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338" r:id="rId2"/>
    <p:sldId id="344" r:id="rId3"/>
    <p:sldId id="278" r:id="rId4"/>
    <p:sldId id="279" r:id="rId5"/>
    <p:sldId id="331" r:id="rId6"/>
    <p:sldId id="302" r:id="rId7"/>
    <p:sldId id="303" r:id="rId8"/>
    <p:sldId id="304" r:id="rId9"/>
    <p:sldId id="258" r:id="rId10"/>
    <p:sldId id="259" r:id="rId11"/>
    <p:sldId id="325" r:id="rId12"/>
    <p:sldId id="306" r:id="rId13"/>
    <p:sldId id="274" r:id="rId14"/>
    <p:sldId id="300" r:id="rId15"/>
    <p:sldId id="323" r:id="rId16"/>
    <p:sldId id="334" r:id="rId17"/>
    <p:sldId id="261" r:id="rId18"/>
    <p:sldId id="324" r:id="rId19"/>
    <p:sldId id="305" r:id="rId20"/>
    <p:sldId id="308" r:id="rId21"/>
    <p:sldId id="307" r:id="rId22"/>
    <p:sldId id="309" r:id="rId23"/>
    <p:sldId id="326" r:id="rId24"/>
    <p:sldId id="296" r:id="rId25"/>
    <p:sldId id="297" r:id="rId26"/>
    <p:sldId id="329" r:id="rId27"/>
    <p:sldId id="332" r:id="rId28"/>
    <p:sldId id="339" r:id="rId29"/>
    <p:sldId id="340" r:id="rId30"/>
    <p:sldId id="298" r:id="rId31"/>
    <p:sldId id="328" r:id="rId32"/>
    <p:sldId id="317" r:id="rId33"/>
    <p:sldId id="318" r:id="rId34"/>
    <p:sldId id="330" r:id="rId35"/>
    <p:sldId id="336" r:id="rId36"/>
    <p:sldId id="337" r:id="rId37"/>
    <p:sldId id="327" r:id="rId38"/>
    <p:sldId id="284" r:id="rId39"/>
    <p:sldId id="285" r:id="rId40"/>
    <p:sldId id="286" r:id="rId41"/>
    <p:sldId id="287" r:id="rId42"/>
    <p:sldId id="288" r:id="rId43"/>
    <p:sldId id="289" r:id="rId44"/>
    <p:sldId id="290" r:id="rId45"/>
    <p:sldId id="291" r:id="rId46"/>
    <p:sldId id="292" r:id="rId47"/>
    <p:sldId id="293" r:id="rId48"/>
    <p:sldId id="294" r:id="rId49"/>
    <p:sldId id="295" r:id="rId50"/>
    <p:sldId id="341" r:id="rId51"/>
    <p:sldId id="343" r:id="rId52"/>
    <p:sldId id="269" r:id="rId53"/>
  </p:sldIdLst>
  <p:sldSz cx="9144000" cy="6858000" type="screen4x3"/>
  <p:notesSz cx="9144000" cy="6858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C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30C0E-EFA4-48D1-AD91-9EAA327B9193}" type="datetimeFigureOut">
              <a:rPr lang="it-IT" smtClean="0"/>
              <a:t>20/11/2023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3C351D-D260-4820-BC30-DE283066DBE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6618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E00EFF-A007-4169-B056-639CEE2C5AE6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82789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F8043-4955-44BE-BDB8-49E7BEE68B3B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3464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2.jpeg"/><Relationship Id="rId4" Type="http://schemas.openxmlformats.org/officeDocument/2006/relationships/image" Target="../media/image51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microsoft.com/office/2007/relationships/hdphoto" Target="../media/hdphoto1.wdp"/><Relationship Id="rId4" Type="http://schemas.openxmlformats.org/officeDocument/2006/relationships/image" Target="../media/image5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64.png"/><Relationship Id="rId4" Type="http://schemas.openxmlformats.org/officeDocument/2006/relationships/image" Target="../media/image6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72.png"/><Relationship Id="rId4" Type="http://schemas.openxmlformats.org/officeDocument/2006/relationships/image" Target="../media/image71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76.jpeg"/><Relationship Id="rId4" Type="http://schemas.openxmlformats.org/officeDocument/2006/relationships/image" Target="../media/image7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0169" cy="6858000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4767238" y="4267200"/>
            <a:ext cx="4426221" cy="25908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0" name="text 1"/>
          <p:cNvSpPr txBox="1"/>
          <p:nvPr/>
        </p:nvSpPr>
        <p:spPr>
          <a:xfrm>
            <a:off x="5228493" y="3017802"/>
            <a:ext cx="4221431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200" b="1" spc="10" dirty="0" smtClean="0">
                <a:solidFill>
                  <a:srgbClr val="00BCB8"/>
                </a:solidFill>
                <a:latin typeface="Helvetica" pitchFamily="34" charset="0"/>
                <a:cs typeface="Calibri"/>
              </a:rPr>
              <a:t>Presentation</a:t>
            </a:r>
            <a:endParaRPr lang="it-IT" sz="3200" b="1" spc="10" dirty="0" smtClean="0">
              <a:solidFill>
                <a:srgbClr val="00BCB8"/>
              </a:solidFill>
              <a:latin typeface="Helvetica" pitchFamily="34" charset="0"/>
              <a:cs typeface="Calibri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5228493" y="4572000"/>
            <a:ext cx="3699884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The new </a:t>
            </a:r>
            <a:r>
              <a:rPr lang="en-US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RMDs’        </a:t>
            </a:r>
          </a:p>
          <a:p>
            <a:pPr>
              <a:spcAft>
                <a:spcPts val="600"/>
              </a:spcAft>
            </a:pPr>
            <a:r>
              <a:rPr lang="it-IT" sz="2000" b="1" spc="10" dirty="0" err="1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pre-washing</a:t>
            </a:r>
            <a:r>
              <a:rPr lang="it-IT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 </a:t>
            </a:r>
            <a:r>
              <a:rPr lang="it-IT" sz="2000" b="1" spc="10" dirty="0" err="1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system</a:t>
            </a:r>
            <a:r>
              <a:rPr lang="it-IT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 </a:t>
            </a:r>
          </a:p>
          <a:p>
            <a:pPr>
              <a:spcAft>
                <a:spcPts val="600"/>
              </a:spcAft>
            </a:pPr>
            <a:r>
              <a:rPr lang="it-IT" sz="2000" b="1" spc="10" dirty="0" err="1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using</a:t>
            </a:r>
            <a:r>
              <a:rPr lang="it-IT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 </a:t>
            </a:r>
            <a:r>
              <a:rPr lang="it-IT" sz="2000" b="1" spc="10" dirty="0" err="1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Sodium</a:t>
            </a:r>
            <a:r>
              <a:rPr lang="it-IT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 Bicarbonate</a:t>
            </a:r>
            <a:endParaRPr lang="en-US" sz="2000" b="1" spc="10" dirty="0">
              <a:solidFill>
                <a:schemeClr val="bg1"/>
              </a:solidFill>
              <a:latin typeface="Helvetica" pitchFamily="34" charset="0"/>
              <a:cs typeface="Calibri"/>
            </a:endParaRPr>
          </a:p>
          <a:p>
            <a:pPr algn="ctr">
              <a:spcAft>
                <a:spcPts val="600"/>
              </a:spcAft>
            </a:pPr>
            <a:endParaRPr lang="it-IT" sz="2000" b="1" dirty="0">
              <a:solidFill>
                <a:schemeClr val="bg1"/>
              </a:solidFill>
              <a:latin typeface="Helvetica" pitchFamily="34" charset="0"/>
              <a:cs typeface="Calibri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33400"/>
            <a:ext cx="2566987" cy="488114"/>
          </a:xfrm>
          <a:prstGeom prst="rect">
            <a:avLst/>
          </a:prstGeom>
        </p:spPr>
      </p:pic>
      <p:pic>
        <p:nvPicPr>
          <p:cNvPr id="1026" name="Picture 2" descr="MedFirstSupplie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6736" y="358357"/>
            <a:ext cx="1947223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5105400" y="1272643"/>
            <a:ext cx="42514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dirty="0" err="1" smtClean="0"/>
              <a:t>Official</a:t>
            </a:r>
            <a:r>
              <a:rPr lang="it-IT" sz="1400" b="1" i="1" dirty="0" smtClean="0"/>
              <a:t> </a:t>
            </a:r>
            <a:r>
              <a:rPr lang="it-IT" sz="1400" b="1" i="1" dirty="0" err="1" smtClean="0"/>
              <a:t>BICARmed</a:t>
            </a:r>
            <a:r>
              <a:rPr lang="it-IT" sz="1400" b="1" i="1" dirty="0" smtClean="0"/>
              <a:t> distributor in </a:t>
            </a:r>
            <a:r>
              <a:rPr lang="it-IT" sz="1400" b="1" i="1" dirty="0" err="1" smtClean="0"/>
              <a:t>Irland</a:t>
            </a:r>
            <a:r>
              <a:rPr lang="it-IT" sz="1400" b="1" i="1" dirty="0" smtClean="0"/>
              <a:t> and the UK</a:t>
            </a:r>
            <a:endParaRPr lang="it-IT" sz="1400" b="1" i="1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8229600" y="1752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1620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0"/>
            <a:ext cx="4648200" cy="689396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0F0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00B0F0"/>
              </a:solidFill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383285" y="1371600"/>
            <a:ext cx="3920871" cy="367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800" b="1" dirty="0" smtClean="0">
                <a:solidFill>
                  <a:schemeClr val="bg1"/>
                </a:solidFill>
                <a:latin typeface="Helvetica" pitchFamily="34" charset="0"/>
              </a:rPr>
              <a:t>ABOUT BICAR</a:t>
            </a:r>
            <a:r>
              <a:rPr lang="it-IT" sz="2800" b="1" i="1" dirty="0" smtClean="0">
                <a:solidFill>
                  <a:schemeClr val="bg1"/>
                </a:solidFill>
                <a:latin typeface="Arno Pro Caption" panose="02020502040506020403" pitchFamily="18" charset="0"/>
              </a:rPr>
              <a:t>jet®</a:t>
            </a:r>
          </a:p>
          <a:p>
            <a:pPr>
              <a:lnSpc>
                <a:spcPct val="150000"/>
              </a:lnSpc>
            </a:pPr>
            <a:r>
              <a:rPr lang="it-IT" b="1" dirty="0" err="1">
                <a:solidFill>
                  <a:srgbClr val="00B0F0"/>
                </a:solidFill>
                <a:latin typeface="Helvetica" pitchFamily="34" charset="0"/>
              </a:rPr>
              <a:t>S</a:t>
            </a:r>
            <a:r>
              <a:rPr lang="it-IT" b="1" dirty="0" err="1" smtClean="0">
                <a:solidFill>
                  <a:srgbClr val="00B0F0"/>
                </a:solidFill>
                <a:latin typeface="Helvetica" pitchFamily="34" charset="0"/>
              </a:rPr>
              <a:t>odium</a:t>
            </a:r>
            <a:r>
              <a:rPr lang="it-IT" b="1" dirty="0" smtClean="0">
                <a:solidFill>
                  <a:srgbClr val="00B0F0"/>
                </a:solidFill>
                <a:latin typeface="Helvetica" pitchFamily="34" charset="0"/>
              </a:rPr>
              <a:t> </a:t>
            </a:r>
            <a:r>
              <a:rPr lang="it-IT" b="1" dirty="0" err="1" smtClean="0">
                <a:solidFill>
                  <a:srgbClr val="00B0F0"/>
                </a:solidFill>
                <a:latin typeface="Helvetica" pitchFamily="34" charset="0"/>
              </a:rPr>
              <a:t>bicarbonate</a:t>
            </a:r>
            <a:r>
              <a:rPr lang="it-IT" b="1" dirty="0" smtClean="0">
                <a:solidFill>
                  <a:srgbClr val="00B0F0"/>
                </a:solidFill>
                <a:latin typeface="Helvetica" pitchFamily="34" charset="0"/>
              </a:rPr>
              <a:t> Systems</a:t>
            </a:r>
            <a:endParaRPr lang="it-IT" b="1" dirty="0">
              <a:solidFill>
                <a:srgbClr val="00B0F0"/>
              </a:solidFill>
              <a:latin typeface="Helvetica" pitchFamily="34" charset="0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0104" y="1524001"/>
            <a:ext cx="1160461" cy="50292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6096001" y="1817906"/>
            <a:ext cx="3048000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35 YEARS EXPERIENCE</a:t>
            </a:r>
          </a:p>
          <a:p>
            <a:endParaRPr lang="it-IT" sz="17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PARTNER SOLVAY</a:t>
            </a:r>
          </a:p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FOR SODIUM BICARBONATE</a:t>
            </a:r>
          </a:p>
          <a:p>
            <a:endParaRPr lang="it-IT" sz="17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8 PATENTS</a:t>
            </a:r>
          </a:p>
          <a:p>
            <a:endParaRPr lang="it-IT" sz="17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2 MANUFACTORING  PLANTS</a:t>
            </a:r>
          </a:p>
          <a:p>
            <a:endParaRPr lang="it-IT" sz="1700" dirty="0"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02" y="276656"/>
            <a:ext cx="2717546" cy="79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372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-45507" y="-17818"/>
            <a:ext cx="4648200" cy="687581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/>
          <p:cNvSpPr/>
          <p:nvPr/>
        </p:nvSpPr>
        <p:spPr>
          <a:xfrm>
            <a:off x="4562983" y="-17818"/>
            <a:ext cx="4648200" cy="689396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chemeClr val="bg1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238282" y="1452678"/>
            <a:ext cx="3920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it-IT" sz="2800" b="1" dirty="0" smtClean="0">
                <a:solidFill>
                  <a:srgbClr val="0099CC"/>
                </a:solidFill>
                <a:latin typeface="Helvetica" pitchFamily="34" charset="0"/>
              </a:rPr>
              <a:t>Industrial Division</a:t>
            </a:r>
            <a:endParaRPr lang="it-IT" sz="3600" b="1" dirty="0">
              <a:solidFill>
                <a:srgbClr val="0099CC"/>
              </a:solidFill>
            </a:endParaRP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585" y="407646"/>
            <a:ext cx="2606581" cy="495642"/>
          </a:xfrm>
          <a:prstGeom prst="rect">
            <a:avLst/>
          </a:prstGeom>
        </p:spPr>
      </p:pic>
      <p:sp>
        <p:nvSpPr>
          <p:cNvPr id="16" name="CasellaDiTesto 15"/>
          <p:cNvSpPr txBox="1"/>
          <p:nvPr/>
        </p:nvSpPr>
        <p:spPr>
          <a:xfrm>
            <a:off x="4873458" y="1284171"/>
            <a:ext cx="407657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2800" b="1" dirty="0" smtClean="0">
                <a:solidFill>
                  <a:schemeClr val="bg1"/>
                </a:solidFill>
                <a:latin typeface="Helvetica" pitchFamily="34" charset="0"/>
              </a:rPr>
              <a:t>Medical Division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it-IT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8" t="9107" r="22008" b="-4736"/>
          <a:stretch/>
        </p:blipFill>
        <p:spPr>
          <a:xfrm>
            <a:off x="5384198" y="2834292"/>
            <a:ext cx="3005770" cy="3558383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 rotWithShape="1">
          <a:blip r:embed="rId4"/>
          <a:srcRect b="3780"/>
          <a:stretch/>
        </p:blipFill>
        <p:spPr>
          <a:xfrm>
            <a:off x="966852" y="4898306"/>
            <a:ext cx="1795863" cy="1672756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1651" y="3465544"/>
            <a:ext cx="1944166" cy="1770580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56" y="407646"/>
            <a:ext cx="2482864" cy="721908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076" y="2318971"/>
            <a:ext cx="1840524" cy="171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971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0"/>
            <a:ext cx="4648200" cy="6858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CasellaDiTesto 29"/>
          <p:cNvSpPr txBox="1"/>
          <p:nvPr/>
        </p:nvSpPr>
        <p:spPr>
          <a:xfrm>
            <a:off x="5410200" y="1295400"/>
            <a:ext cx="397638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chemeClr val="bg1"/>
                </a:solidFill>
                <a:latin typeface="Helvetica" pitchFamily="34" charset="0"/>
              </a:rPr>
              <a:t>ABOUT BICARMED</a:t>
            </a:r>
          </a:p>
          <a:p>
            <a:endParaRPr lang="it-IT" sz="2800" b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86" y="300990"/>
            <a:ext cx="2283714" cy="434249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9" t="-1327" r="23027" b="-3409"/>
          <a:stretch/>
        </p:blipFill>
        <p:spPr>
          <a:xfrm>
            <a:off x="9422" y="1066800"/>
            <a:ext cx="4638778" cy="6014631"/>
          </a:xfrm>
          <a:prstGeom prst="rect">
            <a:avLst/>
          </a:prstGeom>
        </p:spPr>
      </p:pic>
      <p:sp>
        <p:nvSpPr>
          <p:cNvPr id="15" name="CasellaDiTesto 14"/>
          <p:cNvSpPr txBox="1"/>
          <p:nvPr/>
        </p:nvSpPr>
        <p:spPr>
          <a:xfrm>
            <a:off x="5010912" y="1146858"/>
            <a:ext cx="3886199" cy="6748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ABOUT </a:t>
            </a:r>
            <a:r>
              <a:rPr lang="it-IT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BICAR</a:t>
            </a:r>
            <a:r>
              <a:rPr lang="it-IT" sz="2400" b="1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</a:rPr>
              <a:t>med</a:t>
            </a:r>
            <a:r>
              <a:rPr lang="it-IT" sz="29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</a:rPr>
              <a:t>®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b="1" spc="10" dirty="0">
                <a:solidFill>
                  <a:srgbClr val="00BCB8"/>
                </a:solidFill>
                <a:latin typeface="Helvetica" panose="020B0604020202020204" pitchFamily="34" charset="0"/>
                <a:cs typeface="Arial"/>
              </a:rPr>
              <a:t>Medical Division of </a:t>
            </a:r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BICAR</a:t>
            </a:r>
            <a:r>
              <a:rPr lang="it-IT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jet</a:t>
            </a:r>
            <a:endParaRPr lang="it-IT" sz="1600" b="1" i="1" spc="1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it-IT" sz="5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i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med®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Division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was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created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10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years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ago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applying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the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experience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of BICAR</a:t>
            </a:r>
            <a:r>
              <a:rPr lang="it-IT" sz="1400" i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jet </a:t>
            </a:r>
            <a:r>
              <a:rPr lang="it-IT" sz="1400" i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®</a:t>
            </a:r>
            <a:r>
              <a:rPr lang="it-IT" sz="1400" i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anose="020B0604020202020204" pitchFamily="34" charset="0"/>
                <a:cs typeface="Arial"/>
              </a:rPr>
              <a:t> 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to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RMD’s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cleaning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: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it-IT" sz="5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US" sz="1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PARTNERSHIP WITH UNIVERSITY 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US" sz="1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TESTED BY HOSPITALS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US" sz="1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4 INTERNATIONAL PATENTS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US" sz="1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8 YEARS OF R&amp;D</a:t>
            </a: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759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019800" cy="32008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3600" b="1" i="1" spc="10" dirty="0" smtClean="0">
                <a:solidFill>
                  <a:schemeClr val="bg1"/>
                </a:solidFill>
                <a:latin typeface="Arno Pro" panose="02020502040506020403" pitchFamily="18" charset="0"/>
                <a:cs typeface="Arial"/>
              </a:rPr>
              <a:t>med</a:t>
            </a:r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 PRE-WASHING</a:t>
            </a:r>
            <a:endParaRPr lang="it-IT" sz="36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THE NEW WAY OF CLEANING</a:t>
            </a:r>
            <a:endParaRPr lang="it-IT" sz="28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6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521872" y="1221636"/>
            <a:ext cx="8622128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22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PRE-WASING IS IMPORTANT</a:t>
            </a:r>
          </a:p>
          <a:p>
            <a:r>
              <a:rPr lang="it-IT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Adequate</a:t>
            </a:r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cleaning</a:t>
            </a:r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is</a:t>
            </a:r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necessary</a:t>
            </a:r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to </a:t>
            </a:r>
            <a:r>
              <a:rPr lang="it-IT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obtain</a:t>
            </a:r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sterility</a:t>
            </a:r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. </a:t>
            </a:r>
            <a:endParaRPr dirty="0">
              <a:solidFill>
                <a:srgbClr val="00BCB8"/>
              </a:solidFill>
              <a:latin typeface="Arial"/>
              <a:cs typeface="Arial"/>
            </a:endParaRP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AutoShape 2" descr="https://www.bicarmed.com/wp-content/uploads/2020/05/pulizia-chirurgico-en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3733800"/>
            <a:ext cx="7082809" cy="2338585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460375" y="2132191"/>
            <a:ext cx="799782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Cleaning is the first step in re-processing a device after use</a:t>
            </a: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.</a:t>
            </a:r>
          </a:p>
          <a:p>
            <a:pPr>
              <a:spcAft>
                <a:spcPts val="0"/>
              </a:spcAft>
            </a:pPr>
            <a:endParaRPr lang="en-GB" sz="1600" dirty="0">
              <a:latin typeface="Helvetica" panose="020B0604020202020204" pitchFamily="34" charset="0"/>
              <a:ea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GB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Incorrect </a:t>
            </a: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cleaning of an instrument can </a:t>
            </a: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let in dirt material outside and inside the device preventing </a:t>
            </a:r>
            <a:r>
              <a:rPr lang="en-GB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the </a:t>
            </a:r>
            <a:r>
              <a:rPr lang="en-GB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disinfection and sterilization process.</a:t>
            </a:r>
          </a:p>
        </p:txBody>
      </p:sp>
    </p:spTree>
    <p:extLst>
      <p:ext uri="{BB962C8B-B14F-4D97-AF65-F5344CB8AC3E}">
        <p14:creationId xmlns:p14="http://schemas.microsoft.com/office/powerpoint/2010/main" val="2009112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/>
          <p:cNvSpPr txBox="1"/>
          <p:nvPr/>
        </p:nvSpPr>
        <p:spPr>
          <a:xfrm>
            <a:off x="521872" y="1290136"/>
            <a:ext cx="8622128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22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PRE-WASING IS IMPORTANT</a:t>
            </a:r>
          </a:p>
          <a:p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Adequate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cleaning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is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necessary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to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obtain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sterility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. </a:t>
            </a:r>
            <a:endParaRPr sz="2000" dirty="0">
              <a:solidFill>
                <a:srgbClr val="00BCB8"/>
              </a:solidFill>
              <a:latin typeface="Arial"/>
              <a:cs typeface="Arial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521872" y="3566963"/>
            <a:ext cx="75675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Helvetica" panose="020B0604020202020204" pitchFamily="34" charset="0"/>
              </a:rPr>
              <a:t>Drastically</a:t>
            </a:r>
            <a:r>
              <a:rPr lang="en-US" sz="1600" b="1" dirty="0" smtClean="0">
                <a:latin typeface="Helvetica" panose="020B0604020202020204" pitchFamily="34" charset="0"/>
              </a:rPr>
              <a:t> </a:t>
            </a:r>
            <a:r>
              <a:rPr lang="en-US" sz="1600" b="1" dirty="0">
                <a:latin typeface="Helvetica" panose="020B0604020202020204" pitchFamily="34" charset="0"/>
              </a:rPr>
              <a:t>reduces microbiological contamination </a:t>
            </a:r>
            <a:r>
              <a:rPr lang="en-US" sz="1600" dirty="0">
                <a:latin typeface="Helvetica" panose="020B0604020202020204" pitchFamily="34" charset="0"/>
              </a:rPr>
              <a:t>(BIOBOURDEN)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" panose="020B0604020202020204" pitchFamily="34" charset="0"/>
              </a:rPr>
              <a:t>Improves the contact between the disinfectant / sterilizing agent and the infectious microorganisms </a:t>
            </a:r>
            <a:r>
              <a:rPr lang="en-US" sz="1600" dirty="0">
                <a:latin typeface="Helvetica" panose="020B0604020202020204" pitchFamily="34" charset="0"/>
              </a:rPr>
              <a:t>left on the surfaces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" panose="020B0604020202020204" pitchFamily="34" charset="0"/>
              </a:rPr>
              <a:t>Guarantees instruments functionality and longevity</a:t>
            </a:r>
            <a:endParaRPr lang="it-IT" sz="1600" dirty="0">
              <a:latin typeface="Helvetica" panose="020B0604020202020204" pitchFamily="34" charset="0"/>
            </a:endParaRP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AutoShape 2" descr="https://www.bicarmed.com/wp-content/uploads/2020/05/pulizia-chirurgico-en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1" name="Rettangolo 10"/>
          <p:cNvSpPr/>
          <p:nvPr/>
        </p:nvSpPr>
        <p:spPr>
          <a:xfrm>
            <a:off x="495495" y="2330109"/>
            <a:ext cx="817079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16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Pre-washing phase is important because it removes the residues of organic and inorganic substances from the surfaces of medical devices</a:t>
            </a:r>
            <a:r>
              <a:rPr lang="en-GB" sz="1600" dirty="0" smtClean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.</a:t>
            </a:r>
          </a:p>
          <a:p>
            <a:pPr>
              <a:spcAft>
                <a:spcPts val="0"/>
              </a:spcAft>
            </a:pPr>
            <a:endParaRPr lang="en-GB" sz="1600" dirty="0">
              <a:solidFill>
                <a:srgbClr val="000000"/>
              </a:solidFill>
              <a:latin typeface="Helvetica" panose="020B060402020202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it-IT" sz="16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An </a:t>
            </a:r>
            <a:r>
              <a:rPr lang="it-IT" sz="1600" b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adequate</a:t>
            </a:r>
            <a:r>
              <a:rPr lang="it-IT" sz="16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600" b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cleaning</a:t>
            </a:r>
            <a:r>
              <a:rPr lang="it-IT" sz="16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:</a:t>
            </a:r>
            <a:endParaRPr lang="en-GB" sz="16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spcAft>
                <a:spcPts val="0"/>
              </a:spcAft>
            </a:pPr>
            <a:r>
              <a:rPr lang="it-IT" sz="16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 </a:t>
            </a:r>
            <a:endParaRPr lang="en-GB" sz="1600" dirty="0">
              <a:solidFill>
                <a:srgbClr val="000000"/>
              </a:solidFill>
              <a:effectLst/>
              <a:latin typeface="Helvetica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58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/>
          <p:cNvSpPr txBox="1"/>
          <p:nvPr/>
        </p:nvSpPr>
        <p:spPr>
          <a:xfrm>
            <a:off x="521872" y="1308238"/>
            <a:ext cx="8622128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2200" b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2400" b="1" i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</a:t>
            </a:r>
            <a:r>
              <a:rPr lang="it-IT" sz="2400" b="1" i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 </a:t>
            </a:r>
            <a:r>
              <a:rPr lang="it-IT" sz="2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® </a:t>
            </a:r>
            <a:r>
              <a:rPr lang="it-IT" sz="22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PRE-WASING SYSTEM</a:t>
            </a:r>
          </a:p>
          <a:p>
            <a:r>
              <a:rPr lang="en-GB" sz="2000" b="1" dirty="0">
                <a:solidFill>
                  <a:srgbClr val="0EC2B1"/>
                </a:solidFill>
                <a:latin typeface="Helvetica" pitchFamily="34" charset="0"/>
              </a:rPr>
              <a:t>T</a:t>
            </a:r>
            <a:r>
              <a:rPr lang="en-GB" sz="2000" b="1" dirty="0" smtClean="0">
                <a:solidFill>
                  <a:srgbClr val="0EC2B1"/>
                </a:solidFill>
                <a:latin typeface="Helvetica" pitchFamily="34" charset="0"/>
              </a:rPr>
              <a:t>he </a:t>
            </a:r>
            <a:r>
              <a:rPr lang="en-GB" sz="2000" b="1" dirty="0">
                <a:solidFill>
                  <a:srgbClr val="0EC2B1"/>
                </a:solidFill>
                <a:latin typeface="Helvetica" pitchFamily="34" charset="0"/>
              </a:rPr>
              <a:t>cleaning that improves performances</a:t>
            </a: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AutoShape 2" descr="https://www.bicarmed.com/wp-content/uploads/2020/05/pulizia-chirurgico-en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1" name="Rettangolo 10"/>
          <p:cNvSpPr/>
          <p:nvPr/>
        </p:nvSpPr>
        <p:spPr>
          <a:xfrm>
            <a:off x="469167" y="2325142"/>
            <a:ext cx="4055990" cy="40780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</a:t>
            </a:r>
            <a:r>
              <a:rPr lang="it-IT" sz="1400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®</a:t>
            </a: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 is </a:t>
            </a:r>
            <a:r>
              <a: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a new revolutionary cleaning system 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for the pre-treatment of all RMDs </a:t>
            </a:r>
            <a:r>
              <a:rPr lang="en-GB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before 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to be subjected to disinfection and / or sterilization  washing processes.</a:t>
            </a:r>
            <a:endParaRPr lang="en-GB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en-GB" sz="1400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med®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GB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revolutionizes 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the RMD cleaning </a:t>
            </a:r>
            <a:r>
              <a: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notion because 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the treatment can be carried out, with the same effectiveness, on all instruments </a:t>
            </a:r>
            <a:r>
              <a: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typologies, in order to remove even the most difficult dirt, significantly 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increasing the whole process performances.</a:t>
            </a:r>
          </a:p>
          <a:p>
            <a:pPr>
              <a:spcAft>
                <a:spcPts val="0"/>
              </a:spcAft>
            </a:pPr>
            <a:endParaRPr lang="en-GB" sz="1400" dirty="0">
              <a:solidFill>
                <a:srgbClr val="000000"/>
              </a:solidFill>
              <a:latin typeface="Helvetica" panose="020B060402020202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it-IT" sz="14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 </a:t>
            </a:r>
            <a:endParaRPr lang="en-GB" sz="1400" dirty="0">
              <a:solidFill>
                <a:srgbClr val="000000"/>
              </a:solidFill>
              <a:effectLst/>
              <a:latin typeface="Helvetica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/>
          <a:srcRect r="6507"/>
          <a:stretch/>
        </p:blipFill>
        <p:spPr>
          <a:xfrm>
            <a:off x="4933912" y="2514600"/>
            <a:ext cx="3517722" cy="3200400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883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CasellaDiTesto 29"/>
          <p:cNvSpPr txBox="1"/>
          <p:nvPr/>
        </p:nvSpPr>
        <p:spPr>
          <a:xfrm>
            <a:off x="4794738" y="1371600"/>
            <a:ext cx="4096511" cy="7717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SAFE </a:t>
            </a:r>
            <a:r>
              <a:rPr lang="it-IT" sz="2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CleanBox</a:t>
            </a:r>
            <a:endParaRPr lang="it-IT" sz="2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</a:endParaRPr>
          </a:p>
          <a:p>
            <a:pPr>
              <a:spcBef>
                <a:spcPts val="300"/>
              </a:spcBef>
            </a:pPr>
            <a:r>
              <a:rPr lang="it-IT" sz="2000" b="1" dirty="0" smtClean="0">
                <a:solidFill>
                  <a:srgbClr val="0EC2B1"/>
                </a:solidFill>
                <a:latin typeface="Helvetica" pitchFamily="34" charset="0"/>
              </a:rPr>
              <a:t>The BICAR</a:t>
            </a:r>
            <a:r>
              <a:rPr lang="it-IT" sz="2000" b="1" i="1" dirty="0" smtClean="0">
                <a:solidFill>
                  <a:srgbClr val="0EC2B1"/>
                </a:solidFill>
                <a:latin typeface="Arno Pro" panose="02020502040506020403" pitchFamily="18" charset="0"/>
              </a:rPr>
              <a:t>med®</a:t>
            </a:r>
            <a:r>
              <a:rPr lang="it-IT" sz="2000" b="1" dirty="0" smtClean="0">
                <a:solidFill>
                  <a:srgbClr val="0EC2B1"/>
                </a:solidFill>
                <a:latin typeface="Helvetica" pitchFamily="34" charset="0"/>
              </a:rPr>
              <a:t> Technology</a:t>
            </a:r>
            <a:endParaRPr lang="it-IT" sz="2000" b="1" dirty="0">
              <a:solidFill>
                <a:srgbClr val="0EC2B1"/>
              </a:solidFill>
              <a:latin typeface="Helvetica" pitchFamily="34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</a:t>
            </a:r>
            <a:r>
              <a:rPr lang="it-IT" sz="1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 </a:t>
            </a:r>
            <a:r>
              <a:rPr lang="en-GB" sz="1200" spc="10" baseline="4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®</a:t>
            </a:r>
            <a:r>
              <a:rPr lang="en-GB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SAFE </a:t>
            </a:r>
            <a:r>
              <a:rPr lang="en-US" sz="1400" b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CleanBox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GB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is a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medical 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device - </a:t>
            </a:r>
            <a:r>
              <a:rPr lang="en-US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CE marked 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certified -</a:t>
            </a:r>
            <a:r>
              <a:rPr lang="en-GB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GB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for the </a:t>
            </a:r>
            <a:r>
              <a:rPr lang="en-GB" sz="1400" b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pretreatment</a:t>
            </a:r>
            <a:r>
              <a:rPr lang="en-GB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GB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of </a:t>
            </a:r>
            <a:r>
              <a:rPr lang="en-GB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RMDs </a:t>
            </a:r>
            <a:r>
              <a:rPr lang="en-GB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before </a:t>
            </a:r>
            <a:r>
              <a:rPr lang="en-GB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to be subjected to disinfection and / or sterilization  washing processes. </a:t>
            </a:r>
            <a:endParaRPr lang="en-GB" sz="1400" spc="1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en-GB" sz="300" spc="1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GB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Machine </a:t>
            </a:r>
            <a:r>
              <a:rPr lang="en-GB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consists of a </a:t>
            </a:r>
            <a:r>
              <a:rPr lang="en-GB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cabin similar in shape to a "glove box</a:t>
            </a:r>
            <a:r>
              <a:rPr lang="en-GB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".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en-US" sz="300" spc="1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The system </a:t>
            </a:r>
            <a:r>
              <a:rPr lang="en-US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uses sodium bicarbonate 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in </a:t>
            </a:r>
            <a:r>
              <a:rPr lang="en-US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granules and low pressure compressed 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air </a:t>
            </a:r>
            <a:r>
              <a:rPr lang="en-US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to clean all reusable medical device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87" r="6957"/>
          <a:stretch/>
        </p:blipFill>
        <p:spPr>
          <a:xfrm>
            <a:off x="0" y="1450731"/>
            <a:ext cx="4374886" cy="5407269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495494" y="1447800"/>
            <a:ext cx="3924105" cy="6786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HOW DOES IT </a:t>
            </a:r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WORK?</a:t>
            </a:r>
          </a:p>
          <a:p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Easy, fast,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efficient</a:t>
            </a:r>
            <a:endParaRPr lang="it-IT" sz="20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A </a:t>
            </a:r>
            <a:r>
              <a:rPr lang="en-US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flow of sodium </a:t>
            </a:r>
            <a:r>
              <a:rPr lang="en-US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bicarbonate </a:t>
            </a:r>
            <a:r>
              <a:rPr lang="en-US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special size with air and </a:t>
            </a:r>
            <a:r>
              <a:rPr lang="en-US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water </a:t>
            </a:r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conveyed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through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a </a:t>
            </a:r>
            <a:r>
              <a:rPr lang="it-IT" sz="1400" b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handpiece</a:t>
            </a:r>
            <a:r>
              <a:rPr lang="it-IT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, 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strikes the </a:t>
            </a:r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surface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uniformly</a:t>
            </a:r>
            <a:r>
              <a:rPr lang="it-IT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and </a:t>
            </a:r>
            <a:r>
              <a:rPr lang="it-IT" sz="1400" b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continuously</a:t>
            </a:r>
            <a:r>
              <a:rPr lang="it-IT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. </a:t>
            </a:r>
          </a:p>
          <a:p>
            <a:pPr>
              <a:lnSpc>
                <a:spcPct val="150000"/>
              </a:lnSpc>
            </a:pPr>
            <a:endParaRPr lang="it-IT" sz="1400" b="1" spc="1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it-IT" sz="300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The </a:t>
            </a:r>
            <a:r>
              <a:rPr lang="en-US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dirt is thus removed 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in </a:t>
            </a:r>
            <a:r>
              <a:rPr lang="en-US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depth, even from the 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most </a:t>
            </a:r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complex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geometries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and </a:t>
            </a:r>
            <a:r>
              <a:rPr lang="it-IT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with </a:t>
            </a: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the </a:t>
            </a: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most</a:t>
            </a: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adherent</a:t>
            </a:r>
            <a:r>
              <a:rPr lang="it-IT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contaminants</a:t>
            </a:r>
            <a:r>
              <a:rPr lang="it-IT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.</a:t>
            </a:r>
          </a:p>
          <a:p>
            <a:pPr>
              <a:lnSpc>
                <a:spcPct val="150000"/>
              </a:lnSpc>
            </a:pPr>
            <a:endParaRPr lang="en-GB" sz="1400" spc="1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GB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Through </a:t>
            </a:r>
            <a:r>
              <a:rPr lang="en-GB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a second </a:t>
            </a:r>
            <a:r>
              <a:rPr lang="en-GB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handpiece</a:t>
            </a:r>
            <a:r>
              <a:rPr lang="en-GB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GB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it is possible the complete rinsing of </a:t>
            </a:r>
            <a:r>
              <a:rPr lang="en-GB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the tool.</a:t>
            </a:r>
            <a:endParaRPr lang="it-IT" sz="1400" b="1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it-IT" sz="300" spc="1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it-IT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3" t="13979" r="23248"/>
          <a:stretch/>
        </p:blipFill>
        <p:spPr>
          <a:xfrm>
            <a:off x="4851290" y="1600200"/>
            <a:ext cx="4377702" cy="52578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019800" cy="33239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ADVANTAGE</a:t>
            </a:r>
          </a:p>
          <a:p>
            <a:pPr marL="0">
              <a:lnSpc>
                <a:spcPct val="100000"/>
              </a:lnSpc>
            </a:pP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2800" b="1" i="1" spc="10" dirty="0" smtClean="0">
                <a:solidFill>
                  <a:schemeClr val="bg1"/>
                </a:solidFill>
                <a:latin typeface="Arno Pro" panose="02020502040506020403" pitchFamily="18" charset="0"/>
                <a:cs typeface="Arial"/>
              </a:rPr>
              <a:t>med</a:t>
            </a: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 TECHNOLOGY</a:t>
            </a: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tangolo 21"/>
          <p:cNvSpPr/>
          <p:nvPr/>
        </p:nvSpPr>
        <p:spPr>
          <a:xfrm>
            <a:off x="-20211" y="1905000"/>
            <a:ext cx="9164211" cy="50292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3322117" y="2826588"/>
            <a:ext cx="2556272" cy="35443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464906" y="2362200"/>
            <a:ext cx="2590800" cy="4643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CasellaDiTesto 10"/>
          <p:cNvSpPr txBox="1"/>
          <p:nvPr/>
        </p:nvSpPr>
        <p:spPr>
          <a:xfrm>
            <a:off x="457200" y="1230697"/>
            <a:ext cx="7467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ADVANTAGE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3304853" y="2383604"/>
            <a:ext cx="2590800" cy="4643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464906" y="240972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EFFECTIVE</a:t>
            </a:r>
            <a:endParaRPr lang="it-IT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3304853" y="240972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SAFE</a:t>
            </a:r>
            <a:endParaRPr lang="it-IT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6144800" y="2383604"/>
            <a:ext cx="2590800" cy="4643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6144800" y="2431132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ECONOMICAL</a:t>
            </a:r>
            <a:endParaRPr lang="it-IT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489158" y="2832581"/>
            <a:ext cx="2556272" cy="3538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CasellaDiTesto 17"/>
          <p:cNvSpPr txBox="1"/>
          <p:nvPr/>
        </p:nvSpPr>
        <p:spPr>
          <a:xfrm>
            <a:off x="3484663" y="4204988"/>
            <a:ext cx="23241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Prevents direct contact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between the operator and 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unsafe contaminants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.</a:t>
            </a:r>
          </a:p>
          <a:p>
            <a:endParaRPr 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The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sodium bicarbonate does not alter but 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preserves the surface of the </a:t>
            </a:r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instruments.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ttangolo 23"/>
          <p:cNvSpPr/>
          <p:nvPr/>
        </p:nvSpPr>
        <p:spPr>
          <a:xfrm>
            <a:off x="6163951" y="2834818"/>
            <a:ext cx="2556272" cy="35361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CasellaDiTesto 25"/>
          <p:cNvSpPr txBox="1"/>
          <p:nvPr/>
        </p:nvSpPr>
        <p:spPr>
          <a:xfrm>
            <a:off x="668145" y="4218093"/>
            <a:ext cx="23241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Maximum removal of difficult dirt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- bone, cements, glue and dry blood residues -</a:t>
            </a: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even 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on more RMDs with complex geometries.</a:t>
            </a: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endParaRPr lang="it-IT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6309199" y="4173906"/>
            <a:ext cx="23241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Significant reduction on maintenance of RMDs. </a:t>
            </a:r>
          </a:p>
          <a:p>
            <a:endParaRPr lang="en-US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Wear 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prevention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by oxidation, corrosion, pitting and biofilm extending RMDs’ lifecycle.</a:t>
            </a:r>
          </a:p>
          <a:p>
            <a:endParaRPr lang="it-IT" sz="16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endParaRPr lang="it-IT" sz="14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endParaRPr lang="it-IT" sz="14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3906" y="2999493"/>
            <a:ext cx="1392687" cy="12186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845" y="2909405"/>
            <a:ext cx="1260921" cy="1205496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8683" y="3074544"/>
            <a:ext cx="1573540" cy="1040357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487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/>
          <p:cNvSpPr/>
          <p:nvPr/>
        </p:nvSpPr>
        <p:spPr>
          <a:xfrm>
            <a:off x="4683298" y="3505200"/>
            <a:ext cx="4088686" cy="31242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417253" y="3505200"/>
            <a:ext cx="4088686" cy="31242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612197" y="3712710"/>
            <a:ext cx="3626292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TOOLS WITH COMPLEX SHAPES AND GEOMETRIES AS</a:t>
            </a:r>
            <a:r>
              <a:rPr lang="it-IT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:</a:t>
            </a:r>
          </a:p>
          <a:p>
            <a:pPr marL="628650" lvl="1" indent="-17145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ENDOSCOPIC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TOOLS</a:t>
            </a:r>
          </a:p>
          <a:p>
            <a:pPr marL="628650" lvl="1" indent="-17145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CANNULATED TOOLS</a:t>
            </a:r>
          </a:p>
          <a:p>
            <a:pPr marL="628650" lvl="1" indent="-17145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ORTHOPEDIC TOOLS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ELECTROSURGERY TOOLS 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DELICATE MICROSURGERY TOOLS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RIGID OPTICS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ROBOTIC TOOLS</a:t>
            </a: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NON-SUBMERSIBLE </a:t>
            </a: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TOOLS</a:t>
            </a:r>
            <a:endParaRPr lang="it-IT" sz="2100" b="1" dirty="0" smtClean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8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CasellaDiTesto 1"/>
          <p:cNvSpPr txBox="1"/>
          <p:nvPr/>
        </p:nvSpPr>
        <p:spPr>
          <a:xfrm>
            <a:off x="417252" y="1037517"/>
            <a:ext cx="7431348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EFFECTIVE</a:t>
            </a:r>
          </a:p>
          <a:p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Ensured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20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Maximum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Efficiency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all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type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of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tools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and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dirts</a:t>
            </a:r>
            <a:endParaRPr lang="it-IT" sz="2000" b="1" spc="10" dirty="0" smtClean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932728" y="3766571"/>
            <a:ext cx="360327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HEAVY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DIRT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DRY DIRT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RESIDUES FROM CAUTERIZATION PRACTICES</a:t>
            </a: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 INORGANIC RESIDUES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BONE RESIDUES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CEMENT RESIDUES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GLUE </a:t>
            </a: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RESIDUES</a:t>
            </a:r>
            <a:endParaRPr lang="it-IT" dirty="0"/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9846" y="1883079"/>
            <a:ext cx="1556995" cy="1160456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4883" y="1807245"/>
            <a:ext cx="1771182" cy="1213694"/>
          </a:xfrm>
          <a:prstGeom prst="rect">
            <a:avLst/>
          </a:prstGeom>
        </p:spPr>
      </p:pic>
      <p:sp>
        <p:nvSpPr>
          <p:cNvPr id="20" name="CasellaDiTesto 19"/>
          <p:cNvSpPr txBox="1"/>
          <p:nvPr/>
        </p:nvSpPr>
        <p:spPr>
          <a:xfrm>
            <a:off x="417253" y="3043535"/>
            <a:ext cx="4088686" cy="4616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bg1"/>
                </a:solidFill>
                <a:latin typeface="Helvetica" pitchFamily="34" charset="0"/>
              </a:rPr>
              <a:t>Critical </a:t>
            </a:r>
            <a:r>
              <a:rPr lang="it-IT" sz="2400" b="1" dirty="0">
                <a:solidFill>
                  <a:schemeClr val="bg1"/>
                </a:solidFill>
                <a:latin typeface="Helvetica" pitchFamily="34" charset="0"/>
              </a:rPr>
              <a:t>T</a:t>
            </a:r>
            <a:r>
              <a:rPr lang="it-IT" sz="2400" b="1" dirty="0" smtClean="0">
                <a:solidFill>
                  <a:schemeClr val="bg1"/>
                </a:solidFill>
                <a:latin typeface="Helvetica" pitchFamily="34" charset="0"/>
              </a:rPr>
              <a:t>ools</a:t>
            </a:r>
            <a:endParaRPr lang="it-IT" sz="2400" dirty="0">
              <a:solidFill>
                <a:schemeClr val="bg1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4690023" y="3048000"/>
            <a:ext cx="4088686" cy="4616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bg1"/>
                </a:solidFill>
                <a:latin typeface="Helvetica" pitchFamily="34" charset="0"/>
              </a:rPr>
              <a:t>Critical </a:t>
            </a:r>
            <a:r>
              <a:rPr lang="it-IT" sz="2400" b="1" dirty="0" err="1" smtClean="0">
                <a:solidFill>
                  <a:schemeClr val="bg1"/>
                </a:solidFill>
                <a:latin typeface="Helvetica" pitchFamily="34" charset="0"/>
              </a:rPr>
              <a:t>Dirts</a:t>
            </a:r>
            <a:endParaRPr lang="it-IT" sz="2400" dirty="0">
              <a:solidFill>
                <a:schemeClr val="bg1"/>
              </a:solidFill>
            </a:endParaRPr>
          </a:p>
        </p:txBody>
      </p:sp>
      <p:pic>
        <p:nvPicPr>
          <p:cNvPr id="19" name="Immagin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72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CasellaDiTesto 8"/>
          <p:cNvSpPr txBox="1"/>
          <p:nvPr/>
        </p:nvSpPr>
        <p:spPr>
          <a:xfrm>
            <a:off x="457200" y="1185305"/>
            <a:ext cx="6095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EFFECTIVENESS IN COMPARISON</a:t>
            </a: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2007729"/>
            <a:ext cx="6557736" cy="4439963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7482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5027155" y="1255834"/>
            <a:ext cx="4116846" cy="5602166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2" name="text 1"/>
          <p:cNvSpPr txBox="1"/>
          <p:nvPr/>
        </p:nvSpPr>
        <p:spPr>
          <a:xfrm>
            <a:off x="457200" y="1255834"/>
            <a:ext cx="8121523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it-IT" sz="28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SAFE</a:t>
            </a:r>
            <a:endParaRPr sz="28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457200" y="1752600"/>
            <a:ext cx="4246485" cy="4985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it-IT" sz="18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Ecofriendly</a:t>
            </a:r>
            <a:r>
              <a:rPr lang="it-IT" sz="18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and operator </a:t>
            </a:r>
            <a:r>
              <a:rPr lang="it-IT" sz="18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safety</a:t>
            </a:r>
            <a:endParaRPr lang="it-IT" sz="1800" b="1" spc="10" dirty="0" smtClean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 </a:t>
            </a:r>
            <a:r>
              <a:rPr lang="en-GB" sz="1200" spc="10" baseline="40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® </a:t>
            </a:r>
            <a:r>
              <a:rPr lang="en-GB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treatment </a:t>
            </a:r>
            <a:r>
              <a:rPr lang="en-GB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guarantees effective cleaning without any aggressive </a:t>
            </a:r>
            <a:r>
              <a:rPr lang="en-GB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substances.</a:t>
            </a:r>
          </a:p>
          <a:p>
            <a:pPr>
              <a:lnSpc>
                <a:spcPct val="150000"/>
              </a:lnSpc>
            </a:pPr>
            <a:r>
              <a:rPr lang="en-GB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The non-toxicity of sodium bicarbonate and the isolation of the work area </a:t>
            </a:r>
            <a:r>
              <a:rPr lang="en-GB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that prevents contact with dangerous contaminants guarantees maximum safety for the operator.</a:t>
            </a:r>
          </a:p>
          <a:p>
            <a:pPr>
              <a:lnSpc>
                <a:spcPct val="150000"/>
              </a:lnSpc>
            </a:pPr>
            <a:endParaRPr lang="it-IT" sz="1400" b="1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Better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protection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, operator </a:t>
            </a:r>
            <a:r>
              <a:rPr lang="it-IT" sz="1400" b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safety</a:t>
            </a:r>
            <a:r>
              <a:rPr lang="it-IT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:</a:t>
            </a:r>
            <a:endParaRPr lang="en-GB" sz="1400" b="1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 </a:t>
            </a:r>
            <a:endParaRPr lang="en-GB" sz="1400" b="1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Closed cabin to isolate the working area</a:t>
            </a:r>
            <a:endParaRPr lang="en-GB" sz="1400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No </a:t>
            </a: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contact</a:t>
            </a: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with </a:t>
            </a: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dangerous</a:t>
            </a: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contaminants</a:t>
            </a:r>
            <a:endParaRPr lang="en-GB" sz="1400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Cut</a:t>
            </a: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resistant</a:t>
            </a: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gloves</a:t>
            </a:r>
            <a:endParaRPr lang="en-GB" sz="1400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 </a:t>
            </a:r>
            <a:endParaRPr lang="en-GB" sz="1400" b="1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r>
              <a:rPr lang="en-US" dirty="0"/>
              <a:t> </a:t>
            </a:r>
            <a:endParaRPr lang="en-GB" dirty="0"/>
          </a:p>
          <a:p>
            <a:pPr>
              <a:lnSpc>
                <a:spcPct val="150000"/>
              </a:lnSpc>
            </a:pPr>
            <a:endParaRPr lang="en-US" dirty="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endParaRPr sz="18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286" y="1471277"/>
            <a:ext cx="3563676" cy="2375386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6" t="8990" r="3520"/>
          <a:stretch/>
        </p:blipFill>
        <p:spPr>
          <a:xfrm>
            <a:off x="5290691" y="4085730"/>
            <a:ext cx="3527271" cy="253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927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38362"/>
            <a:ext cx="2017033" cy="38354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2395"/>
            <a:ext cx="9144000" cy="467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0285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5027155" y="1255834"/>
            <a:ext cx="4116846" cy="5602166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2" name="text 1"/>
          <p:cNvSpPr txBox="1"/>
          <p:nvPr/>
        </p:nvSpPr>
        <p:spPr>
          <a:xfrm>
            <a:off x="457200" y="1255834"/>
            <a:ext cx="8121523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it-IT" sz="28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ECONOMICAL</a:t>
            </a:r>
            <a:endParaRPr sz="28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457200" y="1752600"/>
            <a:ext cx="4246485" cy="48474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it-IT" sz="18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QUALITY </a:t>
            </a:r>
            <a:r>
              <a:rPr sz="18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BEYOND EXPECTATIONS</a:t>
            </a:r>
            <a:endParaRPr lang="it-IT" sz="1800" b="1" spc="10" dirty="0" smtClean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 </a:t>
            </a:r>
            <a:r>
              <a:rPr lang="en-GB" sz="1200" spc="10" baseline="40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® </a:t>
            </a:r>
            <a:r>
              <a:rPr lang="en-GB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treatment </a:t>
            </a:r>
            <a:r>
              <a:rPr lang="en-GB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cleans instruments in </a:t>
            </a:r>
            <a:r>
              <a:rPr lang="en-GB" sz="1400" b="1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depht</a:t>
            </a:r>
            <a:r>
              <a:rPr lang="en-GB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and removes the biofilm</a:t>
            </a:r>
            <a:r>
              <a:rPr lang="en-GB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, extending the life cycle of  </a:t>
            </a:r>
            <a:r>
              <a:rPr lang="en-GB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instruments. A</a:t>
            </a:r>
            <a:r>
              <a:rPr lang="en-US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n </a:t>
            </a:r>
            <a:r>
              <a:rPr lang="en-US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effective cleaning prevents </a:t>
            </a:r>
            <a:r>
              <a:rPr lang="en-US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the accumulation </a:t>
            </a:r>
            <a:r>
              <a:rPr lang="en-US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of debris deposits on </a:t>
            </a:r>
            <a:r>
              <a:rPr lang="en-US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the </a:t>
            </a:r>
            <a:r>
              <a:rPr lang="it-IT" sz="1400" b="1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instruments</a:t>
            </a:r>
            <a:r>
              <a:rPr lang="it-IT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’ </a:t>
            </a:r>
            <a:r>
              <a:rPr lang="it-IT" sz="1400" b="1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surface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,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thus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reducing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instrument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damage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from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oxidation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.</a:t>
            </a:r>
          </a:p>
          <a:p>
            <a:pPr>
              <a:lnSpc>
                <a:spcPct val="150000"/>
              </a:lnSpc>
            </a:pPr>
            <a:endParaRPr lang="it-IT" sz="14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it-IT" sz="1400" b="1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Oxidation</a:t>
            </a:r>
            <a:r>
              <a:rPr lang="it-IT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creates</a:t>
            </a:r>
            <a:r>
              <a:rPr lang="it-IT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micro </a:t>
            </a:r>
            <a:r>
              <a:rPr lang="it-IT" sz="1400" b="1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holes</a:t>
            </a:r>
            <a:r>
              <a:rPr lang="it-IT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on </a:t>
            </a:r>
            <a:r>
              <a:rPr lang="it-IT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RMD </a:t>
            </a:r>
            <a:r>
              <a:rPr lang="en-US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surfaces over time (pitting), of difficult, if </a:t>
            </a:r>
            <a:r>
              <a:rPr lang="en-US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not </a:t>
            </a:r>
            <a:r>
              <a:rPr lang="it-IT" sz="1400" b="1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impossible</a:t>
            </a:r>
            <a:r>
              <a:rPr lang="it-IT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, </a:t>
            </a:r>
            <a:r>
              <a:rPr lang="it-IT" sz="1400" b="1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cleaning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,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which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weakens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instruments leading them to early breakage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. </a:t>
            </a:r>
          </a:p>
          <a:p>
            <a:endParaRPr lang="en-US" dirty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endParaRPr sz="18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5998" y="1832467"/>
            <a:ext cx="3294533" cy="2200579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432" y="4178792"/>
            <a:ext cx="3287099" cy="2191399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4790243" cy="32624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it-IT" sz="3600" b="1" spc="10" dirty="0" err="1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SAFEKlinic</a:t>
            </a:r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 </a:t>
            </a:r>
          </a:p>
          <a:p>
            <a:pPr marL="0">
              <a:lnSpc>
                <a:spcPct val="100000"/>
              </a:lnSpc>
            </a:pPr>
            <a:r>
              <a:rPr lang="it-IT" sz="32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SODIUM BICARBONATE</a:t>
            </a: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55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495495" y="1302715"/>
            <a:ext cx="8401616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WHY </a:t>
            </a:r>
            <a:r>
              <a:rPr lang="it-IT" sz="2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SAFEKlinic</a:t>
            </a:r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 SODIUM BICARBONATE?</a:t>
            </a:r>
          </a:p>
          <a:p>
            <a:r>
              <a:rPr lang="it-IT" sz="22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Accurate, delicate, </a:t>
            </a:r>
            <a:r>
              <a:rPr lang="it-IT" sz="22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safe</a:t>
            </a:r>
            <a:endParaRPr lang="it-IT" sz="22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GB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Effectiveness and precision of 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 </a:t>
            </a:r>
            <a:r>
              <a:rPr lang="en-GB" sz="1200" b="1" spc="10" baseline="40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® </a:t>
            </a:r>
            <a:r>
              <a:rPr lang="en-GB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treatment </a:t>
            </a:r>
            <a:r>
              <a:rPr lang="en-GB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is due </a:t>
            </a:r>
            <a:r>
              <a:rPr lang="en-GB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to </a:t>
            </a:r>
            <a:r>
              <a:rPr lang="en-GB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the 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combination of two forces: </a:t>
            </a:r>
            <a:r>
              <a:rPr lang="en-GB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emollient and mechanical action of </a:t>
            </a:r>
            <a:r>
              <a:rPr lang="en-GB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SafeKlinic</a:t>
            </a:r>
            <a:r>
              <a:rPr lang="en-GB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sodium </a:t>
            </a:r>
            <a:r>
              <a:rPr lang="en-GB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bicarbonate</a:t>
            </a:r>
            <a:r>
              <a:rPr lang="en-GB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.</a:t>
            </a:r>
          </a:p>
          <a:p>
            <a:pPr>
              <a:lnSpc>
                <a:spcPct val="150000"/>
              </a:lnSpc>
            </a:pPr>
            <a:endParaRPr lang="en-GB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2"/>
          <a:srcRect b="13879"/>
          <a:stretch/>
        </p:blipFill>
        <p:spPr>
          <a:xfrm>
            <a:off x="726113" y="3305416"/>
            <a:ext cx="2417494" cy="2043282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3"/>
          <a:srcRect b="17095"/>
          <a:stretch/>
        </p:blipFill>
        <p:spPr>
          <a:xfrm>
            <a:off x="3352801" y="3333441"/>
            <a:ext cx="2177940" cy="2007981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 rotWithShape="1">
          <a:blip r:embed="rId4"/>
          <a:srcRect b="12633"/>
          <a:stretch/>
        </p:blipFill>
        <p:spPr>
          <a:xfrm>
            <a:off x="6251705" y="3195541"/>
            <a:ext cx="2199929" cy="2135572"/>
          </a:xfrm>
          <a:prstGeom prst="rect">
            <a:avLst/>
          </a:prstGeom>
        </p:spPr>
      </p:pic>
      <p:sp>
        <p:nvSpPr>
          <p:cNvPr id="19" name="CasellaDiTesto 18"/>
          <p:cNvSpPr txBox="1"/>
          <p:nvPr/>
        </p:nvSpPr>
        <p:spPr>
          <a:xfrm>
            <a:off x="6251705" y="5479323"/>
            <a:ext cx="2417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latin typeface="Helvetica" panose="020B0604020202020204" pitchFamily="34" charset="0"/>
              </a:rPr>
              <a:t>STUDIED GRANULOMETRY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609600" y="5479324"/>
            <a:ext cx="2417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latin typeface="Helvetica" panose="020B0604020202020204" pitchFamily="34" charset="0"/>
              </a:rPr>
              <a:t>NO-ABRASIVE</a:t>
            </a:r>
          </a:p>
          <a:p>
            <a:pPr algn="ctr"/>
            <a:r>
              <a:rPr lang="it-IT" b="1" dirty="0" smtClean="0">
                <a:latin typeface="Helvetica" panose="020B0604020202020204" pitchFamily="34" charset="0"/>
              </a:rPr>
              <a:t>NO-CORROSIVE</a:t>
            </a:r>
            <a:endParaRPr lang="it-IT" b="1" dirty="0">
              <a:latin typeface="Helvetica" panose="020B0604020202020204" pitchFamily="34" charset="0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276600" y="5479323"/>
            <a:ext cx="25686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Helvetica" panose="020B0604020202020204" pitchFamily="34" charset="0"/>
              </a:rPr>
              <a:t>EFFECTIVE ON </a:t>
            </a:r>
          </a:p>
          <a:p>
            <a:pPr algn="ctr"/>
            <a:r>
              <a:rPr lang="en-GB" b="1" dirty="0">
                <a:latin typeface="Helvetica" panose="020B0604020202020204" pitchFamily="34" charset="0"/>
              </a:rPr>
              <a:t>COMPLEX SHAPES AND </a:t>
            </a:r>
            <a:r>
              <a:rPr lang="en-GB" b="1" dirty="0" smtClean="0">
                <a:latin typeface="Helvetica" panose="020B0604020202020204" pitchFamily="34" charset="0"/>
              </a:rPr>
              <a:t>DIRT</a:t>
            </a:r>
            <a:endParaRPr lang="en-GB" b="1" dirty="0">
              <a:latin typeface="Helvetica" panose="020B0604020202020204" pitchFamily="34" charset="0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55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495495" y="1447800"/>
            <a:ext cx="8401616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WHY </a:t>
            </a:r>
            <a:r>
              <a:rPr lang="it-IT" sz="2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SAFEKlinic</a:t>
            </a:r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 SODIUM BICARBONATE?</a:t>
            </a:r>
          </a:p>
          <a:p>
            <a:r>
              <a:rPr lang="it-IT" sz="24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Accurate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endParaRPr lang="it-IT" sz="20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GB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3188207" y="2362200"/>
            <a:ext cx="5251704" cy="4932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 smtClean="0">
                <a:latin typeface="Helvetica" panose="020B0604020202020204" pitchFamily="34" charset="0"/>
              </a:rPr>
              <a:t>BICAR</a:t>
            </a:r>
            <a:r>
              <a:rPr lang="en-GB" sz="1200" i="1" dirty="0" smtClean="0">
                <a:latin typeface="Arno Pro" panose="02020502040506020403" pitchFamily="18" charset="0"/>
              </a:rPr>
              <a:t>med </a:t>
            </a:r>
            <a:r>
              <a:rPr lang="en-GB" baseline="30000" dirty="0" smtClean="0"/>
              <a:t>®</a:t>
            </a:r>
            <a:r>
              <a:rPr lang="en-GB" sz="1400" dirty="0" smtClean="0">
                <a:latin typeface="Helvetica" panose="020B0604020202020204" pitchFamily="34" charset="0"/>
              </a:rPr>
              <a:t>treatment accuracy derives from </a:t>
            </a:r>
            <a:r>
              <a:rPr lang="en-GB" sz="1400" b="1" dirty="0" smtClean="0">
                <a:latin typeface="Helvetica" panose="020B0604020202020204" pitchFamily="34" charset="0"/>
              </a:rPr>
              <a:t>the constant and continuous action of the sodium bicarbonate: projected on the surface, bicarbonate is capable to hit the same point repeatedly </a:t>
            </a:r>
            <a:r>
              <a:rPr lang="en-GB" sz="1400" dirty="0" smtClean="0">
                <a:latin typeface="Helvetica" panose="020B0604020202020204" pitchFamily="34" charset="0"/>
              </a:rPr>
              <a:t>and continuously over and over again.</a:t>
            </a:r>
          </a:p>
          <a:p>
            <a:pPr>
              <a:lnSpc>
                <a:spcPct val="150000"/>
              </a:lnSpc>
            </a:pPr>
            <a:endParaRPr lang="en-GB" sz="900" dirty="0" smtClean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 smtClean="0">
                <a:latin typeface="Helvetica" panose="020B0604020202020204" pitchFamily="34" charset="0"/>
              </a:rPr>
              <a:t>This </a:t>
            </a:r>
            <a:r>
              <a:rPr lang="en-GB" sz="1400" dirty="0">
                <a:latin typeface="Helvetica" panose="020B0604020202020204" pitchFamily="34" charset="0"/>
              </a:rPr>
              <a:t>action makes the BICAR</a:t>
            </a:r>
            <a:r>
              <a:rPr lang="en-GB" sz="1200" i="1" dirty="0">
                <a:latin typeface="Arno Pro" panose="02020502040506020403" pitchFamily="18" charset="0"/>
              </a:rPr>
              <a:t>med </a:t>
            </a:r>
            <a:r>
              <a:rPr lang="en-GB" baseline="30000" dirty="0"/>
              <a:t>®</a:t>
            </a:r>
            <a:r>
              <a:rPr lang="en-GB" sz="1400" dirty="0" smtClean="0">
                <a:latin typeface="Helvetica" panose="020B0604020202020204" pitchFamily="34" charset="0"/>
              </a:rPr>
              <a:t> </a:t>
            </a:r>
            <a:r>
              <a:rPr lang="en-GB" sz="1400" dirty="0">
                <a:latin typeface="Helvetica" panose="020B0604020202020204" pitchFamily="34" charset="0"/>
              </a:rPr>
              <a:t>process </a:t>
            </a:r>
            <a:r>
              <a:rPr lang="en-GB" sz="1400" b="1" dirty="0">
                <a:latin typeface="Helvetica" panose="020B0604020202020204" pitchFamily="34" charset="0"/>
              </a:rPr>
              <a:t>comparable to a highly efficient mechanical brushing</a:t>
            </a:r>
            <a:r>
              <a:rPr lang="en-GB" sz="1400" dirty="0">
                <a:latin typeface="Helvetica" panose="020B0604020202020204" pitchFamily="34" charset="0"/>
              </a:rPr>
              <a:t>. Simulations show that one second of treatment with the BICAR</a:t>
            </a:r>
            <a:r>
              <a:rPr lang="en-GB" sz="1200" i="1" dirty="0">
                <a:latin typeface="Arno Pro" panose="02020502040506020403" pitchFamily="18" charset="0"/>
              </a:rPr>
              <a:t>med </a:t>
            </a:r>
            <a:r>
              <a:rPr lang="en-GB" sz="1400" baseline="30000" dirty="0"/>
              <a:t>®</a:t>
            </a:r>
            <a:r>
              <a:rPr lang="en-GB" sz="1400" dirty="0">
                <a:latin typeface="Helvetica" panose="020B0604020202020204" pitchFamily="34" charset="0"/>
              </a:rPr>
              <a:t> </a:t>
            </a:r>
            <a:r>
              <a:rPr lang="en-GB" sz="1400" dirty="0" smtClean="0">
                <a:latin typeface="Helvetica" panose="020B0604020202020204" pitchFamily="34" charset="0"/>
              </a:rPr>
              <a:t>process </a:t>
            </a:r>
            <a:r>
              <a:rPr lang="en-GB" sz="1400" dirty="0">
                <a:latin typeface="Helvetica" panose="020B0604020202020204" pitchFamily="34" charset="0"/>
              </a:rPr>
              <a:t>is equivalent to 40 seconds of manual brushing. </a:t>
            </a:r>
            <a:endParaRPr lang="en-GB" sz="1400" dirty="0" smtClean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900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b="1" dirty="0" smtClean="0">
                <a:latin typeface="Helvetica" panose="020B0604020202020204" pitchFamily="34" charset="0"/>
              </a:rPr>
              <a:t>It allows to </a:t>
            </a:r>
            <a:r>
              <a:rPr lang="en-GB" sz="1400" b="1" dirty="0">
                <a:latin typeface="Helvetica" panose="020B0604020202020204" pitchFamily="34" charset="0"/>
              </a:rPr>
              <a:t>treat and remove any type of contaminant from any type of reusable surgical instrument.                             </a:t>
            </a: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95495" y="5013899"/>
            <a:ext cx="2417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Helvetica" panose="020B0604020202020204" pitchFamily="34" charset="0"/>
              </a:rPr>
              <a:t>EFFECTIVE ON </a:t>
            </a:r>
          </a:p>
          <a:p>
            <a:pPr algn="ctr"/>
            <a:r>
              <a:rPr lang="en-GB" b="1" dirty="0">
                <a:latin typeface="Helvetica" panose="020B0604020202020204" pitchFamily="34" charset="0"/>
              </a:rPr>
              <a:t>COMPLEX SHAPES AND </a:t>
            </a:r>
            <a:r>
              <a:rPr lang="en-GB" b="1" dirty="0" smtClean="0">
                <a:latin typeface="Helvetica" panose="020B0604020202020204" pitchFamily="34" charset="0"/>
              </a:rPr>
              <a:t>DIRT</a:t>
            </a:r>
            <a:endParaRPr lang="en-GB" b="1" dirty="0">
              <a:latin typeface="Helvetica" panose="020B0604020202020204" pitchFamily="34" charset="0"/>
            </a:endParaRP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3"/>
          <a:srcRect b="17095"/>
          <a:stretch/>
        </p:blipFill>
        <p:spPr>
          <a:xfrm>
            <a:off x="495495" y="2601072"/>
            <a:ext cx="2384469" cy="219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901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495495" y="1371600"/>
            <a:ext cx="8401616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WHY </a:t>
            </a:r>
            <a:r>
              <a:rPr lang="it-IT" sz="2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SAFEKlinic</a:t>
            </a:r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 SODIUM BICARBONATE?</a:t>
            </a:r>
          </a:p>
          <a:p>
            <a:r>
              <a:rPr lang="it-IT" sz="24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D</a:t>
            </a:r>
            <a:r>
              <a:rPr lang="it-IT" sz="24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elicate</a:t>
            </a:r>
            <a:endParaRPr lang="it-IT" sz="24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GB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3"/>
          <a:srcRect b="13879"/>
          <a:stretch/>
        </p:blipFill>
        <p:spPr>
          <a:xfrm>
            <a:off x="478105" y="2558244"/>
            <a:ext cx="2743181" cy="2318555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3238676" y="2438400"/>
            <a:ext cx="5340047" cy="5678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>
                <a:latin typeface="Helvetica" panose="020B0604020202020204" pitchFamily="34" charset="0"/>
              </a:rPr>
              <a:t>Compressed air supplies the kinetic energy to the solid sodium bicarbonate particles that mechanically act on the surface of the instrument. </a:t>
            </a:r>
            <a:endParaRPr lang="en-GB" sz="1400" dirty="0" smtClean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b="1" dirty="0" smtClean="0">
                <a:latin typeface="Helvetica" panose="020B0604020202020204" pitchFamily="34" charset="0"/>
              </a:rPr>
              <a:t>As </a:t>
            </a:r>
            <a:r>
              <a:rPr lang="en-GB" sz="1400" b="1" dirty="0">
                <a:latin typeface="Helvetica" panose="020B0604020202020204" pitchFamily="34" charset="0"/>
              </a:rPr>
              <a:t>shown by the study of the Metallurgy Department of Trento University, the sodium bicarbonate granules are destroyed by impact </a:t>
            </a:r>
            <a:r>
              <a:rPr lang="en-GB" sz="1400" dirty="0">
                <a:latin typeface="Helvetica" panose="020B0604020202020204" pitchFamily="34" charset="0"/>
              </a:rPr>
              <a:t>with the surface by absorbing all the kinetic energy </a:t>
            </a:r>
            <a:r>
              <a:rPr lang="en-GB" sz="1400" b="1" dirty="0">
                <a:latin typeface="Helvetica" panose="020B0604020202020204" pitchFamily="34" charset="0"/>
              </a:rPr>
              <a:t>without altering or damaging the treated surface</a:t>
            </a:r>
            <a:r>
              <a:rPr lang="en-GB" sz="1400" dirty="0">
                <a:latin typeface="Helvetica" panose="020B0604020202020204" pitchFamily="34" charset="0"/>
              </a:rPr>
              <a:t>.</a:t>
            </a:r>
            <a:endParaRPr lang="en-GB" sz="1400" dirty="0" smtClean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400" b="1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b="1" dirty="0" smtClean="0">
                <a:latin typeface="Helvetica" panose="020B0604020202020204" pitchFamily="34" charset="0"/>
              </a:rPr>
              <a:t>Thanks </a:t>
            </a:r>
            <a:r>
              <a:rPr lang="en-GB" sz="1400" b="1" dirty="0">
                <a:latin typeface="Helvetica" panose="020B0604020202020204" pitchFamily="34" charset="0"/>
              </a:rPr>
              <a:t>to the water presence it operates an emollient "chemical" action that allows you to maximize </a:t>
            </a:r>
            <a:r>
              <a:rPr lang="en-GB" sz="1400" b="1" dirty="0" err="1">
                <a:latin typeface="Helvetica" panose="020B0604020202020204" pitchFamily="34" charset="0"/>
              </a:rPr>
              <a:t>detersion</a:t>
            </a:r>
            <a:r>
              <a:rPr lang="en-GB" sz="1400" b="1" dirty="0">
                <a:latin typeface="Helvetica" panose="020B0604020202020204" pitchFamily="34" charset="0"/>
              </a:rPr>
              <a:t> with cold water </a:t>
            </a:r>
            <a:r>
              <a:rPr lang="en-GB" sz="1400" dirty="0">
                <a:latin typeface="Helvetica" panose="020B0604020202020204" pitchFamily="34" charset="0"/>
              </a:rPr>
              <a:t>without using dangerous chemicals</a:t>
            </a:r>
            <a:r>
              <a:rPr lang="en-GB" sz="1400" dirty="0" smtClean="0">
                <a:latin typeface="Helvetica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95495" y="5090115"/>
            <a:ext cx="24526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latin typeface="Helvetica" panose="020B0604020202020204" pitchFamily="34" charset="0"/>
              </a:rPr>
              <a:t>NO-ABRASIVE</a:t>
            </a:r>
          </a:p>
          <a:p>
            <a:pPr algn="ctr"/>
            <a:r>
              <a:rPr lang="it-IT" b="1" dirty="0" smtClean="0">
                <a:latin typeface="Helvetica" panose="020B0604020202020204" pitchFamily="34" charset="0"/>
              </a:rPr>
              <a:t>NO-CORROSIVE</a:t>
            </a:r>
            <a:endParaRPr lang="it-IT" b="1" dirty="0"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45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495495" y="1447800"/>
            <a:ext cx="8401616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WHY </a:t>
            </a:r>
            <a:r>
              <a:rPr lang="it-IT" sz="2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SAFEKlinic</a:t>
            </a:r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 SODIUM BICARBONATE?</a:t>
            </a:r>
          </a:p>
          <a:p>
            <a:r>
              <a:rPr lang="it-IT" sz="24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Safe</a:t>
            </a:r>
            <a:r>
              <a:rPr lang="it-IT" sz="24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for the </a:t>
            </a:r>
            <a:r>
              <a:rPr lang="it-IT" sz="24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instruments</a:t>
            </a:r>
            <a:endParaRPr lang="it-IT" sz="24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GB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3202912" y="2397115"/>
            <a:ext cx="5483888" cy="7301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 smtClean="0">
                <a:latin typeface="Helvetica" panose="020B0604020202020204" pitchFamily="34" charset="0"/>
              </a:rPr>
              <a:t>The </a:t>
            </a:r>
            <a:r>
              <a:rPr lang="en-GB" sz="1400" dirty="0">
                <a:latin typeface="Helvetica" panose="020B0604020202020204" pitchFamily="34" charset="0"/>
              </a:rPr>
              <a:t>special </a:t>
            </a:r>
            <a:r>
              <a:rPr lang="en-GB" sz="1400" dirty="0" err="1">
                <a:latin typeface="Helvetica" panose="020B0604020202020204" pitchFamily="34" charset="0"/>
              </a:rPr>
              <a:t>granulometry</a:t>
            </a:r>
            <a:r>
              <a:rPr lang="en-GB" sz="1400" dirty="0">
                <a:latin typeface="Helvetica" panose="020B0604020202020204" pitchFamily="34" charset="0"/>
              </a:rPr>
              <a:t> of </a:t>
            </a:r>
            <a:r>
              <a:rPr lang="en-GB" sz="1400" dirty="0" err="1" smtClean="0">
                <a:latin typeface="Helvetica" panose="020B0604020202020204" pitchFamily="34" charset="0"/>
              </a:rPr>
              <a:t>SafeKlinic</a:t>
            </a:r>
            <a:r>
              <a:rPr lang="en-GB" sz="1400" baseline="30000" dirty="0"/>
              <a:t> ®</a:t>
            </a:r>
            <a:r>
              <a:rPr lang="en-GB" sz="1400" dirty="0" smtClean="0">
                <a:latin typeface="Helvetica" panose="020B0604020202020204" pitchFamily="34" charset="0"/>
              </a:rPr>
              <a:t> </a:t>
            </a:r>
            <a:r>
              <a:rPr lang="en-GB" sz="1400" dirty="0">
                <a:latin typeface="Helvetica" panose="020B0604020202020204" pitchFamily="34" charset="0"/>
              </a:rPr>
              <a:t>bicarbonate</a:t>
            </a:r>
            <a:r>
              <a:rPr lang="en-GB" sz="1400" dirty="0" smtClean="0">
                <a:latin typeface="Helvetica" panose="020B0604020202020204" pitchFamily="34" charset="0"/>
              </a:rPr>
              <a:t>, specifically </a:t>
            </a:r>
            <a:r>
              <a:rPr lang="en-GB" sz="1400" dirty="0">
                <a:latin typeface="Helvetica" panose="020B0604020202020204" pitchFamily="34" charset="0"/>
              </a:rPr>
              <a:t>studied to reduce dustiness to a minimum, </a:t>
            </a:r>
            <a:r>
              <a:rPr lang="en-GB" sz="1400" b="1" dirty="0">
                <a:latin typeface="Helvetica" panose="020B0604020202020204" pitchFamily="34" charset="0"/>
              </a:rPr>
              <a:t>allows to treat cavities less than 100 µ with great effectiveness and accuracy and to flush all cannulated instruments </a:t>
            </a:r>
            <a:r>
              <a:rPr lang="en-GB" sz="1400" dirty="0">
                <a:latin typeface="Helvetica" panose="020B0604020202020204" pitchFamily="34" charset="0"/>
              </a:rPr>
              <a:t>maintaining their patency and thus avoiding the risk of </a:t>
            </a:r>
            <a:r>
              <a:rPr lang="en-GB" sz="1400" dirty="0" smtClean="0">
                <a:latin typeface="Helvetica" panose="020B0604020202020204" pitchFamily="34" charset="0"/>
              </a:rPr>
              <a:t>obstruction.</a:t>
            </a:r>
          </a:p>
          <a:p>
            <a:pPr>
              <a:lnSpc>
                <a:spcPct val="150000"/>
              </a:lnSpc>
            </a:pPr>
            <a:endParaRPr lang="it-IT" sz="300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300" dirty="0" smtClean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 smtClean="0">
                <a:latin typeface="Helvetica" panose="020B0604020202020204" pitchFamily="34" charset="0"/>
              </a:rPr>
              <a:t>Due </a:t>
            </a:r>
            <a:r>
              <a:rPr lang="en-GB" sz="1400" dirty="0">
                <a:latin typeface="Helvetica" panose="020B0604020202020204" pitchFamily="34" charset="0"/>
              </a:rPr>
              <a:t>to the fact that sodium bicarbonate </a:t>
            </a:r>
            <a:r>
              <a:rPr lang="en-GB" sz="1400" b="1" dirty="0">
                <a:latin typeface="Helvetica" panose="020B0604020202020204" pitchFamily="34" charset="0"/>
              </a:rPr>
              <a:t>has a pH 8, it can be discharged into sewage after the complete dissolution into water, without pollution</a:t>
            </a:r>
            <a:r>
              <a:rPr lang="en-GB" sz="1400" dirty="0">
                <a:latin typeface="Helvetica" panose="020B0604020202020204" pitchFamily="34" charset="0"/>
              </a:rPr>
              <a:t> and/or overloading the sewage treatment plant</a:t>
            </a:r>
            <a:r>
              <a:rPr lang="en-GB" sz="1400" dirty="0" smtClean="0">
                <a:latin typeface="Helvetica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it-IT" sz="300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 err="1" smtClean="0">
                <a:latin typeface="Helvetica" panose="020B0604020202020204" pitchFamily="34" charset="0"/>
              </a:rPr>
              <a:t>SAFEKlinic</a:t>
            </a:r>
            <a:r>
              <a:rPr lang="en-GB" sz="1400" baseline="30000" dirty="0"/>
              <a:t> ®</a:t>
            </a:r>
            <a:r>
              <a:rPr lang="en-GB" sz="1400" dirty="0" smtClean="0">
                <a:latin typeface="Helvetica" panose="020B0604020202020204" pitchFamily="34" charset="0"/>
              </a:rPr>
              <a:t> </a:t>
            </a:r>
            <a:r>
              <a:rPr lang="en-GB" sz="1400" b="1" dirty="0" smtClean="0">
                <a:latin typeface="Helvetica" panose="020B0604020202020204" pitchFamily="34" charset="0"/>
              </a:rPr>
              <a:t>is non-corrosive </a:t>
            </a:r>
            <a:r>
              <a:rPr lang="en-GB" sz="1400" b="1" dirty="0">
                <a:latin typeface="Helvetica" panose="020B0604020202020204" pitchFamily="34" charset="0"/>
              </a:rPr>
              <a:t>and biodegradable.</a:t>
            </a:r>
            <a:r>
              <a:rPr lang="en-GB" sz="1400" dirty="0">
                <a:latin typeface="Helvetica" panose="020B0604020202020204" pitchFamily="34" charset="0"/>
              </a:rPr>
              <a:t> </a:t>
            </a:r>
            <a:endParaRPr lang="en-GB" sz="1400" dirty="0" smtClean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1400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78104" y="5029200"/>
            <a:ext cx="2417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latin typeface="Helvetica" panose="020B0604020202020204" pitchFamily="34" charset="0"/>
              </a:rPr>
              <a:t>STUDIED GRANULOMETRY</a:t>
            </a: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 rotWithShape="1">
          <a:blip r:embed="rId3"/>
          <a:srcRect b="12633"/>
          <a:stretch/>
        </p:blipFill>
        <p:spPr>
          <a:xfrm>
            <a:off x="609600" y="2400046"/>
            <a:ext cx="2479207" cy="240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32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934200" cy="40626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MODELS</a:t>
            </a:r>
          </a:p>
          <a:p>
            <a:r>
              <a:rPr lang="it-IT" sz="28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SAFE </a:t>
            </a:r>
            <a:r>
              <a:rPr lang="it-IT" sz="2800" b="1" spc="10" dirty="0" err="1">
                <a:solidFill>
                  <a:schemeClr val="bg1"/>
                </a:solidFill>
                <a:latin typeface="Helvetica" pitchFamily="34" charset="0"/>
                <a:cs typeface="Arial"/>
              </a:rPr>
              <a:t>CleanBox</a:t>
            </a:r>
            <a:r>
              <a:rPr lang="it-IT" sz="28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 STK </a:t>
            </a: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102 – 103 -113</a:t>
            </a:r>
          </a:p>
          <a:p>
            <a:r>
              <a:rPr lang="it-IT" sz="28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SAFE </a:t>
            </a:r>
            <a:r>
              <a:rPr lang="it-IT" sz="2800" b="1" spc="10" dirty="0" err="1">
                <a:solidFill>
                  <a:schemeClr val="bg1"/>
                </a:solidFill>
                <a:latin typeface="Helvetica" pitchFamily="34" charset="0"/>
                <a:cs typeface="Arial"/>
              </a:rPr>
              <a:t>CleanBox</a:t>
            </a:r>
            <a:r>
              <a:rPr lang="it-IT" sz="28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 STK </a:t>
            </a: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100</a:t>
            </a:r>
            <a:endParaRPr lang="it-IT" sz="28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endParaRPr lang="it-IT" sz="28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75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5" t="10894" r="10006"/>
          <a:stretch/>
        </p:blipFill>
        <p:spPr>
          <a:xfrm>
            <a:off x="304800" y="1035077"/>
            <a:ext cx="4245428" cy="3267727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6"/>
          <a:stretch/>
        </p:blipFill>
        <p:spPr>
          <a:xfrm>
            <a:off x="5638800" y="1638960"/>
            <a:ext cx="3505200" cy="3695040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5638800" y="1270715"/>
            <a:ext cx="3505200" cy="368245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5638800" y="5334000"/>
            <a:ext cx="3505200" cy="1524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latin typeface="Helvetica" panose="020B0604020202020204" pitchFamily="34" charset="0"/>
              </a:rPr>
              <a:t>SAFE </a:t>
            </a:r>
            <a:r>
              <a:rPr lang="it-IT" sz="2400" dirty="0" err="1" smtClean="0">
                <a:latin typeface="Helvetica" panose="020B0604020202020204" pitchFamily="34" charset="0"/>
              </a:rPr>
              <a:t>CleanBox</a:t>
            </a:r>
            <a:endParaRPr lang="it-IT" sz="2400" dirty="0" smtClean="0">
              <a:latin typeface="Helvetica" panose="020B0604020202020204" pitchFamily="34" charset="0"/>
            </a:endParaRPr>
          </a:p>
          <a:p>
            <a:pPr algn="ctr"/>
            <a:r>
              <a:rPr lang="it-IT" sz="2800" b="1" dirty="0" smtClean="0">
                <a:latin typeface="Helvetica" panose="020B0604020202020204" pitchFamily="34" charset="0"/>
              </a:rPr>
              <a:t>STK113</a:t>
            </a: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CasellaDiTesto 10"/>
          <p:cNvSpPr txBox="1"/>
          <p:nvPr/>
        </p:nvSpPr>
        <p:spPr>
          <a:xfrm>
            <a:off x="381000" y="4561221"/>
            <a:ext cx="4876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BCB8"/>
              </a:buClr>
            </a:pPr>
            <a:r>
              <a:rPr lang="it-IT" sz="16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SUGGEST FOR CSSD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AUTOMATIC LOADERS FOR INTENSIVE WORKLOAD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WORK WHILE SITTING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INTERNAL TOUCH CONTROL PANEL</a:t>
            </a:r>
            <a:endParaRPr lang="it-IT" sz="16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676" y="338787"/>
            <a:ext cx="2402032" cy="45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831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6"/>
          <a:stretch/>
        </p:blipFill>
        <p:spPr>
          <a:xfrm>
            <a:off x="5638800" y="1638960"/>
            <a:ext cx="3505200" cy="3695040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5638800" y="1270715"/>
            <a:ext cx="3505200" cy="368245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5638800" y="5334000"/>
            <a:ext cx="3505200" cy="1524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latin typeface="Helvetica" panose="020B0604020202020204" pitchFamily="34" charset="0"/>
              </a:rPr>
              <a:t>SAFE </a:t>
            </a:r>
            <a:r>
              <a:rPr lang="it-IT" sz="2400" dirty="0" err="1" smtClean="0">
                <a:latin typeface="Helvetica" panose="020B0604020202020204" pitchFamily="34" charset="0"/>
              </a:rPr>
              <a:t>CleanBox</a:t>
            </a:r>
            <a:endParaRPr lang="it-IT" sz="2400" dirty="0" smtClean="0">
              <a:latin typeface="Helvetica" panose="020B0604020202020204" pitchFamily="34" charset="0"/>
            </a:endParaRPr>
          </a:p>
          <a:p>
            <a:pPr algn="ctr"/>
            <a:r>
              <a:rPr lang="it-IT" sz="2800" b="1" dirty="0" smtClean="0">
                <a:latin typeface="Helvetica" panose="020B0604020202020204" pitchFamily="34" charset="0"/>
              </a:rPr>
              <a:t>STK103</a:t>
            </a: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CasellaDiTesto 10"/>
          <p:cNvSpPr txBox="1"/>
          <p:nvPr/>
        </p:nvSpPr>
        <p:spPr>
          <a:xfrm>
            <a:off x="480647" y="4724400"/>
            <a:ext cx="441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BCB8"/>
              </a:buClr>
            </a:pPr>
            <a:r>
              <a:rPr lang="it-IT" sz="16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SUGGEST FOR CSSD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WITHOUT LOADERS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WORK </a:t>
            </a:r>
            <a:r>
              <a:rPr lang="it-IT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WHILE SITTING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INTERNAL TOUCH CONTROL PANEL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647" y="1291599"/>
            <a:ext cx="3615263" cy="2917862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5211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381000" y="990600"/>
            <a:ext cx="59436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103-113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CONNECTIONS AND MEASUREMENTS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494" y="4308750"/>
            <a:ext cx="5905305" cy="241304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4"/>
          <a:srcRect l="2623" t="1471" r="3617" b="-1471"/>
          <a:stretch/>
        </p:blipFill>
        <p:spPr>
          <a:xfrm>
            <a:off x="495494" y="1905103"/>
            <a:ext cx="5829106" cy="2330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8441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76321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103 - 113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FIELD </a:t>
            </a:r>
            <a:r>
              <a:rPr lang="it-IT" sz="2000" b="1" dirty="0">
                <a:solidFill>
                  <a:srgbClr val="00BCB8"/>
                </a:solidFill>
                <a:latin typeface="Helvetica" panose="020B0604020202020204" pitchFamily="34" charset="0"/>
              </a:rPr>
              <a:t>OF 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APPLICATION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4343400" y="2278082"/>
            <a:ext cx="4295892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 smtClean="0">
                <a:latin typeface="Helvetica" panose="020B0604020202020204" pitchFamily="34" charset="0"/>
              </a:rPr>
              <a:t>SAFE </a:t>
            </a:r>
            <a:r>
              <a:rPr lang="en-GB" sz="1400" dirty="0" err="1" smtClean="0">
                <a:latin typeface="Helvetica" panose="020B0604020202020204" pitchFamily="34" charset="0"/>
              </a:rPr>
              <a:t>CleanBox</a:t>
            </a:r>
            <a:r>
              <a:rPr lang="en-GB" sz="1400" dirty="0" smtClean="0">
                <a:latin typeface="Helvetica" panose="020B0604020202020204" pitchFamily="34" charset="0"/>
              </a:rPr>
              <a:t> </a:t>
            </a:r>
            <a:r>
              <a:rPr lang="en-GB" sz="1400" dirty="0">
                <a:latin typeface="Helvetica" panose="020B0604020202020204" pitchFamily="34" charset="0"/>
              </a:rPr>
              <a:t>STK </a:t>
            </a:r>
            <a:r>
              <a:rPr lang="en-GB" sz="1400" dirty="0" smtClean="0">
                <a:latin typeface="Helvetica" panose="020B0604020202020204" pitchFamily="34" charset="0"/>
              </a:rPr>
              <a:t>103 -113 </a:t>
            </a:r>
            <a:r>
              <a:rPr lang="en-GB" sz="1400" dirty="0">
                <a:latin typeface="Helvetica" panose="020B0604020202020204" pitchFamily="34" charset="0"/>
              </a:rPr>
              <a:t>is </a:t>
            </a:r>
            <a:r>
              <a:rPr lang="en-GB" sz="1400" dirty="0" smtClean="0">
                <a:latin typeface="Helvetica" panose="020B0604020202020204" pitchFamily="34" charset="0"/>
              </a:rPr>
              <a:t>a </a:t>
            </a:r>
            <a:r>
              <a:rPr lang="en-GB" sz="1400" b="1" dirty="0" smtClean="0">
                <a:latin typeface="Helvetica" panose="020B0604020202020204" pitchFamily="34" charset="0"/>
              </a:rPr>
              <a:t>studied </a:t>
            </a:r>
            <a:r>
              <a:rPr lang="en-GB" sz="1400" b="1" dirty="0">
                <a:latin typeface="Helvetica" panose="020B0604020202020204" pitchFamily="34" charset="0"/>
              </a:rPr>
              <a:t>solution for the pre-treatment of RMDs in </a:t>
            </a:r>
            <a:r>
              <a:rPr lang="en-GB" sz="1400" b="1" dirty="0" smtClean="0">
                <a:latin typeface="Helvetica" panose="020B0604020202020204" pitchFamily="34" charset="0"/>
              </a:rPr>
              <a:t>CSSD dirt area.</a:t>
            </a:r>
          </a:p>
          <a:p>
            <a:pPr>
              <a:lnSpc>
                <a:spcPct val="150000"/>
              </a:lnSpc>
            </a:pPr>
            <a:r>
              <a:rPr lang="en-US" sz="1400" dirty="0" smtClean="0">
                <a:latin typeface="Helvetica" panose="020B0604020202020204" pitchFamily="34" charset="0"/>
              </a:rPr>
              <a:t>Mainly used for heavy workflow, you can work while</a:t>
            </a:r>
          </a:p>
          <a:p>
            <a:pPr>
              <a:lnSpc>
                <a:spcPct val="150000"/>
              </a:lnSpc>
            </a:pPr>
            <a:r>
              <a:rPr lang="en-US" sz="1400" dirty="0" smtClean="0">
                <a:latin typeface="Helvetica" panose="020B0604020202020204" pitchFamily="34" charset="0"/>
              </a:rPr>
              <a:t>seated.</a:t>
            </a:r>
            <a:endParaRPr lang="en-US" sz="1400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dirty="0" smtClean="0">
                <a:latin typeface="Helvetica" panose="020B0604020202020204" pitchFamily="34" charset="0"/>
              </a:rPr>
              <a:t>Thanks to the automatic doors, the tray loaders and the internal </a:t>
            </a:r>
            <a:r>
              <a:rPr lang="en-US" sz="1400" dirty="0">
                <a:latin typeface="Helvetica" panose="020B0604020202020204" pitchFamily="34" charset="0"/>
              </a:rPr>
              <a:t>touch control panel </a:t>
            </a:r>
            <a:r>
              <a:rPr lang="en-US" sz="1400" dirty="0" smtClean="0">
                <a:latin typeface="Helvetica" panose="020B0604020202020204" pitchFamily="34" charset="0"/>
              </a:rPr>
              <a:t>you can work without </a:t>
            </a:r>
            <a:r>
              <a:rPr lang="en-US" sz="1400" dirty="0">
                <a:latin typeface="Helvetica" panose="020B0604020202020204" pitchFamily="34" charset="0"/>
              </a:rPr>
              <a:t>moving from the workstation. </a:t>
            </a:r>
            <a:endParaRPr lang="en-US" sz="1400" dirty="0" smtClean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dirty="0" smtClean="0">
                <a:latin typeface="Helvetica" panose="020B0604020202020204" pitchFamily="34" charset="0"/>
              </a:rPr>
              <a:t>Possibility </a:t>
            </a:r>
            <a:r>
              <a:rPr lang="en-US" sz="1400" dirty="0">
                <a:latin typeface="Helvetica" panose="020B0604020202020204" pitchFamily="34" charset="0"/>
              </a:rPr>
              <a:t>of sanitizing the internal walls of the cabin at the end of the work </a:t>
            </a:r>
            <a:r>
              <a:rPr lang="it-IT" sz="1400" dirty="0" err="1" smtClean="0">
                <a:latin typeface="Helvetica" panose="020B0604020202020204" pitchFamily="34" charset="0"/>
              </a:rPr>
              <a:t>day</a:t>
            </a:r>
            <a:r>
              <a:rPr lang="it-IT" sz="1400" dirty="0" smtClean="0">
                <a:latin typeface="Helvetica" panose="020B0604020202020204" pitchFamily="34" charset="0"/>
              </a:rPr>
              <a:t>.</a:t>
            </a:r>
            <a:endParaRPr lang="en-GB" sz="1400" dirty="0" smtClean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800" b="1" dirty="0">
              <a:latin typeface="Helvetica" panose="020B060402020202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 r="19167"/>
          <a:stretch/>
        </p:blipFill>
        <p:spPr>
          <a:xfrm>
            <a:off x="495495" y="2511408"/>
            <a:ext cx="3560199" cy="320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219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76321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102 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LINE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5" t="11912" r="21773" b="8779"/>
          <a:stretch/>
        </p:blipFill>
        <p:spPr>
          <a:xfrm>
            <a:off x="495495" y="1964322"/>
            <a:ext cx="7772399" cy="3467686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4" t="-1481" r="9162" b="1481"/>
          <a:stretch/>
        </p:blipFill>
        <p:spPr>
          <a:xfrm rot="5400000">
            <a:off x="6340945" y="4110520"/>
            <a:ext cx="2417539" cy="273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4602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76321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102 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LINE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57"/>
          <a:stretch/>
        </p:blipFill>
        <p:spPr>
          <a:xfrm>
            <a:off x="559542" y="2147961"/>
            <a:ext cx="80772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8864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36168"/>
            <a:ext cx="2286000" cy="34290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6" r="11112"/>
          <a:stretch/>
        </p:blipFill>
        <p:spPr>
          <a:xfrm>
            <a:off x="4876800" y="1604838"/>
            <a:ext cx="4267200" cy="3886200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4876800" y="5491038"/>
            <a:ext cx="4267200" cy="1366962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latin typeface="Helvetica" panose="020B0604020202020204" pitchFamily="34" charset="0"/>
              </a:rPr>
              <a:t>SAFE </a:t>
            </a:r>
            <a:r>
              <a:rPr lang="it-IT" sz="2400" dirty="0" err="1" smtClean="0">
                <a:latin typeface="Helvetica" panose="020B0604020202020204" pitchFamily="34" charset="0"/>
              </a:rPr>
              <a:t>CleanBox</a:t>
            </a:r>
            <a:endParaRPr lang="it-IT" sz="2400" dirty="0" smtClean="0">
              <a:latin typeface="Helvetica" panose="020B0604020202020204" pitchFamily="34" charset="0"/>
            </a:endParaRPr>
          </a:p>
          <a:p>
            <a:pPr algn="ctr"/>
            <a:r>
              <a:rPr lang="it-IT" sz="3200" b="1" dirty="0" smtClean="0">
                <a:latin typeface="Helvetica" panose="020B0604020202020204" pitchFamily="34" charset="0"/>
              </a:rPr>
              <a:t>STK100</a:t>
            </a:r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4876800" y="1155755"/>
            <a:ext cx="4267200" cy="449084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381000" y="4876800"/>
            <a:ext cx="441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BCB8"/>
              </a:buClr>
            </a:pPr>
            <a:r>
              <a:rPr lang="it-IT" sz="16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SUGGEST FOR SMALL SPACES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LOW WORKFLOW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STANDING WORK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EXTERNAL CONTROL PANEL</a:t>
            </a:r>
            <a:endParaRPr lang="it-IT" sz="16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0690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59436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100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CONNECTIONS AND MEASUREMENTS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187" y="4267200"/>
            <a:ext cx="5721213" cy="2261456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753" y="2024756"/>
            <a:ext cx="5600505" cy="2090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8628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763219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100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FIELD </a:t>
            </a:r>
            <a:r>
              <a:rPr lang="it-IT" sz="2000" b="1" dirty="0">
                <a:solidFill>
                  <a:srgbClr val="00BCB8"/>
                </a:solidFill>
                <a:latin typeface="Helvetica" panose="020B0604020202020204" pitchFamily="34" charset="0"/>
              </a:rPr>
              <a:t>OF 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APPLICATION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 smtClean="0">
                <a:latin typeface="Helvetica" panose="020B0604020202020204" pitchFamily="34" charset="0"/>
              </a:rPr>
              <a:t>SAFE</a:t>
            </a:r>
            <a:endParaRPr lang="en-GB" sz="1400" dirty="0">
              <a:effectLst/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4" y="1905000"/>
            <a:ext cx="3124200" cy="4572000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2930769" y="2278082"/>
            <a:ext cx="5708523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 err="1">
                <a:latin typeface="Helvetica" panose="020B0604020202020204" pitchFamily="34" charset="0"/>
              </a:rPr>
              <a:t>CleanBox</a:t>
            </a:r>
            <a:r>
              <a:rPr lang="en-GB" sz="1400" dirty="0">
                <a:latin typeface="Helvetica" panose="020B0604020202020204" pitchFamily="34" charset="0"/>
              </a:rPr>
              <a:t> STK 100 is </a:t>
            </a:r>
            <a:r>
              <a:rPr lang="en-GB" sz="1400" b="1" dirty="0">
                <a:latin typeface="Helvetica" panose="020B0604020202020204" pitchFamily="34" charset="0"/>
              </a:rPr>
              <a:t>studied solution for the pre-treatment of RMDs in all contexts in which the storage and / or transit time results prolonged.</a:t>
            </a:r>
          </a:p>
          <a:p>
            <a:pPr>
              <a:lnSpc>
                <a:spcPct val="150000"/>
              </a:lnSpc>
            </a:pPr>
            <a:endParaRPr lang="en-GB" sz="800" b="1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latin typeface="Helvetica" panose="020B0604020202020204" pitchFamily="34" charset="0"/>
              </a:rPr>
              <a:t>SAFE </a:t>
            </a:r>
            <a:r>
              <a:rPr lang="en-GB" sz="1400" dirty="0" err="1">
                <a:latin typeface="Helvetica" panose="020B0604020202020204" pitchFamily="34" charset="0"/>
              </a:rPr>
              <a:t>CleanBox</a:t>
            </a:r>
            <a:r>
              <a:rPr lang="en-GB" sz="1400" dirty="0">
                <a:latin typeface="Helvetica" panose="020B0604020202020204" pitchFamily="34" charset="0"/>
              </a:rPr>
              <a:t> STK </a:t>
            </a:r>
            <a:r>
              <a:rPr lang="en-GB" sz="1400" b="1" dirty="0">
                <a:latin typeface="Helvetica" panose="020B0604020202020204" pitchFamily="34" charset="0"/>
              </a:rPr>
              <a:t>100 prevents </a:t>
            </a:r>
            <a:r>
              <a:rPr lang="en-GB" sz="1400" b="1" dirty="0" smtClean="0">
                <a:latin typeface="Helvetica" panose="020B0604020202020204" pitchFamily="34" charset="0"/>
              </a:rPr>
              <a:t>dirt </a:t>
            </a:r>
            <a:r>
              <a:rPr lang="en-GB" sz="1400" b="1" dirty="0">
                <a:latin typeface="Helvetica" panose="020B0604020202020204" pitchFamily="34" charset="0"/>
              </a:rPr>
              <a:t>from becoming permanently </a:t>
            </a:r>
            <a:r>
              <a:rPr lang="en-GB" sz="1400" b="1" dirty="0" err="1">
                <a:latin typeface="Helvetica" panose="020B0604020202020204" pitchFamily="34" charset="0"/>
              </a:rPr>
              <a:t>sticked</a:t>
            </a:r>
            <a:r>
              <a:rPr lang="en-GB" sz="1400" b="1" dirty="0">
                <a:latin typeface="Helvetica" panose="020B0604020202020204" pitchFamily="34" charset="0"/>
              </a:rPr>
              <a:t>, thus preventing oxidation or sticking of organic material (biofilm).</a:t>
            </a:r>
          </a:p>
          <a:p>
            <a:pPr>
              <a:lnSpc>
                <a:spcPct val="150000"/>
              </a:lnSpc>
            </a:pPr>
            <a:endParaRPr lang="en-GB" sz="800" b="1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latin typeface="Helvetica" panose="020B0604020202020204" pitchFamily="34" charset="0"/>
              </a:rPr>
              <a:t>Immediate cleaning of the instruments also allows to </a:t>
            </a:r>
            <a:r>
              <a:rPr lang="en-GB" sz="1400" b="1" dirty="0">
                <a:latin typeface="Helvetica" panose="020B0604020202020204" pitchFamily="34" charset="0"/>
              </a:rPr>
              <a:t>reduce the stress caused by the halides partially present in biological and physiological </a:t>
            </a:r>
            <a:r>
              <a:rPr lang="en-GB" sz="1400" b="1" dirty="0" smtClean="0">
                <a:latin typeface="Helvetica" panose="020B0604020202020204" pitchFamily="34" charset="0"/>
              </a:rPr>
              <a:t>liquids.</a:t>
            </a:r>
            <a:endParaRPr lang="en-GB" sz="1400" dirty="0"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0887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45720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100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FIELD </a:t>
            </a:r>
            <a:r>
              <a:rPr lang="it-IT" sz="2000" b="1" dirty="0">
                <a:solidFill>
                  <a:srgbClr val="00BCB8"/>
                </a:solidFill>
                <a:latin typeface="Helvetica" panose="020B0604020202020204" pitchFamily="34" charset="0"/>
              </a:rPr>
              <a:t>OF 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APPLICATION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600" b="1" dirty="0" smtClean="0">
                <a:latin typeface="Helvetica" panose="020B0604020202020204" pitchFamily="34" charset="0"/>
              </a:rPr>
              <a:t>Machine has following placings: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GB" sz="1600" dirty="0" smtClean="0">
                <a:latin typeface="Helvetica" panose="020B0604020202020204" pitchFamily="34" charset="0"/>
              </a:rPr>
              <a:t>Sub-sterilization central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GB" sz="1600" dirty="0" err="1" smtClean="0">
                <a:latin typeface="Helvetica" panose="020B0604020202020204" pitchFamily="34" charset="0"/>
              </a:rPr>
              <a:t>Specialistic</a:t>
            </a:r>
            <a:r>
              <a:rPr lang="en-GB" sz="1600" dirty="0" smtClean="0">
                <a:latin typeface="Helvetica" panose="020B0604020202020204" pitchFamily="34" charset="0"/>
              </a:rPr>
              <a:t> operating rooms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GB" sz="1600" dirty="0" smtClean="0">
                <a:latin typeface="Helvetica" panose="020B0604020202020204" pitchFamily="34" charset="0"/>
              </a:rPr>
              <a:t>Maintenance laboratories</a:t>
            </a:r>
            <a:endParaRPr lang="en-GB" sz="1600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en-GB" sz="1600" dirty="0"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6"/>
          <a:stretch/>
        </p:blipFill>
        <p:spPr>
          <a:xfrm>
            <a:off x="4688643" y="2133600"/>
            <a:ext cx="4023874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9599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594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CERTIFICATIONS AND PATENTS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Made in Italy</a:t>
            </a: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480841" y="2347281"/>
            <a:ext cx="74872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600" dirty="0" smtClean="0">
                <a:latin typeface="Helvetica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ALL </a:t>
            </a:r>
            <a:r>
              <a:rPr lang="en-US" sz="1600" dirty="0" smtClean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SAFE </a:t>
            </a:r>
            <a:r>
              <a:rPr lang="en-US" sz="1600" dirty="0" err="1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CleanBox</a:t>
            </a:r>
            <a:r>
              <a:rPr lang="en-US" sz="1600" dirty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 </a:t>
            </a:r>
            <a:r>
              <a:rPr lang="en-US" sz="1600" dirty="0" smtClean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Models </a:t>
            </a:r>
            <a:r>
              <a:rPr lang="en-US" sz="1600" b="1" dirty="0" smtClean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are </a:t>
            </a:r>
            <a:r>
              <a:rPr lang="en-US" sz="1600" b="1" dirty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CE certified and marked as </a:t>
            </a:r>
            <a:r>
              <a:rPr lang="en-US" sz="1600" b="1" dirty="0" smtClean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Class </a:t>
            </a:r>
            <a:r>
              <a:rPr lang="en-US" sz="1600" b="1" dirty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I Medical </a:t>
            </a:r>
            <a:r>
              <a:rPr lang="en-US" sz="1600" b="1" dirty="0" smtClean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Devices</a:t>
            </a:r>
            <a:r>
              <a:rPr lang="en-US" sz="1600" dirty="0" smtClean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, </a:t>
            </a:r>
            <a:r>
              <a:rPr lang="en-US" sz="1600" dirty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in compliance with European Directive 2017/745/EEC. </a:t>
            </a:r>
            <a:endParaRPr lang="en-GB" sz="1600" dirty="0">
              <a:latin typeface="Helvetica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en-US" sz="1600" dirty="0" smtClean="0">
              <a:solidFill>
                <a:srgbClr val="3D3C3B"/>
              </a:solidFill>
              <a:latin typeface="Arno Pro" panose="02020502040506020403" pitchFamily="18" charset="0"/>
              <a:ea typeface="Calibri" panose="020F0502020204030204" pitchFamily="34" charset="0"/>
              <a:cs typeface="Montserrat-Light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600" b="1" dirty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BICAR</a:t>
            </a:r>
            <a:r>
              <a:rPr lang="en-US" sz="1600" b="1" i="1" dirty="0" smtClean="0">
                <a:solidFill>
                  <a:srgbClr val="3B3B3A"/>
                </a:solidFill>
                <a:latin typeface="Arno Pro" panose="02020502040506020403" pitchFamily="18" charset="0"/>
                <a:ea typeface="Calibri" panose="020F0502020204030204" pitchFamily="34" charset="0"/>
                <a:cs typeface="Arial" panose="020B0604020202020204" pitchFamily="34" charset="0"/>
              </a:rPr>
              <a:t>med </a:t>
            </a:r>
            <a:r>
              <a:rPr lang="en-US" sz="1600" b="1" baseline="30000" dirty="0">
                <a:solidFill>
                  <a:srgbClr val="3B3B3A"/>
                </a:solidFill>
                <a:latin typeface="Arno Pro" panose="02020502040506020403" pitchFamily="18" charset="0"/>
                <a:ea typeface="Calibri" panose="020F0502020204030204" pitchFamily="34" charset="0"/>
                <a:cs typeface="Arial" panose="020B0604020202020204" pitchFamily="34" charset="0"/>
              </a:rPr>
              <a:t>®</a:t>
            </a:r>
            <a:r>
              <a:rPr lang="en-US" sz="1600" b="1" dirty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 </a:t>
            </a:r>
            <a:r>
              <a:rPr lang="en-US" sz="1600" b="1" dirty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holds 4 registered and recognized patents</a:t>
            </a:r>
            <a:r>
              <a:rPr lang="en-US" sz="1600" dirty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.</a:t>
            </a:r>
            <a:endParaRPr lang="en-GB" sz="1600" dirty="0">
              <a:latin typeface="Helvetica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36919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019800" cy="40626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CONSUMABLE</a:t>
            </a:r>
            <a:endParaRPr lang="it-IT" sz="36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r>
              <a:rPr lang="it-IT" sz="2800" b="1" spc="10" dirty="0" err="1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SAFEKlinic</a:t>
            </a: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 </a:t>
            </a:r>
            <a:r>
              <a:rPr lang="it-IT" sz="2800" b="1" spc="10" dirty="0" err="1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Sodium</a:t>
            </a: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 Bicarbonate</a:t>
            </a:r>
          </a:p>
          <a:p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SANYSAFE</a:t>
            </a:r>
            <a:endParaRPr lang="it-IT" sz="28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endParaRPr lang="it-IT" sz="28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82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594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CONSUMABLES</a:t>
            </a:r>
          </a:p>
          <a:p>
            <a:pPr>
              <a:buClr>
                <a:srgbClr val="00BCB8"/>
              </a:buClr>
            </a:pPr>
            <a:r>
              <a:rPr lang="it-IT" sz="2000" b="1" dirty="0" err="1" smtClean="0">
                <a:solidFill>
                  <a:srgbClr val="00BCB8"/>
                </a:solidFill>
                <a:latin typeface="Helvetica" panose="020B0604020202020204" pitchFamily="34" charset="0"/>
              </a:rPr>
              <a:t>SAFEKlinic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 </a:t>
            </a:r>
            <a:r>
              <a:rPr lang="it-IT" sz="2000" b="1" dirty="0" err="1" smtClean="0">
                <a:solidFill>
                  <a:srgbClr val="00BCB8"/>
                </a:solidFill>
                <a:latin typeface="Helvetica" panose="020B0604020202020204" pitchFamily="34" charset="0"/>
              </a:rPr>
              <a:t>Sodium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 </a:t>
            </a:r>
            <a:r>
              <a:rPr lang="it-IT" sz="2000" b="1" dirty="0" err="1" smtClean="0">
                <a:solidFill>
                  <a:srgbClr val="00BCB8"/>
                </a:solidFill>
                <a:latin typeface="Helvetica" panose="020B0604020202020204" pitchFamily="34" charset="0"/>
              </a:rPr>
              <a:t>bicarbonate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 and </a:t>
            </a:r>
            <a:r>
              <a:rPr lang="it-IT" sz="2000" b="1" dirty="0" err="1" smtClean="0">
                <a:solidFill>
                  <a:srgbClr val="00BCB8"/>
                </a:solidFill>
                <a:latin typeface="Helvetica" panose="020B0604020202020204" pitchFamily="34" charset="0"/>
              </a:rPr>
              <a:t>Sanysafe</a:t>
            </a: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4" r="23333"/>
          <a:stretch/>
        </p:blipFill>
        <p:spPr>
          <a:xfrm>
            <a:off x="838200" y="2220626"/>
            <a:ext cx="2819400" cy="3697574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20200"/>
            <a:ext cx="24384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6013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019800" cy="32008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BEFORE AND AFTER</a:t>
            </a:r>
            <a:endParaRPr lang="it-IT" sz="36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CLEANING EXAMPLES</a:t>
            </a:r>
            <a:endParaRPr lang="it-IT" sz="28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63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 FORCEPS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6313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FORCEPS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29738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2784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086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03" y="4197961"/>
            <a:ext cx="2939562" cy="2202839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223" y="4200789"/>
            <a:ext cx="2948354" cy="2214307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57" y="1256772"/>
            <a:ext cx="2932117" cy="2145851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223" y="1256772"/>
            <a:ext cx="2948354" cy="2145851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41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 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ACETABULUM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backside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4112441"/>
            <a:ext cx="1631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ACETABULUM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backside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086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1" b="8583"/>
          <a:stretch/>
        </p:blipFill>
        <p:spPr>
          <a:xfrm>
            <a:off x="376955" y="1295400"/>
            <a:ext cx="2899645" cy="2136531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90" t="10936" r="4290" b="18510"/>
          <a:stretch/>
        </p:blipFill>
        <p:spPr>
          <a:xfrm>
            <a:off x="4006361" y="1295400"/>
            <a:ext cx="2927839" cy="2136531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8" b="20528"/>
          <a:stretch/>
        </p:blipFill>
        <p:spPr>
          <a:xfrm>
            <a:off x="4038600" y="4191001"/>
            <a:ext cx="2946398" cy="2209799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16" b="24616"/>
          <a:stretch/>
        </p:blipFill>
        <p:spPr>
          <a:xfrm>
            <a:off x="386862" y="4191000"/>
            <a:ext cx="2922952" cy="219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32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Oxidation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 GRIPPER CLAMP</a:t>
            </a: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6313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DRILL BIT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086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85" y="4226169"/>
            <a:ext cx="2899508" cy="2174631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692" y="4226169"/>
            <a:ext cx="2899508" cy="2174631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330569"/>
            <a:ext cx="2899508" cy="2174631"/>
          </a:xfrm>
          <a:prstGeom prst="rect">
            <a:avLst/>
          </a:prstGeom>
        </p:spPr>
      </p:pic>
      <p:pic>
        <p:nvPicPr>
          <p:cNvPr id="29" name="Immagine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330569"/>
            <a:ext cx="2895600" cy="2171700"/>
          </a:xfrm>
          <a:prstGeom prst="rect">
            <a:avLst/>
          </a:prstGeom>
        </p:spPr>
      </p:pic>
      <p:pic>
        <p:nvPicPr>
          <p:cNvPr id="30" name="Immagine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67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MONOPOLAR 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TWEEZERS</a:t>
            </a: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631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MONOPOLAR TWEEZERS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086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r="15428" b="1357"/>
          <a:stretch/>
        </p:blipFill>
        <p:spPr>
          <a:xfrm>
            <a:off x="381000" y="1295400"/>
            <a:ext cx="2875084" cy="208348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8" r="13474"/>
          <a:stretch/>
        </p:blipFill>
        <p:spPr>
          <a:xfrm rot="5400000">
            <a:off x="786980" y="3920130"/>
            <a:ext cx="2083481" cy="287785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5" r="2972" b="19230"/>
          <a:stretch/>
        </p:blipFill>
        <p:spPr>
          <a:xfrm>
            <a:off x="4038600" y="1293786"/>
            <a:ext cx="2857500" cy="2085094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3" t="10146" r="27495" b="19941"/>
          <a:stretch/>
        </p:blipFill>
        <p:spPr>
          <a:xfrm rot="5400000">
            <a:off x="4420359" y="3929699"/>
            <a:ext cx="2083482" cy="2846999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23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BIPOLAR TWEEZERS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631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BIPOLAR TWEEZERS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400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95400"/>
            <a:ext cx="2895600" cy="21717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42949" y="3867151"/>
            <a:ext cx="2171701" cy="28956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295400"/>
            <a:ext cx="2895600" cy="21717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84" t="3070" r="880" b="18981"/>
          <a:stretch/>
        </p:blipFill>
        <p:spPr>
          <a:xfrm rot="16200000">
            <a:off x="4400549" y="3867151"/>
            <a:ext cx="2171702" cy="2895600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58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ENDOSCOPIC FORCEPS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631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ENDOSCOPIC FORCEPS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400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0" t="20343" r="6971"/>
          <a:stretch/>
        </p:blipFill>
        <p:spPr>
          <a:xfrm rot="5400000">
            <a:off x="769327" y="926123"/>
            <a:ext cx="2118946" cy="285750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3" r="205"/>
          <a:stretch/>
        </p:blipFill>
        <p:spPr>
          <a:xfrm>
            <a:off x="400050" y="4226701"/>
            <a:ext cx="2857500" cy="2174099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"/>
          <a:stretch/>
        </p:blipFill>
        <p:spPr>
          <a:xfrm rot="16200000">
            <a:off x="4420045" y="926202"/>
            <a:ext cx="2132709" cy="2843579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7"/>
          <a:stretch/>
        </p:blipFill>
        <p:spPr>
          <a:xfrm>
            <a:off x="4038600" y="4226700"/>
            <a:ext cx="2842359" cy="2174099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08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ENDOSCOPIC FORCEPS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631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ENDOSCOPIC FORCEPS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400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5032" y="994177"/>
            <a:ext cx="2086991" cy="2782655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44"/>
          <a:stretch/>
        </p:blipFill>
        <p:spPr>
          <a:xfrm>
            <a:off x="457200" y="4267200"/>
            <a:ext cx="2801591" cy="2086991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6" r="21336" b="41282"/>
          <a:stretch/>
        </p:blipFill>
        <p:spPr>
          <a:xfrm>
            <a:off x="4022725" y="4267200"/>
            <a:ext cx="2835275" cy="2086991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1" t="225" r="10780" b="14981"/>
          <a:stretch/>
        </p:blipFill>
        <p:spPr>
          <a:xfrm rot="5400000">
            <a:off x="4414527" y="973518"/>
            <a:ext cx="2074981" cy="2811964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32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 ENDOSCOPIC FORCEPS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828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LAPAROSCOPIC FORCEPS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86"/>
          <a:stretch/>
        </p:blipFill>
        <p:spPr>
          <a:xfrm>
            <a:off x="4098918" y="1219200"/>
            <a:ext cx="2835282" cy="2211185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38" y="1219200"/>
            <a:ext cx="2946862" cy="2211185"/>
          </a:xfrm>
          <a:prstGeom prst="rect">
            <a:avLst/>
          </a:prstGeom>
        </p:spPr>
      </p:pic>
      <p:sp>
        <p:nvSpPr>
          <p:cNvPr id="17" name="CasellaDiTesto 16"/>
          <p:cNvSpPr txBox="1"/>
          <p:nvPr/>
        </p:nvSpPr>
        <p:spPr>
          <a:xfrm>
            <a:off x="329738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42732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98" y="4207615"/>
            <a:ext cx="2929702" cy="2193185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47" b="14416"/>
          <a:stretch/>
        </p:blipFill>
        <p:spPr>
          <a:xfrm>
            <a:off x="4085817" y="4207615"/>
            <a:ext cx="2772183" cy="2155473"/>
          </a:xfrm>
          <a:prstGeom prst="rect">
            <a:avLst/>
          </a:prstGeom>
        </p:spPr>
      </p:pic>
      <p:sp>
        <p:nvSpPr>
          <p:cNvPr id="21" name="CasellaDiTesto 20"/>
          <p:cNvSpPr txBox="1"/>
          <p:nvPr/>
        </p:nvSpPr>
        <p:spPr>
          <a:xfrm>
            <a:off x="2784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085817" y="3505200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4085817" y="6481718"/>
            <a:ext cx="258261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28" name="Immagin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85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DA VINCI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ROBOT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828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DA VINCI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ROBOT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29738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42732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2784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085817" y="3505200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4085817" y="6481718"/>
            <a:ext cx="258261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23" y="1295400"/>
            <a:ext cx="2844800" cy="21336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1295400"/>
            <a:ext cx="2844800" cy="21336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131" y="4267198"/>
            <a:ext cx="2844801" cy="2133601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75" b="13475"/>
          <a:stretch/>
        </p:blipFill>
        <p:spPr>
          <a:xfrm>
            <a:off x="381000" y="4267199"/>
            <a:ext cx="2844802" cy="2133601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50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DA VINCI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ROBOT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828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DA VINCI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ROBOT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29738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42732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2784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085817" y="3505200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4085817" y="6481718"/>
            <a:ext cx="258261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59789"/>
            <a:ext cx="2892282" cy="2169211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259790"/>
            <a:ext cx="2892280" cy="216921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732" y="4207029"/>
            <a:ext cx="2895600" cy="21717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207028"/>
            <a:ext cx="2895601" cy="2171701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84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2775437" y="1596727"/>
            <a:ext cx="3182816" cy="440402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5961185" y="1590133"/>
            <a:ext cx="3182816" cy="4410617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3" t="19872" r="5535" b="12948"/>
          <a:stretch/>
        </p:blipFill>
        <p:spPr>
          <a:xfrm>
            <a:off x="437418" y="1590132"/>
            <a:ext cx="2123342" cy="240597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2" t="34635" r="35788" b="29158"/>
          <a:stretch/>
        </p:blipFill>
        <p:spPr>
          <a:xfrm>
            <a:off x="224452" y="3598678"/>
            <a:ext cx="1734284" cy="137819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6" r="15011"/>
          <a:stretch/>
        </p:blipFill>
        <p:spPr>
          <a:xfrm>
            <a:off x="2973999" y="1891001"/>
            <a:ext cx="2769577" cy="261517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" t="-1" r="21417" b="2125"/>
          <a:stretch/>
        </p:blipFill>
        <p:spPr>
          <a:xfrm>
            <a:off x="6229116" y="1912328"/>
            <a:ext cx="2692879" cy="2593843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423371" y="5088145"/>
            <a:ext cx="21373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6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6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dried</a:t>
            </a:r>
            <a:r>
              <a:rPr lang="it-IT" sz="16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6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6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6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6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 RIGID OPTIC</a:t>
            </a:r>
            <a:endParaRPr lang="it-IT" sz="16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2973998" y="5088145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6228341" y="5088145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</a:p>
        </p:txBody>
      </p:sp>
      <p:sp>
        <p:nvSpPr>
          <p:cNvPr id="17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21" name="Immagine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09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495495" y="5334000"/>
            <a:ext cx="8305799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it-IT" sz="24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ALL THE CLEANING OPERATIONS</a:t>
            </a:r>
          </a:p>
          <a:p>
            <a:pPr algn="ctr"/>
            <a:r>
              <a:rPr lang="en-US" sz="24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CAN BE DONE WITH THE SAME TECHNOLOGY</a:t>
            </a:r>
          </a:p>
        </p:txBody>
      </p:sp>
      <p:sp>
        <p:nvSpPr>
          <p:cNvPr id="43" name="object 4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752600"/>
            <a:ext cx="4800600" cy="320040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96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019800" cy="2031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TECHNICAL MANUAL</a:t>
            </a: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77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594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USE AND MAINTENANCE MANUAL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521276" y="1981200"/>
            <a:ext cx="8083228" cy="3906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it-IT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TOPICS: </a:t>
            </a:r>
            <a:endParaRPr lang="it-IT" b="1" dirty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Installation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Method of use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Maintenance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Cleaning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Disposal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Technical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features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Labellings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Tutorial on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correct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cleaning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of the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instruments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Software (HMI Panel)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manual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Pre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-set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users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/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passords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285750" indent="-285750">
              <a:lnSpc>
                <a:spcPct val="2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it-IT" sz="20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5593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33400"/>
            <a:ext cx="4114800" cy="782433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05984"/>
            <a:ext cx="9144000" cy="2569336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609600" y="2362200"/>
            <a:ext cx="8115299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2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THANKS FOR YOUR ATTENTION</a:t>
            </a:r>
            <a:endParaRPr lang="en-US" sz="32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962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1286</TotalTime>
  <Words>1645</Words>
  <Application>Microsoft Office PowerPoint</Application>
  <PresentationFormat>Presentazione su schermo (4:3)</PresentationFormat>
  <Paragraphs>412</Paragraphs>
  <Slides>52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52</vt:i4>
      </vt:variant>
    </vt:vector>
  </HeadingPairs>
  <TitlesOfParts>
    <vt:vector size="61" baseType="lpstr">
      <vt:lpstr>Arial</vt:lpstr>
      <vt:lpstr>Arno Pro</vt:lpstr>
      <vt:lpstr>Arno Pro Caption</vt:lpstr>
      <vt:lpstr>Calibri</vt:lpstr>
      <vt:lpstr>Courier New</vt:lpstr>
      <vt:lpstr>Helvetica</vt:lpstr>
      <vt:lpstr>Montserrat-Light</vt:lpstr>
      <vt:lpstr>Times New Roman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Marketing</dc:creator>
  <cp:lastModifiedBy>Silvia Acciaro</cp:lastModifiedBy>
  <cp:revision>123</cp:revision>
  <dcterms:created xsi:type="dcterms:W3CDTF">2020-05-04T03:54:01Z</dcterms:created>
  <dcterms:modified xsi:type="dcterms:W3CDTF">2023-11-20T15:48:55Z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2020-05-04T00:00:00Z</vt:filetime>
  </property>
  <property fmtid="{D5CDD505-2E9C-101B-9397-08002B2CF9AE}" pid="3" name="LastSaved">
    <vt:filetime>2020-05-04T00:00:00Z</vt:filetime>
  </property>
</Properties>
</file>