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38" r:id="rId2"/>
    <p:sldId id="331" r:id="rId3"/>
    <p:sldId id="302" r:id="rId4"/>
    <p:sldId id="303" r:id="rId5"/>
    <p:sldId id="304" r:id="rId6"/>
    <p:sldId id="342" r:id="rId7"/>
    <p:sldId id="343" r:id="rId8"/>
    <p:sldId id="258" r:id="rId9"/>
    <p:sldId id="259" r:id="rId10"/>
    <p:sldId id="325" r:id="rId11"/>
    <p:sldId id="306" r:id="rId12"/>
    <p:sldId id="344" r:id="rId13"/>
    <p:sldId id="274" r:id="rId14"/>
    <p:sldId id="300" r:id="rId15"/>
    <p:sldId id="345" r:id="rId16"/>
    <p:sldId id="323" r:id="rId17"/>
    <p:sldId id="347" r:id="rId18"/>
    <p:sldId id="334" r:id="rId19"/>
    <p:sldId id="348" r:id="rId20"/>
    <p:sldId id="346" r:id="rId21"/>
    <p:sldId id="349" r:id="rId22"/>
    <p:sldId id="324" r:id="rId23"/>
    <p:sldId id="305" r:id="rId24"/>
    <p:sldId id="308" r:id="rId25"/>
    <p:sldId id="307" r:id="rId26"/>
    <p:sldId id="30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26" r:id="rId40"/>
    <p:sldId id="296" r:id="rId41"/>
    <p:sldId id="297" r:id="rId42"/>
    <p:sldId id="329" r:id="rId43"/>
    <p:sldId id="332" r:id="rId44"/>
    <p:sldId id="339" r:id="rId45"/>
    <p:sldId id="340" r:id="rId46"/>
    <p:sldId id="298" r:id="rId47"/>
    <p:sldId id="328" r:id="rId48"/>
    <p:sldId id="317" r:id="rId49"/>
    <p:sldId id="318" r:id="rId50"/>
    <p:sldId id="330" r:id="rId51"/>
    <p:sldId id="336" r:id="rId52"/>
    <p:sldId id="337" r:id="rId53"/>
    <p:sldId id="295" r:id="rId54"/>
    <p:sldId id="269" r:id="rId55"/>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BJnetwork.lan" initials="A" lastIdx="1" clrIdx="0">
    <p:extLst>
      <p:ext uri="{19B8F6BF-5375-455C-9EA6-DF929625EA0E}">
        <p15:presenceInfo xmlns:p15="http://schemas.microsoft.com/office/powerpoint/2012/main" userId="S-1-5-21-707137154-3231315700-2052253139-31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1-15T12:04:11.670" idx="1">
    <p:pos x="327" y="3345"/>
    <p:text>BICARmed ® treatment cleans instruments in depth and removes the biofilm, extending the life cycle of  instruments. 
An effective cleaning prevents the accumulation of debris deposits on the instruments’ surface, thus reducing instrument damage from oxidation.
Oxidation creates micro holes on RMD surfaces over time (pitting), of difficult, if not impossible, cleaning, which weakens instruments leading them to early breakage.</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A330C0E-EFA4-48D1-AD91-9EAA327B9193}" type="datetimeFigureOut">
              <a:rPr lang="it-IT" smtClean="0"/>
              <a:t>31/01/2024</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63C351D-D260-4820-BC30-DE283066DBE0}" type="slidenum">
              <a:rPr lang="it-IT" smtClean="0"/>
              <a:t>‹N›</a:t>
            </a:fld>
            <a:endParaRPr lang="it-IT"/>
          </a:p>
        </p:txBody>
      </p:sp>
    </p:spTree>
    <p:extLst>
      <p:ext uri="{BB962C8B-B14F-4D97-AF65-F5344CB8AC3E}">
        <p14:creationId xmlns:p14="http://schemas.microsoft.com/office/powerpoint/2010/main" val="796618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1E00EFF-A007-4169-B056-639CEE2C5AE6}" type="slidenum">
              <a:rPr lang="it-IT" smtClean="0"/>
              <a:t>1</a:t>
            </a:fld>
            <a:endParaRPr lang="it-IT"/>
          </a:p>
        </p:txBody>
      </p:sp>
    </p:spTree>
    <p:extLst>
      <p:ext uri="{BB962C8B-B14F-4D97-AF65-F5344CB8AC3E}">
        <p14:creationId xmlns:p14="http://schemas.microsoft.com/office/powerpoint/2010/main" val="229827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8.jpeg"/><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0.pn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4.jpeg"/><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8.png"/><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2.jpe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6.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8.png"/><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0.jpe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4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4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70169" cy="6858000"/>
          </a:xfrm>
          <a:prstGeom prst="rect">
            <a:avLst/>
          </a:prstGeom>
        </p:spPr>
      </p:pic>
      <p:sp>
        <p:nvSpPr>
          <p:cNvPr id="4" name="Rettangolo 3"/>
          <p:cNvSpPr/>
          <p:nvPr/>
        </p:nvSpPr>
        <p:spPr>
          <a:xfrm>
            <a:off x="4767238" y="4267200"/>
            <a:ext cx="4426221" cy="25908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0" name="text 1"/>
          <p:cNvSpPr txBox="1"/>
          <p:nvPr/>
        </p:nvSpPr>
        <p:spPr>
          <a:xfrm>
            <a:off x="5228493" y="3017802"/>
            <a:ext cx="4221431" cy="492443"/>
          </a:xfrm>
          <a:prstGeom prst="rect">
            <a:avLst/>
          </a:prstGeom>
        </p:spPr>
        <p:txBody>
          <a:bodyPr vert="horz" wrap="square" lIns="0" tIns="0" rIns="0" bIns="0" rtlCol="0">
            <a:spAutoFit/>
          </a:bodyPr>
          <a:lstStyle/>
          <a:p>
            <a:r>
              <a:rPr lang="it-IT" sz="3200" b="1" spc="10" dirty="0" smtClean="0">
                <a:solidFill>
                  <a:srgbClr val="00BCB8"/>
                </a:solidFill>
                <a:latin typeface="Helvetica" pitchFamily="34" charset="0"/>
                <a:cs typeface="Calibri"/>
              </a:rPr>
              <a:t>Presentation</a:t>
            </a:r>
          </a:p>
        </p:txBody>
      </p:sp>
      <p:sp>
        <p:nvSpPr>
          <p:cNvPr id="15" name="CasellaDiTesto 14"/>
          <p:cNvSpPr txBox="1"/>
          <p:nvPr/>
        </p:nvSpPr>
        <p:spPr>
          <a:xfrm>
            <a:off x="5228493" y="4572000"/>
            <a:ext cx="3699884" cy="1554272"/>
          </a:xfrm>
          <a:prstGeom prst="rect">
            <a:avLst/>
          </a:prstGeom>
          <a:noFill/>
        </p:spPr>
        <p:txBody>
          <a:bodyPr wrap="square" rtlCol="0">
            <a:spAutoFit/>
          </a:bodyPr>
          <a:lstStyle/>
          <a:p>
            <a:pPr>
              <a:spcAft>
                <a:spcPts val="600"/>
              </a:spcAft>
            </a:pPr>
            <a:r>
              <a:rPr lang="it-IT" sz="2000" b="1" spc="10" dirty="0" smtClean="0">
                <a:solidFill>
                  <a:schemeClr val="bg1"/>
                </a:solidFill>
                <a:latin typeface="Helvetica" pitchFamily="34" charset="0"/>
                <a:cs typeface="Calibri"/>
              </a:rPr>
              <a:t>The new </a:t>
            </a:r>
            <a:r>
              <a:rPr lang="en-US" sz="2000" b="1" spc="10" dirty="0" smtClean="0">
                <a:solidFill>
                  <a:schemeClr val="bg1"/>
                </a:solidFill>
                <a:latin typeface="Helvetica" pitchFamily="34" charset="0"/>
                <a:cs typeface="Calibri"/>
              </a:rPr>
              <a:t>RMDs’        </a:t>
            </a:r>
          </a:p>
          <a:p>
            <a:pPr>
              <a:spcAft>
                <a:spcPts val="600"/>
              </a:spcAft>
            </a:pPr>
            <a:r>
              <a:rPr lang="it-IT" sz="2000" b="1" spc="10" dirty="0" err="1" smtClean="0">
                <a:solidFill>
                  <a:schemeClr val="bg1"/>
                </a:solidFill>
                <a:latin typeface="Helvetica" pitchFamily="34" charset="0"/>
                <a:cs typeface="Calibri"/>
              </a:rPr>
              <a:t>pre-washing</a:t>
            </a:r>
            <a:r>
              <a:rPr lang="it-IT" sz="2000" b="1" spc="10" dirty="0" smtClean="0">
                <a:solidFill>
                  <a:schemeClr val="bg1"/>
                </a:solidFill>
                <a:latin typeface="Helvetica" pitchFamily="34" charset="0"/>
                <a:cs typeface="Calibri"/>
              </a:rPr>
              <a:t> </a:t>
            </a:r>
            <a:r>
              <a:rPr lang="it-IT" sz="2000" b="1" spc="10" dirty="0" err="1" smtClean="0">
                <a:solidFill>
                  <a:schemeClr val="bg1"/>
                </a:solidFill>
                <a:latin typeface="Helvetica" pitchFamily="34" charset="0"/>
                <a:cs typeface="Calibri"/>
              </a:rPr>
              <a:t>system</a:t>
            </a:r>
            <a:r>
              <a:rPr lang="it-IT" sz="2000" b="1" spc="10" dirty="0" smtClean="0">
                <a:solidFill>
                  <a:schemeClr val="bg1"/>
                </a:solidFill>
                <a:latin typeface="Helvetica" pitchFamily="34" charset="0"/>
                <a:cs typeface="Calibri"/>
              </a:rPr>
              <a:t> </a:t>
            </a:r>
          </a:p>
          <a:p>
            <a:pPr>
              <a:spcAft>
                <a:spcPts val="600"/>
              </a:spcAft>
            </a:pPr>
            <a:r>
              <a:rPr lang="it-IT" sz="2000" b="1" spc="10" dirty="0" err="1" smtClean="0">
                <a:solidFill>
                  <a:schemeClr val="bg1"/>
                </a:solidFill>
                <a:latin typeface="Helvetica" pitchFamily="34" charset="0"/>
                <a:cs typeface="Calibri"/>
              </a:rPr>
              <a:t>using</a:t>
            </a:r>
            <a:r>
              <a:rPr lang="it-IT" sz="2000" b="1" spc="10" dirty="0" smtClean="0">
                <a:solidFill>
                  <a:schemeClr val="bg1"/>
                </a:solidFill>
                <a:latin typeface="Helvetica" pitchFamily="34" charset="0"/>
                <a:cs typeface="Calibri"/>
              </a:rPr>
              <a:t> </a:t>
            </a:r>
            <a:r>
              <a:rPr lang="it-IT" sz="2000" b="1" spc="10" dirty="0" err="1" smtClean="0">
                <a:solidFill>
                  <a:schemeClr val="bg1"/>
                </a:solidFill>
                <a:latin typeface="Helvetica" pitchFamily="34" charset="0"/>
                <a:cs typeface="Calibri"/>
              </a:rPr>
              <a:t>Sodium</a:t>
            </a:r>
            <a:r>
              <a:rPr lang="it-IT" sz="2000" b="1" spc="10" dirty="0" smtClean="0">
                <a:solidFill>
                  <a:schemeClr val="bg1"/>
                </a:solidFill>
                <a:latin typeface="Helvetica" pitchFamily="34" charset="0"/>
                <a:cs typeface="Calibri"/>
              </a:rPr>
              <a:t> Bicarbonate</a:t>
            </a:r>
            <a:endParaRPr lang="en-US" sz="2000" b="1" spc="10" dirty="0">
              <a:solidFill>
                <a:schemeClr val="bg1"/>
              </a:solidFill>
              <a:latin typeface="Helvetica" pitchFamily="34" charset="0"/>
              <a:cs typeface="Calibri"/>
            </a:endParaRPr>
          </a:p>
          <a:p>
            <a:pPr algn="ctr">
              <a:spcAft>
                <a:spcPts val="600"/>
              </a:spcAft>
            </a:pPr>
            <a:endParaRPr lang="it-IT" sz="2000" b="1" dirty="0">
              <a:solidFill>
                <a:schemeClr val="bg1"/>
              </a:solidFill>
              <a:latin typeface="Helvetica" pitchFamily="34" charset="0"/>
              <a:cs typeface="Calibri"/>
            </a:endParaRPr>
          </a:p>
        </p:txBody>
      </p:sp>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544720"/>
            <a:ext cx="2566987" cy="488114"/>
          </a:xfrm>
          <a:prstGeom prst="rect">
            <a:avLst/>
          </a:prstGeom>
        </p:spPr>
      </p:pic>
      <p:pic>
        <p:nvPicPr>
          <p:cNvPr id="1026" name="Picture 2" descr="MedFirstSuppli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5398" y="358356"/>
            <a:ext cx="1999825" cy="860843"/>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8229600" y="1752600"/>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4016206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768286" y="3276600"/>
            <a:ext cx="8299514" cy="3323987"/>
          </a:xfrm>
          <a:prstGeom prst="rect">
            <a:avLst/>
          </a:prstGeom>
        </p:spPr>
        <p:txBody>
          <a:bodyPr vert="horz" wrap="square" lIns="0" tIns="0" rIns="0" bIns="0" rtlCol="0">
            <a:spAutoFit/>
          </a:bodyPr>
          <a:lstStyle/>
          <a:p>
            <a:r>
              <a:rPr lang="it-IT" sz="4000" b="1" spc="10" dirty="0" err="1" smtClean="0">
                <a:solidFill>
                  <a:schemeClr val="bg1"/>
                </a:solidFill>
                <a:latin typeface="Helvetica" pitchFamily="34" charset="0"/>
                <a:cs typeface="Arial"/>
              </a:rPr>
              <a:t>RMDs</a:t>
            </a:r>
            <a:r>
              <a:rPr lang="it-IT" sz="4000" b="1" spc="10" dirty="0" smtClean="0">
                <a:solidFill>
                  <a:schemeClr val="bg1"/>
                </a:solidFill>
                <a:latin typeface="Helvetica" pitchFamily="34" charset="0"/>
                <a:cs typeface="Arial"/>
              </a:rPr>
              <a:t> PRE-WASHING SYSTEM</a:t>
            </a:r>
            <a:endParaRPr lang="it-IT" sz="4000" b="1" spc="10" dirty="0">
              <a:solidFill>
                <a:schemeClr val="bg1"/>
              </a:solidFill>
              <a:latin typeface="Helvetica" pitchFamily="34" charset="0"/>
              <a:cs typeface="Arial"/>
            </a:endParaRPr>
          </a:p>
          <a:p>
            <a:r>
              <a:rPr lang="it-IT" sz="3200" spc="10" dirty="0" smtClean="0">
                <a:solidFill>
                  <a:schemeClr val="tx1">
                    <a:lumMod val="65000"/>
                    <a:lumOff val="35000"/>
                  </a:schemeClr>
                </a:solidFill>
                <a:latin typeface="Helvetica" pitchFamily="34" charset="0"/>
                <a:cs typeface="Arial"/>
              </a:rPr>
              <a:t>The new way of </a:t>
            </a:r>
            <a:r>
              <a:rPr lang="it-IT" sz="3200" spc="10" dirty="0" err="1" smtClean="0">
                <a:solidFill>
                  <a:schemeClr val="tx1">
                    <a:lumMod val="65000"/>
                    <a:lumOff val="35000"/>
                  </a:schemeClr>
                </a:solidFill>
                <a:latin typeface="Helvetica" pitchFamily="34" charset="0"/>
                <a:cs typeface="Arial"/>
              </a:rPr>
              <a:t>cleaning</a:t>
            </a:r>
            <a:endParaRPr lang="it-IT" sz="3200" spc="10" dirty="0">
              <a:solidFill>
                <a:schemeClr val="tx1">
                  <a:lumMod val="65000"/>
                  <a:lumOff val="35000"/>
                </a:schemeClr>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286" y="436335"/>
            <a:ext cx="2400105" cy="456381"/>
          </a:xfrm>
          <a:prstGeom prst="rect">
            <a:avLst/>
          </a:prstGeom>
        </p:spPr>
      </p:pic>
    </p:spTree>
    <p:extLst>
      <p:ext uri="{BB962C8B-B14F-4D97-AF65-F5344CB8AC3E}">
        <p14:creationId xmlns:p14="http://schemas.microsoft.com/office/powerpoint/2010/main" val="104167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872" y="392495"/>
            <a:ext cx="2400105" cy="456381"/>
          </a:xfrm>
          <a:prstGeom prst="rect">
            <a:avLst/>
          </a:prstGeom>
        </p:spPr>
      </p:pic>
      <p:sp>
        <p:nvSpPr>
          <p:cNvPr id="5" name="text 1"/>
          <p:cNvSpPr txBox="1"/>
          <p:nvPr/>
        </p:nvSpPr>
        <p:spPr>
          <a:xfrm>
            <a:off x="521872" y="1341817"/>
            <a:ext cx="8622128" cy="800219"/>
          </a:xfrm>
          <a:prstGeom prst="rect">
            <a:avLst/>
          </a:prstGeom>
        </p:spPr>
        <p:txBody>
          <a:bodyPr vert="horz" wrap="square" lIns="0" tIns="0" rIns="0" bIns="0" rtlCol="0">
            <a:spAutoFit/>
          </a:bodyPr>
          <a:lstStyle/>
          <a:p>
            <a:r>
              <a:rPr lang="it-IT" sz="2800" b="1" spc="10" dirty="0" smtClean="0">
                <a:solidFill>
                  <a:schemeClr val="tx1">
                    <a:lumMod val="75000"/>
                    <a:lumOff val="25000"/>
                  </a:schemeClr>
                </a:solidFill>
                <a:latin typeface="Helvetica" pitchFamily="34" charset="0"/>
                <a:cs typeface="Arial"/>
              </a:rPr>
              <a:t>PRE-WASING IS IMPORTANT</a:t>
            </a:r>
          </a:p>
          <a:p>
            <a:r>
              <a:rPr lang="it-IT" sz="2400" b="1" spc="10" dirty="0" err="1" smtClean="0">
                <a:solidFill>
                  <a:srgbClr val="00BCB8"/>
                </a:solidFill>
                <a:latin typeface="Helvetica" pitchFamily="34" charset="0"/>
                <a:cs typeface="Arial"/>
              </a:rPr>
              <a:t>Adequate</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cleaning</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is</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necessary</a:t>
            </a:r>
            <a:r>
              <a:rPr lang="it-IT" sz="2400" b="1" spc="10" dirty="0" smtClean="0">
                <a:solidFill>
                  <a:srgbClr val="00BCB8"/>
                </a:solidFill>
                <a:latin typeface="Helvetica" pitchFamily="34" charset="0"/>
                <a:cs typeface="Arial"/>
              </a:rPr>
              <a:t> to </a:t>
            </a:r>
            <a:r>
              <a:rPr lang="it-IT" sz="2400" b="1" spc="10" dirty="0" err="1" smtClean="0">
                <a:solidFill>
                  <a:srgbClr val="00BCB8"/>
                </a:solidFill>
                <a:latin typeface="Helvetica" pitchFamily="34" charset="0"/>
                <a:cs typeface="Arial"/>
              </a:rPr>
              <a:t>obtain</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sterility</a:t>
            </a:r>
            <a:r>
              <a:rPr lang="it-IT" b="1" spc="10" dirty="0" smtClean="0">
                <a:solidFill>
                  <a:srgbClr val="00BCB8"/>
                </a:solidFill>
                <a:latin typeface="Helvetica" pitchFamily="34" charset="0"/>
                <a:cs typeface="Arial"/>
              </a:rPr>
              <a:t>. </a:t>
            </a:r>
            <a:endParaRPr dirty="0">
              <a:solidFill>
                <a:srgbClr val="00BCB8"/>
              </a:solidFill>
              <a:latin typeface="Arial"/>
              <a:cs typeface="Arial"/>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2" name="Immagine 11"/>
          <p:cNvPicPr>
            <a:picLocks noChangeAspect="1"/>
          </p:cNvPicPr>
          <p:nvPr/>
        </p:nvPicPr>
        <p:blipFill>
          <a:blip r:embed="rId3"/>
          <a:stretch>
            <a:fillRect/>
          </a:stretch>
        </p:blipFill>
        <p:spPr>
          <a:xfrm>
            <a:off x="1253534" y="4095626"/>
            <a:ext cx="7082809" cy="2338585"/>
          </a:xfrm>
          <a:prstGeom prst="rect">
            <a:avLst/>
          </a:prstGeom>
        </p:spPr>
      </p:pic>
      <p:sp>
        <p:nvSpPr>
          <p:cNvPr id="2" name="Rettangolo 1"/>
          <p:cNvSpPr/>
          <p:nvPr/>
        </p:nvSpPr>
        <p:spPr>
          <a:xfrm>
            <a:off x="442086" y="2668310"/>
            <a:ext cx="7997825" cy="1200329"/>
          </a:xfrm>
          <a:prstGeom prst="rect">
            <a:avLst/>
          </a:prstGeom>
        </p:spPr>
        <p:txBody>
          <a:bodyPr wrap="square">
            <a:spAutoFit/>
          </a:bodyPr>
          <a:lstStyle/>
          <a:p>
            <a:pPr>
              <a:spcAft>
                <a:spcPts val="0"/>
              </a:spcAft>
            </a:pPr>
            <a:r>
              <a:rPr lang="en-GB" dirty="0">
                <a:solidFill>
                  <a:schemeClr val="tx1">
                    <a:lumMod val="65000"/>
                    <a:lumOff val="35000"/>
                  </a:schemeClr>
                </a:solidFill>
                <a:latin typeface="Helvetica" panose="020B0604020202020204" pitchFamily="34" charset="0"/>
                <a:ea typeface="Arial" panose="020B0604020202020204" pitchFamily="34" charset="0"/>
              </a:rPr>
              <a:t>Cleaning is the first step in re-processing a device after use</a:t>
            </a:r>
            <a:r>
              <a:rPr lang="en-GB" dirty="0" smtClean="0">
                <a:solidFill>
                  <a:schemeClr val="tx1">
                    <a:lumMod val="65000"/>
                    <a:lumOff val="35000"/>
                  </a:schemeClr>
                </a:solidFill>
                <a:latin typeface="Helvetica" panose="020B0604020202020204" pitchFamily="34" charset="0"/>
                <a:ea typeface="Arial" panose="020B0604020202020204" pitchFamily="34" charset="0"/>
              </a:rPr>
              <a:t>.</a:t>
            </a:r>
          </a:p>
          <a:p>
            <a:pPr>
              <a:spcAft>
                <a:spcPts val="0"/>
              </a:spcAft>
            </a:pPr>
            <a:endParaRPr lang="en-GB" dirty="0">
              <a:latin typeface="Helvetica" panose="020B0604020202020204" pitchFamily="34" charset="0"/>
              <a:ea typeface="Arial" panose="020B0604020202020204" pitchFamily="34" charset="0"/>
            </a:endParaRPr>
          </a:p>
          <a:p>
            <a:pPr>
              <a:spcAft>
                <a:spcPts val="0"/>
              </a:spcAft>
            </a:pPr>
            <a:r>
              <a:rPr lang="en-GB" b="1" dirty="0">
                <a:solidFill>
                  <a:schemeClr val="tx1">
                    <a:lumMod val="65000"/>
                    <a:lumOff val="35000"/>
                  </a:schemeClr>
                </a:solidFill>
                <a:latin typeface="Helvetica" panose="020B0604020202020204" pitchFamily="34" charset="0"/>
                <a:ea typeface="Arial" panose="020B0604020202020204" pitchFamily="34" charset="0"/>
              </a:rPr>
              <a:t>Incorrect </a:t>
            </a:r>
            <a:r>
              <a:rPr lang="en-GB" dirty="0">
                <a:solidFill>
                  <a:schemeClr val="tx1">
                    <a:lumMod val="65000"/>
                    <a:lumOff val="35000"/>
                  </a:schemeClr>
                </a:solidFill>
                <a:latin typeface="Helvetica" panose="020B0604020202020204" pitchFamily="34" charset="0"/>
                <a:ea typeface="Arial" panose="020B0604020202020204" pitchFamily="34" charset="0"/>
              </a:rPr>
              <a:t>cleaning of an instrument can </a:t>
            </a:r>
            <a:r>
              <a:rPr lang="en-GB" dirty="0" smtClean="0">
                <a:solidFill>
                  <a:schemeClr val="tx1">
                    <a:lumMod val="65000"/>
                    <a:lumOff val="35000"/>
                  </a:schemeClr>
                </a:solidFill>
                <a:latin typeface="Helvetica" panose="020B0604020202020204" pitchFamily="34" charset="0"/>
                <a:ea typeface="Arial" panose="020B0604020202020204" pitchFamily="34" charset="0"/>
              </a:rPr>
              <a:t>let in dirt material outside and inside the device preventing </a:t>
            </a:r>
            <a:r>
              <a:rPr lang="en-GB" b="1" dirty="0" smtClean="0">
                <a:solidFill>
                  <a:schemeClr val="tx1">
                    <a:lumMod val="65000"/>
                    <a:lumOff val="35000"/>
                  </a:schemeClr>
                </a:solidFill>
                <a:latin typeface="Helvetica" panose="020B0604020202020204" pitchFamily="34" charset="0"/>
                <a:ea typeface="Arial" panose="020B0604020202020204" pitchFamily="34" charset="0"/>
              </a:rPr>
              <a:t>the </a:t>
            </a:r>
            <a:r>
              <a:rPr lang="en-GB" b="1" dirty="0">
                <a:solidFill>
                  <a:schemeClr val="tx1">
                    <a:lumMod val="65000"/>
                    <a:lumOff val="35000"/>
                  </a:schemeClr>
                </a:solidFill>
                <a:latin typeface="Helvetica" panose="020B0604020202020204" pitchFamily="34" charset="0"/>
                <a:ea typeface="Arial" panose="020B0604020202020204" pitchFamily="34" charset="0"/>
              </a:rPr>
              <a:t>disinfection and sterilization process.</a:t>
            </a:r>
          </a:p>
        </p:txBody>
      </p:sp>
    </p:spTree>
    <p:extLst>
      <p:ext uri="{BB962C8B-B14F-4D97-AF65-F5344CB8AC3E}">
        <p14:creationId xmlns:p14="http://schemas.microsoft.com/office/powerpoint/2010/main" val="2009112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txBox="1"/>
          <p:nvPr/>
        </p:nvSpPr>
        <p:spPr>
          <a:xfrm>
            <a:off x="521872" y="1435339"/>
            <a:ext cx="8862256" cy="784830"/>
          </a:xfrm>
          <a:prstGeom prst="rect">
            <a:avLst/>
          </a:prstGeom>
        </p:spPr>
        <p:txBody>
          <a:bodyPr vert="horz" wrap="square" lIns="0" tIns="0" rIns="0" bIns="0" rtlCol="0">
            <a:spAutoFit/>
          </a:bodyPr>
          <a:lstStyle/>
          <a:p>
            <a:r>
              <a:rPr lang="it-IT" sz="2800" b="1" spc="10" dirty="0">
                <a:solidFill>
                  <a:schemeClr val="tx1">
                    <a:lumMod val="75000"/>
                    <a:lumOff val="25000"/>
                  </a:schemeClr>
                </a:solidFill>
                <a:latin typeface="Helvetica" pitchFamily="34" charset="0"/>
                <a:cs typeface="Arial"/>
              </a:rPr>
              <a:t>PRE-WASING IS IMPORTANT</a:t>
            </a:r>
          </a:p>
          <a:p>
            <a:r>
              <a:rPr lang="it-IT" sz="2300" b="1" dirty="0" err="1">
                <a:solidFill>
                  <a:srgbClr val="0EC2B1"/>
                </a:solidFill>
                <a:latin typeface="Helvetica" pitchFamily="34" charset="0"/>
              </a:rPr>
              <a:t>Adequate</a:t>
            </a:r>
            <a:r>
              <a:rPr lang="it-IT" sz="2300" b="1" dirty="0">
                <a:solidFill>
                  <a:srgbClr val="0EC2B1"/>
                </a:solidFill>
                <a:latin typeface="Helvetica" pitchFamily="34" charset="0"/>
              </a:rPr>
              <a:t> </a:t>
            </a:r>
            <a:r>
              <a:rPr lang="it-IT" sz="2300" b="1" dirty="0" err="1">
                <a:solidFill>
                  <a:srgbClr val="0EC2B1"/>
                </a:solidFill>
                <a:latin typeface="Helvetica" pitchFamily="34" charset="0"/>
              </a:rPr>
              <a:t>cleaning</a:t>
            </a:r>
            <a:r>
              <a:rPr lang="it-IT" sz="2300" b="1" dirty="0">
                <a:solidFill>
                  <a:srgbClr val="0EC2B1"/>
                </a:solidFill>
                <a:latin typeface="Helvetica" pitchFamily="34" charset="0"/>
              </a:rPr>
              <a:t> </a:t>
            </a:r>
            <a:r>
              <a:rPr lang="it-IT" sz="2300" b="1" dirty="0" err="1">
                <a:solidFill>
                  <a:srgbClr val="0EC2B1"/>
                </a:solidFill>
                <a:latin typeface="Helvetica" pitchFamily="34" charset="0"/>
              </a:rPr>
              <a:t>is</a:t>
            </a:r>
            <a:r>
              <a:rPr lang="it-IT" sz="2300" b="1" dirty="0">
                <a:solidFill>
                  <a:srgbClr val="0EC2B1"/>
                </a:solidFill>
                <a:latin typeface="Helvetica" pitchFamily="34" charset="0"/>
              </a:rPr>
              <a:t> </a:t>
            </a:r>
            <a:r>
              <a:rPr lang="it-IT" sz="2300" b="1" dirty="0" err="1">
                <a:solidFill>
                  <a:srgbClr val="0EC2B1"/>
                </a:solidFill>
                <a:latin typeface="Helvetica" pitchFamily="34" charset="0"/>
              </a:rPr>
              <a:t>necessary</a:t>
            </a:r>
            <a:r>
              <a:rPr lang="it-IT" sz="2300" b="1" dirty="0">
                <a:solidFill>
                  <a:srgbClr val="0EC2B1"/>
                </a:solidFill>
                <a:latin typeface="Helvetica" pitchFamily="34" charset="0"/>
              </a:rPr>
              <a:t> to </a:t>
            </a:r>
            <a:r>
              <a:rPr lang="it-IT" sz="2300" b="1" dirty="0" err="1">
                <a:solidFill>
                  <a:srgbClr val="0EC2B1"/>
                </a:solidFill>
                <a:latin typeface="Helvetica" pitchFamily="34" charset="0"/>
              </a:rPr>
              <a:t>obtain</a:t>
            </a:r>
            <a:r>
              <a:rPr lang="it-IT" sz="2300" b="1" dirty="0">
                <a:solidFill>
                  <a:srgbClr val="0EC2B1"/>
                </a:solidFill>
                <a:latin typeface="Helvetica" pitchFamily="34" charset="0"/>
              </a:rPr>
              <a:t> </a:t>
            </a:r>
            <a:r>
              <a:rPr lang="it-IT" sz="2300" b="1" dirty="0" err="1">
                <a:solidFill>
                  <a:srgbClr val="0EC2B1"/>
                </a:solidFill>
                <a:latin typeface="Helvetica" pitchFamily="34" charset="0"/>
              </a:rPr>
              <a:t>sterility</a:t>
            </a:r>
            <a:r>
              <a:rPr lang="it-IT" sz="2300" b="1" dirty="0">
                <a:solidFill>
                  <a:srgbClr val="0EC2B1"/>
                </a:solidFill>
                <a:latin typeface="Helvetica" pitchFamily="34" charset="0"/>
              </a:rPr>
              <a:t>. </a:t>
            </a:r>
            <a:endParaRPr sz="2300" b="1" dirty="0">
              <a:solidFill>
                <a:srgbClr val="0EC2B1"/>
              </a:solidFill>
              <a:latin typeface="Helvetica" pitchFamily="34" charset="0"/>
            </a:endParaRPr>
          </a:p>
        </p:txBody>
      </p:sp>
      <p:sp>
        <p:nvSpPr>
          <p:cNvPr id="6" name="CasellaDiTesto 5"/>
          <p:cNvSpPr txBox="1"/>
          <p:nvPr/>
        </p:nvSpPr>
        <p:spPr>
          <a:xfrm>
            <a:off x="521872" y="3226443"/>
            <a:ext cx="8082632" cy="2308324"/>
          </a:xfrm>
          <a:prstGeom prst="rect">
            <a:avLst/>
          </a:prstGeom>
          <a:noFill/>
        </p:spPr>
        <p:txBody>
          <a:bodyPr wrap="square" rtlCol="0">
            <a:spAutoFit/>
          </a:bodyPr>
          <a:lstStyle/>
          <a:p>
            <a:pPr marL="285750" indent="-285750" algn="just">
              <a:lnSpc>
                <a:spcPct val="200000"/>
              </a:lnSpc>
              <a:buClr>
                <a:srgbClr val="00BCB8"/>
              </a:buClr>
              <a:buSzPct val="151000"/>
              <a:buFont typeface="Arial" panose="020B0604020202020204" pitchFamily="34" charset="0"/>
              <a:buChar char="•"/>
            </a:pPr>
            <a:r>
              <a:rPr lang="en-US" dirty="0" smtClean="0">
                <a:solidFill>
                  <a:schemeClr val="tx1">
                    <a:lumMod val="65000"/>
                    <a:lumOff val="35000"/>
                  </a:schemeClr>
                </a:solidFill>
                <a:latin typeface="Helvetica" panose="020B0604020202020204" pitchFamily="34" charset="0"/>
              </a:rPr>
              <a:t>Drastically</a:t>
            </a:r>
            <a:r>
              <a:rPr lang="en-US" b="1" dirty="0" smtClean="0">
                <a:solidFill>
                  <a:schemeClr val="tx1">
                    <a:lumMod val="65000"/>
                    <a:lumOff val="35000"/>
                  </a:schemeClr>
                </a:solidFill>
                <a:latin typeface="Helvetica" panose="020B0604020202020204" pitchFamily="34" charset="0"/>
              </a:rPr>
              <a:t> </a:t>
            </a:r>
            <a:r>
              <a:rPr lang="en-US" b="1" dirty="0">
                <a:solidFill>
                  <a:schemeClr val="tx1">
                    <a:lumMod val="65000"/>
                    <a:lumOff val="35000"/>
                  </a:schemeClr>
                </a:solidFill>
                <a:latin typeface="Helvetica" panose="020B0604020202020204" pitchFamily="34" charset="0"/>
              </a:rPr>
              <a:t>reduces microbiological contamination </a:t>
            </a:r>
            <a:r>
              <a:rPr lang="en-US" dirty="0">
                <a:solidFill>
                  <a:schemeClr val="tx1">
                    <a:lumMod val="65000"/>
                    <a:lumOff val="35000"/>
                  </a:schemeClr>
                </a:solidFill>
                <a:latin typeface="Helvetica" panose="020B0604020202020204" pitchFamily="34" charset="0"/>
              </a:rPr>
              <a:t>(BIOBOURDEN)</a:t>
            </a:r>
          </a:p>
          <a:p>
            <a:pPr marL="285750" indent="-285750" algn="just">
              <a:lnSpc>
                <a:spcPct val="200000"/>
              </a:lnSpc>
              <a:buClr>
                <a:srgbClr val="00BCB8"/>
              </a:buClr>
              <a:buSzPct val="151000"/>
              <a:buFont typeface="Arial" panose="020B0604020202020204" pitchFamily="34" charset="0"/>
              <a:buChar char="•"/>
            </a:pPr>
            <a:r>
              <a:rPr lang="en-US" b="1" dirty="0">
                <a:solidFill>
                  <a:schemeClr val="tx1">
                    <a:lumMod val="65000"/>
                    <a:lumOff val="35000"/>
                  </a:schemeClr>
                </a:solidFill>
                <a:latin typeface="Helvetica" panose="020B0604020202020204" pitchFamily="34" charset="0"/>
              </a:rPr>
              <a:t>Improves the contact between the disinfectant / sterilizing agent and the infectious microorganisms </a:t>
            </a:r>
            <a:r>
              <a:rPr lang="en-US" dirty="0">
                <a:solidFill>
                  <a:schemeClr val="tx1">
                    <a:lumMod val="65000"/>
                    <a:lumOff val="35000"/>
                  </a:schemeClr>
                </a:solidFill>
                <a:latin typeface="Helvetica" panose="020B0604020202020204" pitchFamily="34" charset="0"/>
              </a:rPr>
              <a:t>left on the surfaces</a:t>
            </a:r>
          </a:p>
          <a:p>
            <a:pPr marL="285750" indent="-285750" algn="just">
              <a:lnSpc>
                <a:spcPct val="200000"/>
              </a:lnSpc>
              <a:buClr>
                <a:srgbClr val="00BCB8"/>
              </a:buClr>
              <a:buSzPct val="151000"/>
              <a:buFont typeface="Arial" panose="020B0604020202020204" pitchFamily="34" charset="0"/>
              <a:buChar char="•"/>
            </a:pPr>
            <a:r>
              <a:rPr lang="en-US" b="1" dirty="0">
                <a:solidFill>
                  <a:schemeClr val="tx1">
                    <a:lumMod val="65000"/>
                    <a:lumOff val="35000"/>
                  </a:schemeClr>
                </a:solidFill>
                <a:latin typeface="Helvetica" panose="020B0604020202020204" pitchFamily="34" charset="0"/>
              </a:rPr>
              <a:t>Guarantees instruments functionality and longevity</a:t>
            </a:r>
            <a:endParaRPr lang="it-IT" dirty="0">
              <a:solidFill>
                <a:schemeClr val="tx1">
                  <a:lumMod val="65000"/>
                  <a:lumOff val="35000"/>
                </a:schemeClr>
              </a:solidFill>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ttangolo 10"/>
          <p:cNvSpPr/>
          <p:nvPr/>
        </p:nvSpPr>
        <p:spPr>
          <a:xfrm>
            <a:off x="495544" y="2590375"/>
            <a:ext cx="8170790" cy="615553"/>
          </a:xfrm>
          <a:prstGeom prst="rect">
            <a:avLst/>
          </a:prstGeom>
        </p:spPr>
        <p:txBody>
          <a:bodyPr wrap="square">
            <a:spAutoFit/>
          </a:bodyPr>
          <a:lstStyle/>
          <a:p>
            <a:pPr>
              <a:spcAft>
                <a:spcPts val="0"/>
              </a:spcAft>
            </a:pPr>
            <a:r>
              <a:rPr lang="it-IT" spc="10" dirty="0" smtClean="0">
                <a:solidFill>
                  <a:schemeClr val="tx1">
                    <a:lumMod val="65000"/>
                    <a:lumOff val="35000"/>
                  </a:schemeClr>
                </a:solidFill>
                <a:latin typeface="Helvetica" pitchFamily="34" charset="0"/>
                <a:cs typeface="Arial"/>
              </a:rPr>
              <a:t>An </a:t>
            </a:r>
            <a:r>
              <a:rPr lang="it-IT" spc="10" dirty="0" err="1">
                <a:solidFill>
                  <a:schemeClr val="tx1">
                    <a:lumMod val="65000"/>
                    <a:lumOff val="35000"/>
                  </a:schemeClr>
                </a:solidFill>
                <a:latin typeface="Helvetica" pitchFamily="34" charset="0"/>
                <a:cs typeface="Arial"/>
              </a:rPr>
              <a:t>adequate</a:t>
            </a:r>
            <a:r>
              <a:rPr lang="it-IT" spc="10" dirty="0">
                <a:solidFill>
                  <a:schemeClr val="tx1">
                    <a:lumMod val="65000"/>
                    <a:lumOff val="35000"/>
                  </a:schemeClr>
                </a:solidFill>
                <a:latin typeface="Helvetica" pitchFamily="34" charset="0"/>
                <a:cs typeface="Arial"/>
              </a:rPr>
              <a:t> </a:t>
            </a:r>
            <a:r>
              <a:rPr lang="it-IT" spc="10" dirty="0" err="1">
                <a:solidFill>
                  <a:schemeClr val="tx1">
                    <a:lumMod val="65000"/>
                    <a:lumOff val="35000"/>
                  </a:schemeClr>
                </a:solidFill>
                <a:latin typeface="Helvetica" pitchFamily="34" charset="0"/>
                <a:cs typeface="Arial"/>
              </a:rPr>
              <a:t>cleaning</a:t>
            </a:r>
            <a:r>
              <a:rPr lang="it-IT" spc="10" dirty="0">
                <a:solidFill>
                  <a:schemeClr val="tx1">
                    <a:lumMod val="65000"/>
                    <a:lumOff val="35000"/>
                  </a:schemeClr>
                </a:solidFill>
                <a:latin typeface="Helvetica" pitchFamily="34" charset="0"/>
                <a:cs typeface="Arial"/>
              </a:rPr>
              <a:t>:</a:t>
            </a:r>
            <a:endParaRPr lang="en-GB" spc="10" dirty="0">
              <a:solidFill>
                <a:schemeClr val="tx1">
                  <a:lumMod val="65000"/>
                  <a:lumOff val="35000"/>
                </a:schemeClr>
              </a:solidFill>
              <a:latin typeface="Helvetica" pitchFamily="34" charset="0"/>
              <a:cs typeface="Arial"/>
            </a:endParaRPr>
          </a:p>
          <a:p>
            <a:pPr>
              <a:spcAft>
                <a:spcPts val="0"/>
              </a:spcAft>
            </a:pPr>
            <a:r>
              <a:rPr lang="it-IT" sz="1600" dirty="0">
                <a:solidFill>
                  <a:srgbClr val="000000"/>
                </a:solidFill>
                <a:latin typeface="Helvetica" panose="020B0604020202020204" pitchFamily="34" charset="0"/>
                <a:ea typeface="Times New Roman" panose="02020603050405020304" pitchFamily="18" charset="0"/>
              </a:rPr>
              <a:t> </a:t>
            </a:r>
            <a:endParaRPr lang="en-GB" sz="1600" dirty="0">
              <a:solidFill>
                <a:srgbClr val="000000"/>
              </a:solidFill>
              <a:effectLst/>
              <a:latin typeface="Helvetica" panose="020B0604020202020204" pitchFamily="34" charset="0"/>
              <a:ea typeface="Calibri" panose="020F0502020204030204" pitchFamily="34" charset="0"/>
            </a:endParaRPr>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872" y="449580"/>
            <a:ext cx="2400105" cy="456381"/>
          </a:xfrm>
          <a:prstGeom prst="rect">
            <a:avLst/>
          </a:prstGeom>
        </p:spPr>
      </p:pic>
    </p:spTree>
    <p:extLst>
      <p:ext uri="{BB962C8B-B14F-4D97-AF65-F5344CB8AC3E}">
        <p14:creationId xmlns:p14="http://schemas.microsoft.com/office/powerpoint/2010/main" val="390958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txBox="1"/>
          <p:nvPr/>
        </p:nvSpPr>
        <p:spPr>
          <a:xfrm>
            <a:off x="557041" y="1525551"/>
            <a:ext cx="8622128" cy="784830"/>
          </a:xfrm>
          <a:prstGeom prst="rect">
            <a:avLst/>
          </a:prstGeom>
        </p:spPr>
        <p:txBody>
          <a:bodyPr vert="horz" wrap="square" lIns="0" tIns="0" rIns="0" bIns="0" rtlCol="0">
            <a:spAutoFit/>
          </a:bodyPr>
          <a:lstStyle/>
          <a:p>
            <a:r>
              <a:rPr lang="it-IT" sz="2800" b="1" spc="10" dirty="0" err="1">
                <a:solidFill>
                  <a:schemeClr val="tx1">
                    <a:lumMod val="75000"/>
                    <a:lumOff val="25000"/>
                  </a:schemeClr>
                </a:solidFill>
                <a:latin typeface="Helvetica" pitchFamily="34" charset="0"/>
                <a:cs typeface="Arial"/>
              </a:rPr>
              <a:t>BICAR</a:t>
            </a:r>
            <a:r>
              <a:rPr lang="it-IT" sz="2800" b="1" i="1" spc="10" dirty="0" err="1" smtClean="0">
                <a:solidFill>
                  <a:schemeClr val="tx1">
                    <a:lumMod val="75000"/>
                    <a:lumOff val="25000"/>
                  </a:schemeClr>
                </a:solidFill>
                <a:latin typeface="Arno Pro Caption" panose="02020502040506020403" pitchFamily="18" charset="0"/>
                <a:cs typeface="Arial"/>
              </a:rPr>
              <a:t>med</a:t>
            </a:r>
            <a:r>
              <a:rPr lang="it-IT" sz="2800" b="1" i="1" spc="10" dirty="0" smtClean="0">
                <a:solidFill>
                  <a:schemeClr val="tx1">
                    <a:lumMod val="75000"/>
                    <a:lumOff val="25000"/>
                  </a:schemeClr>
                </a:solidFill>
                <a:latin typeface="Arno Pro Caption" panose="02020502040506020403" pitchFamily="18" charset="0"/>
                <a:cs typeface="Arial"/>
              </a:rPr>
              <a:t> </a:t>
            </a:r>
            <a:r>
              <a:rPr lang="it-IT" sz="2800" b="1" i="1" spc="10" dirty="0">
                <a:solidFill>
                  <a:schemeClr val="tx1">
                    <a:lumMod val="75000"/>
                    <a:lumOff val="25000"/>
                  </a:schemeClr>
                </a:solidFill>
                <a:latin typeface="Arno Pro Caption" panose="02020502040506020403" pitchFamily="18" charset="0"/>
                <a:cs typeface="Arial"/>
              </a:rPr>
              <a:t>® </a:t>
            </a:r>
            <a:r>
              <a:rPr lang="it-IT" sz="2800" b="1" spc="10" dirty="0">
                <a:solidFill>
                  <a:schemeClr val="tx1">
                    <a:lumMod val="75000"/>
                    <a:lumOff val="25000"/>
                  </a:schemeClr>
                </a:solidFill>
                <a:latin typeface="Helvetica" pitchFamily="34" charset="0"/>
                <a:cs typeface="Arial"/>
              </a:rPr>
              <a:t>PRE-WASING SYSTEM</a:t>
            </a:r>
          </a:p>
          <a:p>
            <a:r>
              <a:rPr lang="en-GB" sz="2300" b="1" dirty="0">
                <a:solidFill>
                  <a:srgbClr val="0EC2B1"/>
                </a:solidFill>
                <a:latin typeface="Helvetica" pitchFamily="34" charset="0"/>
              </a:rPr>
              <a:t>T</a:t>
            </a:r>
            <a:r>
              <a:rPr lang="en-GB" sz="2300" b="1" dirty="0" smtClean="0">
                <a:solidFill>
                  <a:srgbClr val="0EC2B1"/>
                </a:solidFill>
                <a:latin typeface="Helvetica" pitchFamily="34" charset="0"/>
              </a:rPr>
              <a:t>he </a:t>
            </a:r>
            <a:r>
              <a:rPr lang="en-GB" sz="2300" b="1" dirty="0">
                <a:solidFill>
                  <a:srgbClr val="0EC2B1"/>
                </a:solidFill>
                <a:latin typeface="Helvetica" pitchFamily="34" charset="0"/>
              </a:rPr>
              <a:t>cleaning that improves </a:t>
            </a:r>
            <a:r>
              <a:rPr lang="en-GB" sz="2300" b="1" dirty="0" smtClean="0">
                <a:solidFill>
                  <a:srgbClr val="0EC2B1"/>
                </a:solidFill>
                <a:latin typeface="Helvetica" pitchFamily="34" charset="0"/>
              </a:rPr>
              <a:t>reprocessing performances</a:t>
            </a:r>
            <a:endParaRPr lang="en-GB" sz="2300" b="1" dirty="0">
              <a:solidFill>
                <a:srgbClr val="0EC2B1"/>
              </a:solidFill>
              <a:latin typeface="Helvetica"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ttangolo 10"/>
          <p:cNvSpPr/>
          <p:nvPr/>
        </p:nvSpPr>
        <p:spPr>
          <a:xfrm>
            <a:off x="507218" y="2819400"/>
            <a:ext cx="4284540" cy="3754874"/>
          </a:xfrm>
          <a:prstGeom prst="rect">
            <a:avLst/>
          </a:prstGeom>
        </p:spPr>
        <p:txBody>
          <a:bodyPr wrap="square">
            <a:spAutoFit/>
          </a:bodyPr>
          <a:lstStyle/>
          <a:p>
            <a:pPr>
              <a:lnSpc>
                <a:spcPct val="150000"/>
              </a:lnSpc>
              <a:spcAft>
                <a:spcPts val="0"/>
              </a:spcAft>
            </a:pPr>
            <a:r>
              <a:rPr lang="it-IT" sz="2000" b="1" dirty="0">
                <a:solidFill>
                  <a:srgbClr val="0EC2B1"/>
                </a:solidFill>
                <a:latin typeface="Helvetica" pitchFamily="34" charset="0"/>
              </a:rPr>
              <a:t>DIRTY </a:t>
            </a:r>
            <a:r>
              <a:rPr lang="it-IT" sz="2000" b="1" dirty="0" smtClean="0">
                <a:solidFill>
                  <a:srgbClr val="0EC2B1"/>
                </a:solidFill>
                <a:latin typeface="Helvetica" pitchFamily="34" charset="0"/>
              </a:rPr>
              <a:t>AREA</a:t>
            </a:r>
          </a:p>
          <a:p>
            <a:pPr>
              <a:lnSpc>
                <a:spcPct val="150000"/>
              </a:lnSpc>
              <a:spcAft>
                <a:spcPts val="0"/>
              </a:spcAft>
            </a:pPr>
            <a:endParaRPr lang="it-IT" sz="800" b="1" dirty="0">
              <a:solidFill>
                <a:srgbClr val="0EC2B1"/>
              </a:solidFill>
              <a:latin typeface="Helvetica" pitchFamily="34" charset="0"/>
            </a:endParaRPr>
          </a:p>
          <a:p>
            <a:pPr>
              <a:lnSpc>
                <a:spcPct val="150000"/>
              </a:lnSpc>
              <a:spcAft>
                <a:spcPts val="0"/>
              </a:spcAft>
            </a:pPr>
            <a:r>
              <a:rPr lang="it-IT" b="1" spc="10" dirty="0" smtClean="0">
                <a:solidFill>
                  <a:schemeClr val="tx1">
                    <a:lumMod val="65000"/>
                    <a:lumOff val="35000"/>
                  </a:schemeClr>
                </a:solidFill>
                <a:latin typeface="Helvetica" pitchFamily="34" charset="0"/>
                <a:cs typeface="Arial"/>
              </a:rPr>
              <a:t>BICAR</a:t>
            </a:r>
            <a:r>
              <a:rPr lang="it-IT" b="1" i="1" spc="10" dirty="0" smtClean="0">
                <a:solidFill>
                  <a:schemeClr val="tx1">
                    <a:lumMod val="65000"/>
                    <a:lumOff val="35000"/>
                  </a:schemeClr>
                </a:solidFill>
                <a:latin typeface="Arno Pro Caption" panose="02020502040506020403" pitchFamily="18" charset="0"/>
                <a:cs typeface="Arial"/>
              </a:rPr>
              <a:t>med</a:t>
            </a:r>
            <a:r>
              <a:rPr lang="it-IT" i="1" spc="10" dirty="0">
                <a:solidFill>
                  <a:schemeClr val="tx1">
                    <a:lumMod val="65000"/>
                    <a:lumOff val="35000"/>
                  </a:schemeClr>
                </a:solidFill>
                <a:latin typeface="Arno Pro Caption" panose="02020502040506020403" pitchFamily="18" charset="0"/>
                <a:cs typeface="Arial"/>
              </a:rPr>
              <a:t>®</a:t>
            </a:r>
            <a:r>
              <a:rPr lang="en-GB" dirty="0" smtClean="0">
                <a:solidFill>
                  <a:schemeClr val="tx1">
                    <a:lumMod val="65000"/>
                    <a:lumOff val="35000"/>
                  </a:schemeClr>
                </a:solidFill>
                <a:latin typeface="Helvetica" panose="020B0604020202020204" pitchFamily="34" charset="0"/>
                <a:ea typeface="Times New Roman" panose="02020603050405020304" pitchFamily="18" charset="0"/>
              </a:rPr>
              <a:t> is </a:t>
            </a:r>
            <a:r>
              <a:rPr lang="en-GB" dirty="0">
                <a:solidFill>
                  <a:schemeClr val="tx1">
                    <a:lumMod val="65000"/>
                    <a:lumOff val="35000"/>
                  </a:schemeClr>
                </a:solidFill>
                <a:latin typeface="Helvetica" panose="020B0604020202020204" pitchFamily="34" charset="0"/>
                <a:ea typeface="Times New Roman" panose="02020603050405020304" pitchFamily="18" charset="0"/>
              </a:rPr>
              <a:t>a new revolutionary cleaning system </a:t>
            </a:r>
            <a:r>
              <a:rPr lang="en-GB" b="1" dirty="0">
                <a:solidFill>
                  <a:schemeClr val="tx1">
                    <a:lumMod val="65000"/>
                    <a:lumOff val="35000"/>
                  </a:schemeClr>
                </a:solidFill>
                <a:latin typeface="Helvetica" panose="020B0604020202020204" pitchFamily="34" charset="0"/>
                <a:ea typeface="Times New Roman" panose="02020603050405020304" pitchFamily="18" charset="0"/>
              </a:rPr>
              <a:t>for the pre-treatment of all RMDs </a:t>
            </a:r>
            <a:r>
              <a:rPr lang="en-GB" b="1" dirty="0" smtClean="0">
                <a:solidFill>
                  <a:schemeClr val="tx1">
                    <a:lumMod val="65000"/>
                    <a:lumOff val="35000"/>
                  </a:schemeClr>
                </a:solidFill>
                <a:latin typeface="Helvetica" panose="020B0604020202020204" pitchFamily="34" charset="0"/>
                <a:ea typeface="Times New Roman" panose="02020603050405020304" pitchFamily="18" charset="0"/>
              </a:rPr>
              <a:t>before </a:t>
            </a:r>
            <a:r>
              <a:rPr lang="en-GB" b="1" dirty="0">
                <a:solidFill>
                  <a:schemeClr val="tx1">
                    <a:lumMod val="65000"/>
                    <a:lumOff val="35000"/>
                  </a:schemeClr>
                </a:solidFill>
                <a:latin typeface="Helvetica" panose="020B0604020202020204" pitchFamily="34" charset="0"/>
                <a:ea typeface="Times New Roman" panose="02020603050405020304" pitchFamily="18" charset="0"/>
              </a:rPr>
              <a:t>to be subjected to disinfection and / or sterilization  washing processes.</a:t>
            </a:r>
            <a:endParaRPr lang="en-GB" b="1" dirty="0" smtClean="0">
              <a:solidFill>
                <a:schemeClr val="tx1">
                  <a:lumMod val="65000"/>
                  <a:lumOff val="35000"/>
                </a:schemeClr>
              </a:solidFill>
              <a:latin typeface="Helvetica" panose="020B0604020202020204" pitchFamily="34" charset="0"/>
              <a:ea typeface="Times New Roman" panose="02020603050405020304" pitchFamily="18" charset="0"/>
            </a:endParaRPr>
          </a:p>
          <a:p>
            <a:pPr>
              <a:lnSpc>
                <a:spcPct val="150000"/>
              </a:lnSpc>
              <a:spcAft>
                <a:spcPts val="0"/>
              </a:spcAft>
            </a:pPr>
            <a:endParaRPr lang="en-GB" dirty="0">
              <a:solidFill>
                <a:schemeClr val="tx1">
                  <a:lumMod val="65000"/>
                  <a:lumOff val="35000"/>
                </a:schemeClr>
              </a:solidFill>
              <a:latin typeface="Helvetica" panose="020B0604020202020204" pitchFamily="34" charset="0"/>
              <a:ea typeface="Times New Roman" panose="02020603050405020304" pitchFamily="18" charset="0"/>
            </a:endParaRPr>
          </a:p>
          <a:p>
            <a:pPr>
              <a:spcAft>
                <a:spcPts val="0"/>
              </a:spcAft>
            </a:pPr>
            <a:endParaRPr lang="en-GB" sz="1400" dirty="0">
              <a:solidFill>
                <a:srgbClr val="000000"/>
              </a:solidFill>
              <a:latin typeface="Helvetica" panose="020B0604020202020204" pitchFamily="34" charset="0"/>
              <a:ea typeface="Calibri" panose="020F0502020204030204" pitchFamily="34" charset="0"/>
            </a:endParaRPr>
          </a:p>
          <a:p>
            <a:pPr>
              <a:spcAft>
                <a:spcPts val="0"/>
              </a:spcAft>
            </a:pPr>
            <a:r>
              <a:rPr lang="it-IT" sz="1400" dirty="0">
                <a:solidFill>
                  <a:srgbClr val="000000"/>
                </a:solidFill>
                <a:latin typeface="Helvetica" panose="020B0604020202020204" pitchFamily="34" charset="0"/>
                <a:ea typeface="Times New Roman" panose="02020603050405020304" pitchFamily="18" charset="0"/>
              </a:rPr>
              <a:t> </a:t>
            </a:r>
            <a:endParaRPr lang="en-GB" sz="1400" dirty="0">
              <a:solidFill>
                <a:srgbClr val="000000"/>
              </a:solidFill>
              <a:effectLst/>
              <a:latin typeface="Helvetica" panose="020B0604020202020204" pitchFamily="34" charset="0"/>
              <a:ea typeface="Calibri" panose="020F0502020204030204" pitchFamily="34" charset="0"/>
            </a:endParaRPr>
          </a:p>
        </p:txBody>
      </p:sp>
      <p:pic>
        <p:nvPicPr>
          <p:cNvPr id="2" name="Immagine 1"/>
          <p:cNvPicPr>
            <a:picLocks noChangeAspect="1"/>
          </p:cNvPicPr>
          <p:nvPr/>
        </p:nvPicPr>
        <p:blipFill rotWithShape="1">
          <a:blip r:embed="rId2"/>
          <a:srcRect r="6507"/>
          <a:stretch/>
        </p:blipFill>
        <p:spPr>
          <a:xfrm>
            <a:off x="4922189" y="2951726"/>
            <a:ext cx="3517722" cy="3200400"/>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872" y="449580"/>
            <a:ext cx="2400105" cy="456381"/>
          </a:xfrm>
          <a:prstGeom prst="rect">
            <a:avLst/>
          </a:prstGeom>
        </p:spPr>
      </p:pic>
    </p:spTree>
    <p:extLst>
      <p:ext uri="{BB962C8B-B14F-4D97-AF65-F5344CB8AC3E}">
        <p14:creationId xmlns:p14="http://schemas.microsoft.com/office/powerpoint/2010/main" val="810883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txBox="1"/>
          <p:nvPr/>
        </p:nvSpPr>
        <p:spPr>
          <a:xfrm>
            <a:off x="611125" y="1601635"/>
            <a:ext cx="8622128" cy="784830"/>
          </a:xfrm>
          <a:prstGeom prst="rect">
            <a:avLst/>
          </a:prstGeom>
        </p:spPr>
        <p:txBody>
          <a:bodyPr vert="horz" wrap="square" lIns="0" tIns="0" rIns="0" bIns="0" rtlCol="0">
            <a:spAutoFit/>
          </a:bodyPr>
          <a:lstStyle/>
          <a:p>
            <a:r>
              <a:rPr lang="it-IT" sz="2800" b="1" spc="10" dirty="0" err="1" smtClean="0">
                <a:solidFill>
                  <a:schemeClr val="tx1">
                    <a:lumMod val="75000"/>
                    <a:lumOff val="25000"/>
                  </a:schemeClr>
                </a:solidFill>
                <a:latin typeface="Helvetica" pitchFamily="34" charset="0"/>
                <a:cs typeface="Arial"/>
              </a:rPr>
              <a:t>BICAR</a:t>
            </a:r>
            <a:r>
              <a:rPr lang="it-IT" sz="2800" b="1" i="1" spc="10" dirty="0" err="1" smtClean="0">
                <a:solidFill>
                  <a:schemeClr val="tx1">
                    <a:lumMod val="75000"/>
                    <a:lumOff val="25000"/>
                  </a:schemeClr>
                </a:solidFill>
                <a:latin typeface="Arno Pro Caption" panose="02020502040506020403" pitchFamily="18" charset="0"/>
                <a:cs typeface="Arial"/>
              </a:rPr>
              <a:t>med</a:t>
            </a:r>
            <a:r>
              <a:rPr lang="it-IT" sz="2800" b="1" i="1" spc="10" dirty="0" smtClean="0">
                <a:solidFill>
                  <a:schemeClr val="tx1">
                    <a:lumMod val="75000"/>
                    <a:lumOff val="25000"/>
                  </a:schemeClr>
                </a:solidFill>
                <a:latin typeface="Arno Pro Caption" panose="02020502040506020403" pitchFamily="18" charset="0"/>
                <a:cs typeface="Arial"/>
              </a:rPr>
              <a:t> </a:t>
            </a:r>
            <a:r>
              <a:rPr lang="it-IT" sz="2800" b="1" i="1" spc="10" dirty="0">
                <a:solidFill>
                  <a:schemeClr val="tx1">
                    <a:lumMod val="75000"/>
                    <a:lumOff val="25000"/>
                  </a:schemeClr>
                </a:solidFill>
                <a:latin typeface="Arno Pro Caption" panose="02020502040506020403" pitchFamily="18" charset="0"/>
                <a:cs typeface="Arial"/>
              </a:rPr>
              <a:t>® </a:t>
            </a:r>
            <a:r>
              <a:rPr lang="it-IT" sz="2800" b="1" spc="10" dirty="0" smtClean="0">
                <a:solidFill>
                  <a:schemeClr val="tx1">
                    <a:lumMod val="75000"/>
                    <a:lumOff val="25000"/>
                  </a:schemeClr>
                </a:solidFill>
                <a:latin typeface="Helvetica" pitchFamily="34" charset="0"/>
                <a:cs typeface="Arial"/>
              </a:rPr>
              <a:t>PRE-WASING SYSTEM</a:t>
            </a:r>
          </a:p>
          <a:p>
            <a:r>
              <a:rPr lang="en-GB" sz="2300" b="1" dirty="0">
                <a:solidFill>
                  <a:srgbClr val="0EC2B1"/>
                </a:solidFill>
                <a:latin typeface="Helvetica" pitchFamily="34" charset="0"/>
              </a:rPr>
              <a:t>T</a:t>
            </a:r>
            <a:r>
              <a:rPr lang="en-GB" sz="2300" b="1" dirty="0" smtClean="0">
                <a:solidFill>
                  <a:srgbClr val="0EC2B1"/>
                </a:solidFill>
                <a:latin typeface="Helvetica" pitchFamily="34" charset="0"/>
              </a:rPr>
              <a:t>he </a:t>
            </a:r>
            <a:r>
              <a:rPr lang="en-GB" sz="2300" b="1" dirty="0">
                <a:solidFill>
                  <a:srgbClr val="0EC2B1"/>
                </a:solidFill>
                <a:latin typeface="Helvetica" pitchFamily="34" charset="0"/>
              </a:rPr>
              <a:t>cleaning that improves </a:t>
            </a:r>
            <a:r>
              <a:rPr lang="en-GB" sz="2300" b="1" dirty="0" smtClean="0">
                <a:solidFill>
                  <a:srgbClr val="0EC2B1"/>
                </a:solidFill>
                <a:latin typeface="Helvetica" pitchFamily="34" charset="0"/>
              </a:rPr>
              <a:t>reprocessing performances</a:t>
            </a:r>
            <a:endParaRPr lang="en-GB" sz="2300" b="1" dirty="0">
              <a:solidFill>
                <a:srgbClr val="0EC2B1"/>
              </a:solidFill>
              <a:latin typeface="Helvetica"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ttangolo 10"/>
          <p:cNvSpPr/>
          <p:nvPr/>
        </p:nvSpPr>
        <p:spPr>
          <a:xfrm>
            <a:off x="3200400" y="2819400"/>
            <a:ext cx="5378322" cy="3316292"/>
          </a:xfrm>
          <a:prstGeom prst="rect">
            <a:avLst/>
          </a:prstGeom>
        </p:spPr>
        <p:txBody>
          <a:bodyPr wrap="square">
            <a:spAutoFit/>
          </a:bodyPr>
          <a:lstStyle/>
          <a:p>
            <a:pPr>
              <a:lnSpc>
                <a:spcPct val="150000"/>
              </a:lnSpc>
              <a:spcAft>
                <a:spcPts val="0"/>
              </a:spcAft>
            </a:pPr>
            <a:r>
              <a:rPr lang="it-IT" sz="2000" b="1" dirty="0" smtClean="0">
                <a:solidFill>
                  <a:srgbClr val="0EC2B1"/>
                </a:solidFill>
                <a:latin typeface="Helvetica" pitchFamily="34" charset="0"/>
              </a:rPr>
              <a:t>ONE WAY FOR ALL INSTRUMENTS</a:t>
            </a:r>
          </a:p>
          <a:p>
            <a:pPr>
              <a:lnSpc>
                <a:spcPct val="150000"/>
              </a:lnSpc>
              <a:spcAft>
                <a:spcPts val="0"/>
              </a:spcAft>
            </a:pPr>
            <a:endParaRPr lang="it-IT" sz="1100" b="1" dirty="0">
              <a:solidFill>
                <a:srgbClr val="0EC2B1"/>
              </a:solidFill>
              <a:latin typeface="Helvetica" pitchFamily="34" charset="0"/>
            </a:endParaRPr>
          </a:p>
          <a:p>
            <a:pPr>
              <a:lnSpc>
                <a:spcPct val="150000"/>
              </a:lnSpc>
              <a:spcAft>
                <a:spcPts val="0"/>
              </a:spcAft>
            </a:pPr>
            <a:r>
              <a:rPr lang="it-IT" b="1" spc="10" dirty="0">
                <a:solidFill>
                  <a:schemeClr val="tx1">
                    <a:lumMod val="65000"/>
                    <a:lumOff val="35000"/>
                  </a:schemeClr>
                </a:solidFill>
                <a:latin typeface="Helvetica" pitchFamily="34" charset="0"/>
                <a:cs typeface="Arial"/>
              </a:rPr>
              <a:t>BICAR</a:t>
            </a:r>
            <a:r>
              <a:rPr lang="it-IT" b="1" i="1" spc="10" dirty="0">
                <a:solidFill>
                  <a:schemeClr val="tx1">
                    <a:lumMod val="65000"/>
                    <a:lumOff val="35000"/>
                  </a:schemeClr>
                </a:solidFill>
                <a:latin typeface="Arno Pro Caption" panose="02020502040506020403" pitchFamily="18" charset="0"/>
                <a:cs typeface="Arial"/>
              </a:rPr>
              <a:t>med®</a:t>
            </a:r>
            <a:r>
              <a:rPr lang="it-IT" b="1" spc="10" dirty="0">
                <a:solidFill>
                  <a:schemeClr val="tx1">
                    <a:lumMod val="65000"/>
                    <a:lumOff val="35000"/>
                  </a:schemeClr>
                </a:solidFill>
                <a:latin typeface="Helvetica" pitchFamily="34" charset="0"/>
                <a:cs typeface="Arial"/>
              </a:rPr>
              <a:t> </a:t>
            </a:r>
            <a:r>
              <a:rPr lang="en-GB" b="1" dirty="0" smtClean="0">
                <a:solidFill>
                  <a:schemeClr val="tx1">
                    <a:lumMod val="65000"/>
                    <a:lumOff val="35000"/>
                  </a:schemeClr>
                </a:solidFill>
                <a:latin typeface="Helvetica" panose="020B0604020202020204" pitchFamily="34" charset="0"/>
                <a:ea typeface="Times New Roman" panose="02020603050405020304" pitchFamily="18" charset="0"/>
              </a:rPr>
              <a:t>treatment </a:t>
            </a:r>
            <a:r>
              <a:rPr lang="en-GB" b="1" dirty="0">
                <a:solidFill>
                  <a:schemeClr val="tx1">
                    <a:lumMod val="65000"/>
                    <a:lumOff val="35000"/>
                  </a:schemeClr>
                </a:solidFill>
                <a:latin typeface="Helvetica" panose="020B0604020202020204" pitchFamily="34" charset="0"/>
                <a:ea typeface="Times New Roman" panose="02020603050405020304" pitchFamily="18" charset="0"/>
              </a:rPr>
              <a:t>can be carried out, with the same effectiveness, on all instruments </a:t>
            </a:r>
            <a:r>
              <a:rPr lang="en-GB" dirty="0" smtClean="0">
                <a:solidFill>
                  <a:schemeClr val="tx1">
                    <a:lumMod val="65000"/>
                    <a:lumOff val="35000"/>
                  </a:schemeClr>
                </a:solidFill>
                <a:latin typeface="Helvetica" panose="020B0604020202020204" pitchFamily="34" charset="0"/>
                <a:ea typeface="Times New Roman" panose="02020603050405020304" pitchFamily="18" charset="0"/>
              </a:rPr>
              <a:t>typologies</a:t>
            </a:r>
            <a:r>
              <a:rPr lang="en-GB" b="1" dirty="0" smtClean="0">
                <a:solidFill>
                  <a:schemeClr val="tx1">
                    <a:lumMod val="65000"/>
                    <a:lumOff val="35000"/>
                  </a:schemeClr>
                </a:solidFill>
                <a:latin typeface="Helvetica" panose="020B0604020202020204" pitchFamily="34" charset="0"/>
                <a:ea typeface="Times New Roman" panose="02020603050405020304" pitchFamily="18" charset="0"/>
              </a:rPr>
              <a:t>. </a:t>
            </a:r>
          </a:p>
          <a:p>
            <a:pPr>
              <a:lnSpc>
                <a:spcPct val="150000"/>
              </a:lnSpc>
              <a:spcAft>
                <a:spcPts val="0"/>
              </a:spcAft>
            </a:pPr>
            <a:r>
              <a:rPr lang="en-GB" b="1" dirty="0" smtClean="0">
                <a:solidFill>
                  <a:schemeClr val="tx1">
                    <a:lumMod val="65000"/>
                    <a:lumOff val="35000"/>
                  </a:schemeClr>
                </a:solidFill>
                <a:latin typeface="Helvetica" panose="020B0604020202020204" pitchFamily="34" charset="0"/>
                <a:ea typeface="Times New Roman" panose="02020603050405020304" pitchFamily="18" charset="0"/>
              </a:rPr>
              <a:t>Even the most complex one.</a:t>
            </a:r>
            <a:endParaRPr lang="en-GB" b="1" dirty="0">
              <a:solidFill>
                <a:schemeClr val="tx1">
                  <a:lumMod val="65000"/>
                  <a:lumOff val="35000"/>
                </a:schemeClr>
              </a:solidFill>
              <a:latin typeface="Helvetica" panose="020B0604020202020204" pitchFamily="34" charset="0"/>
              <a:ea typeface="Times New Roman" panose="02020603050405020304" pitchFamily="18" charset="0"/>
            </a:endParaRPr>
          </a:p>
          <a:p>
            <a:pPr>
              <a:lnSpc>
                <a:spcPct val="150000"/>
              </a:lnSpc>
              <a:spcAft>
                <a:spcPts val="0"/>
              </a:spcAft>
            </a:pPr>
            <a:endParaRPr lang="en-GB" dirty="0">
              <a:solidFill>
                <a:schemeClr val="tx1">
                  <a:lumMod val="65000"/>
                  <a:lumOff val="35000"/>
                </a:schemeClr>
              </a:solidFill>
              <a:latin typeface="Helvetica" panose="020B0604020202020204" pitchFamily="34" charset="0"/>
              <a:ea typeface="Times New Roman" panose="02020603050405020304" pitchFamily="18" charset="0"/>
            </a:endParaRPr>
          </a:p>
          <a:p>
            <a:pPr>
              <a:spcAft>
                <a:spcPts val="0"/>
              </a:spcAft>
            </a:pPr>
            <a:endParaRPr lang="en-GB" sz="1400" dirty="0">
              <a:solidFill>
                <a:srgbClr val="000000"/>
              </a:solidFill>
              <a:latin typeface="Helvetica" panose="020B0604020202020204" pitchFamily="34" charset="0"/>
              <a:ea typeface="Calibri" panose="020F0502020204030204" pitchFamily="34" charset="0"/>
            </a:endParaRPr>
          </a:p>
          <a:p>
            <a:pPr>
              <a:spcAft>
                <a:spcPts val="0"/>
              </a:spcAft>
            </a:pPr>
            <a:r>
              <a:rPr lang="it-IT" sz="1400" dirty="0">
                <a:solidFill>
                  <a:srgbClr val="000000"/>
                </a:solidFill>
                <a:latin typeface="Helvetica" panose="020B0604020202020204" pitchFamily="34" charset="0"/>
                <a:ea typeface="Times New Roman" panose="02020603050405020304" pitchFamily="18" charset="0"/>
              </a:rPr>
              <a:t> </a:t>
            </a:r>
            <a:endParaRPr lang="en-GB" sz="1400" dirty="0">
              <a:solidFill>
                <a:srgbClr val="000000"/>
              </a:solidFill>
              <a:effectLst/>
              <a:latin typeface="Helvetica" panose="020B0604020202020204" pitchFamily="34" charset="0"/>
              <a:ea typeface="Calibri" panose="020F0502020204030204" pitchFamily="34" charset="0"/>
            </a:endParaRPr>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872" y="449580"/>
            <a:ext cx="2400105" cy="456381"/>
          </a:xfrm>
          <a:prstGeom prst="rect">
            <a:avLst/>
          </a:prstGeom>
        </p:spPr>
      </p:pic>
      <p:pic>
        <p:nvPicPr>
          <p:cNvPr id="13" name="Immagine 12"/>
          <p:cNvPicPr>
            <a:picLocks noChangeAspect="1"/>
          </p:cNvPicPr>
          <p:nvPr/>
        </p:nvPicPr>
        <p:blipFill rotWithShape="1">
          <a:blip r:embed="rId3" cstate="print">
            <a:extLst>
              <a:ext uri="{28A0092B-C50C-407E-A947-70E740481C1C}">
                <a14:useLocalDpi xmlns:a14="http://schemas.microsoft.com/office/drawing/2010/main" val="0"/>
              </a:ext>
            </a:extLst>
          </a:blip>
          <a:srcRect l="10153" t="15909"/>
          <a:stretch/>
        </p:blipFill>
        <p:spPr>
          <a:xfrm>
            <a:off x="566646" y="2971800"/>
            <a:ext cx="2281055" cy="3200400"/>
          </a:xfrm>
          <a:prstGeom prst="rect">
            <a:avLst/>
          </a:prstGeom>
        </p:spPr>
      </p:pic>
    </p:spTree>
    <p:extLst>
      <p:ext uri="{BB962C8B-B14F-4D97-AF65-F5344CB8AC3E}">
        <p14:creationId xmlns:p14="http://schemas.microsoft.com/office/powerpoint/2010/main" val="346411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768286" y="3276600"/>
            <a:ext cx="7982331" cy="2831544"/>
          </a:xfrm>
          <a:prstGeom prst="rect">
            <a:avLst/>
          </a:prstGeom>
        </p:spPr>
        <p:txBody>
          <a:bodyPr vert="horz" wrap="square" lIns="0" tIns="0" rIns="0" bIns="0" rtlCol="0">
            <a:spAutoFit/>
          </a:bodyPr>
          <a:lstStyle/>
          <a:p>
            <a:r>
              <a:rPr lang="it-IT" sz="4400" b="1" spc="10" dirty="0" smtClean="0">
                <a:solidFill>
                  <a:schemeClr val="bg1"/>
                </a:solidFill>
                <a:latin typeface="Helvetica" pitchFamily="34" charset="0"/>
                <a:cs typeface="Arial"/>
              </a:rPr>
              <a:t>SAFE </a:t>
            </a:r>
            <a:r>
              <a:rPr lang="it-IT" sz="4400" b="1" spc="10" dirty="0" err="1" smtClean="0">
                <a:solidFill>
                  <a:schemeClr val="bg1"/>
                </a:solidFill>
                <a:latin typeface="Helvetica" pitchFamily="34" charset="0"/>
                <a:cs typeface="Arial"/>
              </a:rPr>
              <a:t>CleanBox</a:t>
            </a:r>
            <a:r>
              <a:rPr lang="it-IT" sz="4400" b="1" spc="10" dirty="0" smtClean="0">
                <a:solidFill>
                  <a:schemeClr val="bg1"/>
                </a:solidFill>
                <a:latin typeface="Helvetica" pitchFamily="34" charset="0"/>
                <a:cs typeface="Arial"/>
              </a:rPr>
              <a:t> </a:t>
            </a:r>
          </a:p>
          <a:p>
            <a:r>
              <a:rPr lang="it-IT" sz="4400" b="1" spc="10" dirty="0" smtClean="0">
                <a:solidFill>
                  <a:schemeClr val="bg1"/>
                </a:solidFill>
                <a:latin typeface="Helvetica" pitchFamily="34" charset="0"/>
                <a:cs typeface="Arial"/>
              </a:rPr>
              <a:t>TECHNOLOGY</a:t>
            </a:r>
            <a:endParaRPr lang="en-US" sz="44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286" y="436335"/>
            <a:ext cx="2400105" cy="456381"/>
          </a:xfrm>
          <a:prstGeom prst="rect">
            <a:avLst/>
          </a:prstGeom>
        </p:spPr>
      </p:pic>
    </p:spTree>
    <p:extLst>
      <p:ext uri="{BB962C8B-B14F-4D97-AF65-F5344CB8AC3E}">
        <p14:creationId xmlns:p14="http://schemas.microsoft.com/office/powerpoint/2010/main" val="103586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30" name="CasellaDiTesto 29"/>
          <p:cNvSpPr txBox="1"/>
          <p:nvPr/>
        </p:nvSpPr>
        <p:spPr>
          <a:xfrm>
            <a:off x="4788877" y="1219200"/>
            <a:ext cx="4096511" cy="6948056"/>
          </a:xfrm>
          <a:prstGeom prst="rect">
            <a:avLst/>
          </a:prstGeom>
          <a:noFill/>
        </p:spPr>
        <p:txBody>
          <a:bodyPr wrap="square" rtlCol="0">
            <a:spAutoFit/>
          </a:bodyPr>
          <a:lstStyle/>
          <a:p>
            <a:pPr>
              <a:spcBef>
                <a:spcPts val="300"/>
              </a:spcBef>
            </a:pPr>
            <a:r>
              <a:rPr lang="it-IT" sz="2800" b="1" dirty="0" smtClean="0">
                <a:solidFill>
                  <a:schemeClr val="tx1">
                    <a:lumMod val="75000"/>
                    <a:lumOff val="25000"/>
                  </a:schemeClr>
                </a:solidFill>
                <a:latin typeface="Helvetica" pitchFamily="34" charset="0"/>
              </a:rPr>
              <a:t>SAFE </a:t>
            </a:r>
            <a:r>
              <a:rPr lang="it-IT" sz="2800" b="1" dirty="0" err="1" smtClean="0">
                <a:solidFill>
                  <a:schemeClr val="tx1">
                    <a:lumMod val="75000"/>
                    <a:lumOff val="25000"/>
                  </a:schemeClr>
                </a:solidFill>
                <a:latin typeface="Helvetica" pitchFamily="34" charset="0"/>
              </a:rPr>
              <a:t>CleanBox</a:t>
            </a:r>
            <a:endParaRPr lang="it-IT" sz="2800" b="1" dirty="0" smtClean="0">
              <a:solidFill>
                <a:schemeClr val="tx1">
                  <a:lumMod val="75000"/>
                  <a:lumOff val="25000"/>
                </a:schemeClr>
              </a:solidFill>
              <a:latin typeface="Helvetica" pitchFamily="34" charset="0"/>
            </a:endParaRPr>
          </a:p>
          <a:p>
            <a:pPr>
              <a:spcBef>
                <a:spcPts val="300"/>
              </a:spcBef>
            </a:pPr>
            <a:r>
              <a:rPr lang="it-IT" sz="2300" b="1" dirty="0" smtClean="0">
                <a:solidFill>
                  <a:srgbClr val="0EC2B1"/>
                </a:solidFill>
                <a:latin typeface="Helvetica" pitchFamily="34" charset="0"/>
              </a:rPr>
              <a:t>BICAR</a:t>
            </a:r>
            <a:r>
              <a:rPr lang="it-IT" sz="2300" b="1" i="1" dirty="0" smtClean="0">
                <a:solidFill>
                  <a:srgbClr val="0EC2B1"/>
                </a:solidFill>
                <a:latin typeface="Arno Pro" panose="02020502040506020403" pitchFamily="18" charset="0"/>
              </a:rPr>
              <a:t>med®</a:t>
            </a:r>
            <a:r>
              <a:rPr lang="it-IT" sz="2300" b="1" dirty="0" smtClean="0">
                <a:solidFill>
                  <a:srgbClr val="0EC2B1"/>
                </a:solidFill>
                <a:latin typeface="Helvetica" pitchFamily="34" charset="0"/>
              </a:rPr>
              <a:t> Technology</a:t>
            </a:r>
            <a:endParaRPr lang="it-IT" sz="2300" b="1" dirty="0">
              <a:solidFill>
                <a:srgbClr val="0EC2B1"/>
              </a:solidFill>
              <a:latin typeface="Helvetica" pitchFamily="34" charset="0"/>
            </a:endParaRPr>
          </a:p>
          <a:p>
            <a:pPr>
              <a:lnSpc>
                <a:spcPct val="150000"/>
              </a:lnSpc>
              <a:spcAft>
                <a:spcPts val="600"/>
              </a:spcAft>
            </a:pPr>
            <a:endParaRPr lang="en-US" sz="800" spc="10" dirty="0" smtClean="0">
              <a:solidFill>
                <a:schemeClr val="tx1">
                  <a:lumMod val="85000"/>
                  <a:lumOff val="15000"/>
                </a:schemeClr>
              </a:solidFill>
              <a:latin typeface="Helvetica" pitchFamily="34" charset="0"/>
              <a:cs typeface="Arial"/>
            </a:endParaRPr>
          </a:p>
          <a:p>
            <a:pPr>
              <a:lnSpc>
                <a:spcPct val="150000"/>
              </a:lnSpc>
              <a:spcAft>
                <a:spcPts val="600"/>
              </a:spcAft>
            </a:pPr>
            <a:r>
              <a:rPr lang="en-US" b="1" spc="10" dirty="0" smtClean="0">
                <a:solidFill>
                  <a:schemeClr val="tx1">
                    <a:lumMod val="65000"/>
                    <a:lumOff val="35000"/>
                  </a:schemeClr>
                </a:solidFill>
                <a:latin typeface="Helvetica" pitchFamily="34" charset="0"/>
                <a:cs typeface="Arial"/>
              </a:rPr>
              <a:t>SAFE </a:t>
            </a:r>
            <a:r>
              <a:rPr lang="en-US" b="1" spc="10" dirty="0" err="1" smtClean="0">
                <a:solidFill>
                  <a:schemeClr val="tx1">
                    <a:lumMod val="65000"/>
                    <a:lumOff val="35000"/>
                  </a:schemeClr>
                </a:solidFill>
                <a:latin typeface="Helvetica" pitchFamily="34" charset="0"/>
                <a:cs typeface="Arial"/>
              </a:rPr>
              <a:t>CleanBox</a:t>
            </a:r>
            <a:r>
              <a:rPr lang="en-US" b="1" spc="10" dirty="0" smtClean="0">
                <a:solidFill>
                  <a:schemeClr val="tx1">
                    <a:lumMod val="65000"/>
                    <a:lumOff val="35000"/>
                  </a:schemeClr>
                </a:solidFill>
                <a:latin typeface="Helvetica" pitchFamily="34" charset="0"/>
                <a:cs typeface="Arial"/>
              </a:rPr>
              <a:t> </a:t>
            </a:r>
            <a:r>
              <a:rPr lang="en-GB" b="1" spc="10" dirty="0" smtClean="0">
                <a:solidFill>
                  <a:schemeClr val="tx1">
                    <a:lumMod val="65000"/>
                    <a:lumOff val="35000"/>
                  </a:schemeClr>
                </a:solidFill>
                <a:latin typeface="Helvetica" pitchFamily="34" charset="0"/>
                <a:cs typeface="Arial"/>
              </a:rPr>
              <a:t>is a</a:t>
            </a:r>
            <a:r>
              <a:rPr lang="en-US" b="1" spc="10" dirty="0" smtClean="0">
                <a:solidFill>
                  <a:schemeClr val="tx1">
                    <a:lumMod val="65000"/>
                    <a:lumOff val="35000"/>
                  </a:schemeClr>
                </a:solidFill>
                <a:latin typeface="Helvetica" pitchFamily="34" charset="0"/>
                <a:cs typeface="Arial"/>
              </a:rPr>
              <a:t> </a:t>
            </a:r>
            <a:r>
              <a:rPr lang="en-US" b="1" spc="10" dirty="0">
                <a:solidFill>
                  <a:schemeClr val="tx1">
                    <a:lumMod val="65000"/>
                    <a:lumOff val="35000"/>
                  </a:schemeClr>
                </a:solidFill>
                <a:latin typeface="Helvetica" pitchFamily="34" charset="0"/>
                <a:cs typeface="Arial"/>
              </a:rPr>
              <a:t>medical </a:t>
            </a:r>
            <a:r>
              <a:rPr lang="en-US" b="1" spc="10" dirty="0" smtClean="0">
                <a:solidFill>
                  <a:schemeClr val="tx1">
                    <a:lumMod val="65000"/>
                    <a:lumOff val="35000"/>
                  </a:schemeClr>
                </a:solidFill>
                <a:latin typeface="Helvetica" pitchFamily="34" charset="0"/>
                <a:cs typeface="Arial"/>
              </a:rPr>
              <a:t>device in class 1 - </a:t>
            </a:r>
            <a:r>
              <a:rPr lang="en-US" b="1" spc="10" dirty="0">
                <a:solidFill>
                  <a:schemeClr val="tx1">
                    <a:lumMod val="65000"/>
                    <a:lumOff val="35000"/>
                  </a:schemeClr>
                </a:solidFill>
                <a:latin typeface="Helvetica" pitchFamily="34" charset="0"/>
                <a:cs typeface="Arial"/>
              </a:rPr>
              <a:t>CE marked </a:t>
            </a:r>
            <a:r>
              <a:rPr lang="en-US" b="1" spc="10" dirty="0" smtClean="0">
                <a:solidFill>
                  <a:schemeClr val="tx1">
                    <a:lumMod val="65000"/>
                    <a:lumOff val="35000"/>
                  </a:schemeClr>
                </a:solidFill>
                <a:latin typeface="Helvetica" pitchFamily="34" charset="0"/>
                <a:cs typeface="Arial"/>
              </a:rPr>
              <a:t>certified.</a:t>
            </a:r>
            <a:endParaRPr lang="en-GB" spc="10" dirty="0" smtClean="0">
              <a:solidFill>
                <a:schemeClr val="tx1">
                  <a:lumMod val="65000"/>
                  <a:lumOff val="35000"/>
                </a:schemeClr>
              </a:solidFill>
              <a:latin typeface="Helvetica" pitchFamily="34" charset="0"/>
              <a:cs typeface="Arial"/>
            </a:endParaRPr>
          </a:p>
          <a:p>
            <a:pPr>
              <a:lnSpc>
                <a:spcPct val="150000"/>
              </a:lnSpc>
              <a:spcAft>
                <a:spcPts val="600"/>
              </a:spcAft>
            </a:pPr>
            <a:endParaRPr lang="en-US" sz="800" spc="10" dirty="0" smtClean="0">
              <a:solidFill>
                <a:schemeClr val="tx1">
                  <a:lumMod val="65000"/>
                  <a:lumOff val="35000"/>
                </a:schemeClr>
              </a:solidFill>
              <a:latin typeface="Helvetica" pitchFamily="34" charset="0"/>
              <a:cs typeface="Arial"/>
            </a:endParaRPr>
          </a:p>
          <a:p>
            <a:pPr>
              <a:lnSpc>
                <a:spcPct val="150000"/>
              </a:lnSpc>
              <a:spcAft>
                <a:spcPts val="600"/>
              </a:spcAft>
            </a:pPr>
            <a:r>
              <a:rPr lang="en-US" spc="10" dirty="0" smtClean="0">
                <a:solidFill>
                  <a:schemeClr val="tx1">
                    <a:lumMod val="65000"/>
                    <a:lumOff val="35000"/>
                  </a:schemeClr>
                </a:solidFill>
                <a:latin typeface="Helvetica" pitchFamily="34" charset="0"/>
                <a:cs typeface="Arial"/>
              </a:rPr>
              <a:t>The system </a:t>
            </a:r>
            <a:r>
              <a:rPr lang="en-US" b="1" spc="10" dirty="0">
                <a:solidFill>
                  <a:schemeClr val="tx1">
                    <a:lumMod val="65000"/>
                    <a:lumOff val="35000"/>
                  </a:schemeClr>
                </a:solidFill>
                <a:latin typeface="Helvetica" pitchFamily="34" charset="0"/>
                <a:cs typeface="Arial"/>
              </a:rPr>
              <a:t>uses sodium bicarbonate </a:t>
            </a:r>
            <a:r>
              <a:rPr lang="en-US" b="1" spc="10" dirty="0" smtClean="0">
                <a:solidFill>
                  <a:schemeClr val="tx1">
                    <a:lumMod val="65000"/>
                    <a:lumOff val="35000"/>
                  </a:schemeClr>
                </a:solidFill>
                <a:latin typeface="Helvetica" pitchFamily="34" charset="0"/>
                <a:cs typeface="Arial"/>
              </a:rPr>
              <a:t>in </a:t>
            </a:r>
            <a:r>
              <a:rPr lang="en-US" b="1" spc="10" dirty="0">
                <a:solidFill>
                  <a:schemeClr val="tx1">
                    <a:lumMod val="65000"/>
                    <a:lumOff val="35000"/>
                  </a:schemeClr>
                </a:solidFill>
                <a:latin typeface="Helvetica" pitchFamily="34" charset="0"/>
                <a:cs typeface="Arial"/>
              </a:rPr>
              <a:t>granules and low pressure compressed </a:t>
            </a:r>
            <a:r>
              <a:rPr lang="en-US" b="1" spc="10" dirty="0" smtClean="0">
                <a:solidFill>
                  <a:schemeClr val="tx1">
                    <a:lumMod val="65000"/>
                    <a:lumOff val="35000"/>
                  </a:schemeClr>
                </a:solidFill>
                <a:latin typeface="Helvetica" pitchFamily="34" charset="0"/>
                <a:cs typeface="Arial"/>
              </a:rPr>
              <a:t>air </a:t>
            </a:r>
            <a:r>
              <a:rPr lang="en-US" spc="10" dirty="0" smtClean="0">
                <a:solidFill>
                  <a:schemeClr val="tx1">
                    <a:lumMod val="65000"/>
                    <a:lumOff val="35000"/>
                  </a:schemeClr>
                </a:solidFill>
                <a:latin typeface="Helvetica" pitchFamily="34" charset="0"/>
                <a:cs typeface="Arial"/>
              </a:rPr>
              <a:t>to clean all reusable medical device.</a:t>
            </a:r>
          </a:p>
          <a:p>
            <a:pPr>
              <a:lnSpc>
                <a:spcPct val="150000"/>
              </a:lnSpc>
              <a:spcAft>
                <a:spcPts val="600"/>
              </a:spcAft>
            </a:pPr>
            <a:endParaRPr lang="en-US" sz="1400" dirty="0">
              <a:solidFill>
                <a:schemeClr val="tx1">
                  <a:lumMod val="85000"/>
                  <a:lumOff val="15000"/>
                </a:schemeClr>
              </a:solidFill>
              <a:latin typeface="Helvetica" pitchFamily="34" charset="0"/>
              <a:cs typeface="Arial"/>
            </a:endParaRPr>
          </a:p>
          <a:p>
            <a:endParaRPr lang="en-US" sz="1400" dirty="0">
              <a:latin typeface="Arial"/>
              <a:cs typeface="Arial"/>
            </a:endParaRPr>
          </a:p>
          <a:p>
            <a:endParaRPr lang="it-IT" sz="1400" dirty="0">
              <a:latin typeface="Arial"/>
              <a:cs typeface="Arial"/>
            </a:endParaRPr>
          </a:p>
          <a:p>
            <a:endParaRPr lang="it-IT" sz="1400" dirty="0">
              <a:latin typeface="Arial"/>
              <a:cs typeface="Arial"/>
            </a:endParaRPr>
          </a:p>
          <a:p>
            <a:endParaRPr lang="en-US" sz="1400" dirty="0">
              <a:solidFill>
                <a:schemeClr val="tx1">
                  <a:lumMod val="75000"/>
                  <a:lumOff val="25000"/>
                </a:schemeClr>
              </a:solidFill>
              <a:latin typeface="Helvetica" pitchFamily="34" charset="0"/>
              <a:cs typeface="Arial"/>
            </a:endParaRPr>
          </a:p>
          <a:p>
            <a:endParaRPr lang="en-US" sz="3600" dirty="0">
              <a:latin typeface="Arial"/>
              <a:cs typeface="Arial"/>
            </a:endParaRPr>
          </a:p>
          <a:p>
            <a:endParaRPr lang="en-US" sz="3600" dirty="0">
              <a:latin typeface="Arial"/>
              <a:cs typeface="Arial"/>
            </a:endParaRPr>
          </a:p>
          <a:p>
            <a:endParaRPr lang="it-IT" sz="3600" b="1" dirty="0">
              <a:solidFill>
                <a:srgbClr val="0EC2B1"/>
              </a:solidFill>
            </a:endParaRPr>
          </a:p>
        </p:txBody>
      </p:sp>
      <p:pic>
        <p:nvPicPr>
          <p:cNvPr id="2" name="Immagine 1"/>
          <p:cNvPicPr>
            <a:picLocks noChangeAspect="1"/>
          </p:cNvPicPr>
          <p:nvPr/>
        </p:nvPicPr>
        <p:blipFill rotWithShape="1">
          <a:blip r:embed="rId2" cstate="print">
            <a:extLst>
              <a:ext uri="{28A0092B-C50C-407E-A947-70E740481C1C}">
                <a14:useLocalDpi xmlns:a14="http://schemas.microsoft.com/office/drawing/2010/main" val="0"/>
              </a:ext>
            </a:extLst>
          </a:blip>
          <a:srcRect l="33887" r="6957"/>
          <a:stretch/>
        </p:blipFill>
        <p:spPr>
          <a:xfrm>
            <a:off x="0" y="1295401"/>
            <a:ext cx="4374886" cy="5562600"/>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38247" y="1219200"/>
            <a:ext cx="4914706" cy="7409721"/>
          </a:xfrm>
          <a:prstGeom prst="rect">
            <a:avLst/>
          </a:prstGeom>
          <a:noFill/>
        </p:spPr>
        <p:txBody>
          <a:bodyPr wrap="square" rtlCol="0">
            <a:spAutoFit/>
          </a:bodyPr>
          <a:lstStyle/>
          <a:p>
            <a:r>
              <a:rPr lang="it-IT" sz="2800" b="1" dirty="0">
                <a:solidFill>
                  <a:schemeClr val="tx1">
                    <a:lumMod val="65000"/>
                    <a:lumOff val="35000"/>
                  </a:schemeClr>
                </a:solidFill>
                <a:latin typeface="Helvetica" pitchFamily="34" charset="0"/>
              </a:rPr>
              <a:t>HOW DOES IT </a:t>
            </a:r>
            <a:r>
              <a:rPr lang="it-IT" sz="2800" b="1" dirty="0" smtClean="0">
                <a:solidFill>
                  <a:schemeClr val="tx1">
                    <a:lumMod val="65000"/>
                    <a:lumOff val="35000"/>
                  </a:schemeClr>
                </a:solidFill>
                <a:latin typeface="Helvetica" pitchFamily="34" charset="0"/>
              </a:rPr>
              <a:t>WORK?</a:t>
            </a:r>
          </a:p>
          <a:p>
            <a:r>
              <a:rPr lang="it-IT" sz="2300" b="1" spc="10" dirty="0" smtClean="0">
                <a:solidFill>
                  <a:srgbClr val="00BCB8"/>
                </a:solidFill>
                <a:latin typeface="Helvetica" pitchFamily="34" charset="0"/>
                <a:cs typeface="Arial"/>
              </a:rPr>
              <a:t>Easy, fast, </a:t>
            </a:r>
            <a:r>
              <a:rPr lang="it-IT" sz="2300" b="1" spc="10" dirty="0" err="1" smtClean="0">
                <a:solidFill>
                  <a:srgbClr val="00BCB8"/>
                </a:solidFill>
                <a:latin typeface="Helvetica" pitchFamily="34" charset="0"/>
                <a:cs typeface="Arial"/>
              </a:rPr>
              <a:t>efficient</a:t>
            </a:r>
            <a:endParaRPr lang="it-IT" sz="2300" b="1" spc="10" dirty="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r>
              <a:rPr lang="en-US" spc="10" dirty="0" smtClean="0">
                <a:solidFill>
                  <a:schemeClr val="tx1">
                    <a:lumMod val="65000"/>
                    <a:lumOff val="35000"/>
                  </a:schemeClr>
                </a:solidFill>
                <a:latin typeface="Helvetica" pitchFamily="34" charset="0"/>
                <a:cs typeface="Arial"/>
              </a:rPr>
              <a:t>A </a:t>
            </a:r>
            <a:r>
              <a:rPr lang="en-US" spc="10" dirty="0">
                <a:solidFill>
                  <a:schemeClr val="tx1">
                    <a:lumMod val="65000"/>
                    <a:lumOff val="35000"/>
                  </a:schemeClr>
                </a:solidFill>
                <a:latin typeface="Helvetica" pitchFamily="34" charset="0"/>
                <a:cs typeface="Arial"/>
              </a:rPr>
              <a:t>flow of sodium </a:t>
            </a:r>
            <a:r>
              <a:rPr lang="en-US" spc="10" dirty="0" smtClean="0">
                <a:solidFill>
                  <a:schemeClr val="tx1">
                    <a:lumMod val="65000"/>
                    <a:lumOff val="35000"/>
                  </a:schemeClr>
                </a:solidFill>
                <a:latin typeface="Helvetica" pitchFamily="34" charset="0"/>
                <a:cs typeface="Arial"/>
              </a:rPr>
              <a:t>bicarbonate with </a:t>
            </a:r>
            <a:r>
              <a:rPr lang="en-US" spc="10" dirty="0">
                <a:solidFill>
                  <a:schemeClr val="tx1">
                    <a:lumMod val="65000"/>
                    <a:lumOff val="35000"/>
                  </a:schemeClr>
                </a:solidFill>
                <a:latin typeface="Helvetica" pitchFamily="34" charset="0"/>
                <a:cs typeface="Arial"/>
              </a:rPr>
              <a:t>air and </a:t>
            </a:r>
            <a:r>
              <a:rPr lang="en-US" spc="10" dirty="0" smtClean="0">
                <a:solidFill>
                  <a:schemeClr val="tx1">
                    <a:lumMod val="65000"/>
                    <a:lumOff val="35000"/>
                  </a:schemeClr>
                </a:solidFill>
                <a:latin typeface="Helvetica" pitchFamily="34" charset="0"/>
                <a:cs typeface="Arial"/>
              </a:rPr>
              <a:t>water, </a:t>
            </a:r>
            <a:r>
              <a:rPr lang="it-IT" b="1" spc="10" dirty="0" err="1">
                <a:solidFill>
                  <a:schemeClr val="tx1">
                    <a:lumMod val="65000"/>
                    <a:lumOff val="35000"/>
                  </a:schemeClr>
                </a:solidFill>
                <a:latin typeface="Helvetica" pitchFamily="34" charset="0"/>
                <a:cs typeface="Arial"/>
              </a:rPr>
              <a:t>conveyed</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through</a:t>
            </a:r>
            <a:r>
              <a:rPr lang="it-IT" b="1" spc="10" dirty="0">
                <a:solidFill>
                  <a:schemeClr val="tx1">
                    <a:lumMod val="65000"/>
                    <a:lumOff val="35000"/>
                  </a:schemeClr>
                </a:solidFill>
                <a:latin typeface="Helvetica" pitchFamily="34" charset="0"/>
                <a:cs typeface="Arial"/>
              </a:rPr>
              <a:t> a </a:t>
            </a:r>
            <a:r>
              <a:rPr lang="it-IT" b="1" spc="10" dirty="0" err="1" smtClean="0">
                <a:solidFill>
                  <a:schemeClr val="tx1">
                    <a:lumMod val="65000"/>
                    <a:lumOff val="35000"/>
                  </a:schemeClr>
                </a:solidFill>
                <a:latin typeface="Helvetica" pitchFamily="34" charset="0"/>
                <a:cs typeface="Arial"/>
              </a:rPr>
              <a:t>handpiece</a:t>
            </a:r>
            <a:r>
              <a:rPr lang="it-IT" b="1" spc="10" dirty="0" smtClean="0">
                <a:solidFill>
                  <a:schemeClr val="tx1">
                    <a:lumMod val="65000"/>
                    <a:lumOff val="35000"/>
                  </a:schemeClr>
                </a:solidFill>
                <a:latin typeface="Helvetica" pitchFamily="34" charset="0"/>
                <a:cs typeface="Arial"/>
              </a:rPr>
              <a:t>, </a:t>
            </a:r>
            <a:r>
              <a:rPr lang="it-IT" b="1" spc="10" dirty="0">
                <a:solidFill>
                  <a:schemeClr val="tx1">
                    <a:lumMod val="65000"/>
                    <a:lumOff val="35000"/>
                  </a:schemeClr>
                </a:solidFill>
                <a:latin typeface="Helvetica" pitchFamily="34" charset="0"/>
                <a:cs typeface="Arial"/>
              </a:rPr>
              <a:t>strikes the </a:t>
            </a:r>
            <a:r>
              <a:rPr lang="it-IT" b="1" spc="10" dirty="0" err="1" smtClean="0">
                <a:solidFill>
                  <a:schemeClr val="tx1">
                    <a:lumMod val="65000"/>
                    <a:lumOff val="35000"/>
                  </a:schemeClr>
                </a:solidFill>
                <a:latin typeface="Helvetica" pitchFamily="34" charset="0"/>
                <a:cs typeface="Arial"/>
              </a:rPr>
              <a:t>instrument</a:t>
            </a:r>
            <a:r>
              <a:rPr lang="it-IT" b="1" spc="10" dirty="0" smtClean="0">
                <a:solidFill>
                  <a:schemeClr val="tx1">
                    <a:lumMod val="65000"/>
                    <a:lumOff val="35000"/>
                  </a:schemeClr>
                </a:solidFill>
                <a:latin typeface="Helvetica" pitchFamily="34" charset="0"/>
                <a:cs typeface="Arial"/>
              </a:rPr>
              <a:t> </a:t>
            </a:r>
            <a:r>
              <a:rPr lang="it-IT" b="1" spc="10" dirty="0" err="1" smtClean="0">
                <a:solidFill>
                  <a:schemeClr val="tx1">
                    <a:lumMod val="65000"/>
                    <a:lumOff val="35000"/>
                  </a:schemeClr>
                </a:solidFill>
                <a:latin typeface="Helvetica" pitchFamily="34" charset="0"/>
                <a:cs typeface="Arial"/>
              </a:rPr>
              <a:t>surface</a:t>
            </a:r>
            <a:r>
              <a:rPr lang="it-IT" b="1" spc="10" dirty="0" smtClean="0">
                <a:solidFill>
                  <a:schemeClr val="tx1">
                    <a:lumMod val="65000"/>
                    <a:lumOff val="35000"/>
                  </a:schemeClr>
                </a:solidFill>
                <a:latin typeface="Helvetica" pitchFamily="34" charset="0"/>
                <a:cs typeface="Arial"/>
              </a:rPr>
              <a:t> </a:t>
            </a:r>
            <a:r>
              <a:rPr lang="it-IT" b="1" spc="10" dirty="0" err="1" smtClean="0">
                <a:solidFill>
                  <a:schemeClr val="tx1">
                    <a:lumMod val="65000"/>
                    <a:lumOff val="35000"/>
                  </a:schemeClr>
                </a:solidFill>
                <a:latin typeface="Helvetica" pitchFamily="34" charset="0"/>
                <a:cs typeface="Arial"/>
              </a:rPr>
              <a:t>uniformly</a:t>
            </a:r>
            <a:r>
              <a:rPr lang="it-IT" b="1" spc="10" dirty="0" smtClean="0">
                <a:solidFill>
                  <a:schemeClr val="tx1">
                    <a:lumMod val="65000"/>
                    <a:lumOff val="35000"/>
                  </a:schemeClr>
                </a:solidFill>
                <a:latin typeface="Helvetica" pitchFamily="34" charset="0"/>
                <a:cs typeface="Arial"/>
              </a:rPr>
              <a:t> </a:t>
            </a:r>
            <a:r>
              <a:rPr lang="it-IT" b="1" spc="10" dirty="0">
                <a:solidFill>
                  <a:schemeClr val="tx1">
                    <a:lumMod val="65000"/>
                    <a:lumOff val="35000"/>
                  </a:schemeClr>
                </a:solidFill>
                <a:latin typeface="Helvetica" pitchFamily="34" charset="0"/>
                <a:cs typeface="Arial"/>
              </a:rPr>
              <a:t>and </a:t>
            </a:r>
            <a:r>
              <a:rPr lang="it-IT" b="1" spc="10" dirty="0" err="1" smtClean="0">
                <a:solidFill>
                  <a:schemeClr val="tx1">
                    <a:lumMod val="65000"/>
                    <a:lumOff val="35000"/>
                  </a:schemeClr>
                </a:solidFill>
                <a:latin typeface="Helvetica" pitchFamily="34" charset="0"/>
                <a:cs typeface="Arial"/>
              </a:rPr>
              <a:t>continuously</a:t>
            </a:r>
            <a:r>
              <a:rPr lang="it-IT" b="1" spc="10" dirty="0" smtClean="0">
                <a:solidFill>
                  <a:schemeClr val="tx1">
                    <a:lumMod val="65000"/>
                    <a:lumOff val="35000"/>
                  </a:schemeClr>
                </a:solidFill>
                <a:latin typeface="Helvetica" pitchFamily="34" charset="0"/>
                <a:cs typeface="Arial"/>
              </a:rPr>
              <a:t>. </a:t>
            </a:r>
          </a:p>
          <a:p>
            <a:pPr>
              <a:lnSpc>
                <a:spcPct val="150000"/>
              </a:lnSpc>
            </a:pPr>
            <a:endParaRPr lang="it-IT" sz="800" b="1" spc="10" dirty="0" smtClean="0">
              <a:solidFill>
                <a:schemeClr val="tx1">
                  <a:lumMod val="65000"/>
                  <a:lumOff val="35000"/>
                </a:schemeClr>
              </a:solidFill>
              <a:latin typeface="Helvetica" pitchFamily="34" charset="0"/>
              <a:cs typeface="Arial"/>
            </a:endParaRPr>
          </a:p>
          <a:p>
            <a:pPr>
              <a:lnSpc>
                <a:spcPct val="150000"/>
              </a:lnSpc>
            </a:pPr>
            <a:r>
              <a:rPr lang="en-US" b="1" spc="10" dirty="0" smtClean="0">
                <a:solidFill>
                  <a:schemeClr val="tx1">
                    <a:lumMod val="65000"/>
                    <a:lumOff val="35000"/>
                  </a:schemeClr>
                </a:solidFill>
                <a:latin typeface="Helvetica" pitchFamily="34" charset="0"/>
                <a:cs typeface="Arial"/>
              </a:rPr>
              <a:t>The </a:t>
            </a:r>
            <a:r>
              <a:rPr lang="en-US" b="1" spc="10" dirty="0">
                <a:solidFill>
                  <a:schemeClr val="tx1">
                    <a:lumMod val="65000"/>
                    <a:lumOff val="35000"/>
                  </a:schemeClr>
                </a:solidFill>
                <a:latin typeface="Helvetica" pitchFamily="34" charset="0"/>
                <a:cs typeface="Arial"/>
              </a:rPr>
              <a:t>dirt is thus removed </a:t>
            </a:r>
            <a:r>
              <a:rPr lang="en-US" b="1" spc="10" dirty="0" smtClean="0">
                <a:solidFill>
                  <a:schemeClr val="tx1">
                    <a:lumMod val="65000"/>
                    <a:lumOff val="35000"/>
                  </a:schemeClr>
                </a:solidFill>
                <a:latin typeface="Helvetica" pitchFamily="34" charset="0"/>
                <a:cs typeface="Arial"/>
              </a:rPr>
              <a:t>in </a:t>
            </a:r>
            <a:r>
              <a:rPr lang="en-US" b="1" spc="10" dirty="0">
                <a:solidFill>
                  <a:schemeClr val="tx1">
                    <a:lumMod val="65000"/>
                    <a:lumOff val="35000"/>
                  </a:schemeClr>
                </a:solidFill>
                <a:latin typeface="Helvetica" pitchFamily="34" charset="0"/>
                <a:cs typeface="Arial"/>
              </a:rPr>
              <a:t>depth, even from the </a:t>
            </a:r>
            <a:r>
              <a:rPr lang="en-US" b="1" spc="10" dirty="0" smtClean="0">
                <a:solidFill>
                  <a:schemeClr val="tx1">
                    <a:lumMod val="65000"/>
                    <a:lumOff val="35000"/>
                  </a:schemeClr>
                </a:solidFill>
                <a:latin typeface="Helvetica" pitchFamily="34" charset="0"/>
                <a:cs typeface="Arial"/>
              </a:rPr>
              <a:t>most </a:t>
            </a:r>
            <a:r>
              <a:rPr lang="it-IT" b="1" spc="10" dirty="0" err="1">
                <a:solidFill>
                  <a:schemeClr val="tx1">
                    <a:lumMod val="65000"/>
                    <a:lumOff val="35000"/>
                  </a:schemeClr>
                </a:solidFill>
                <a:latin typeface="Helvetica" pitchFamily="34" charset="0"/>
                <a:cs typeface="Arial"/>
              </a:rPr>
              <a:t>complex</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geometries</a:t>
            </a:r>
            <a:r>
              <a:rPr lang="it-IT" b="1" spc="10" dirty="0">
                <a:solidFill>
                  <a:schemeClr val="tx1">
                    <a:lumMod val="65000"/>
                    <a:lumOff val="35000"/>
                  </a:schemeClr>
                </a:solidFill>
                <a:latin typeface="Helvetica" pitchFamily="34" charset="0"/>
                <a:cs typeface="Arial"/>
              </a:rPr>
              <a:t> </a:t>
            </a:r>
            <a:r>
              <a:rPr lang="it-IT" spc="10" dirty="0">
                <a:solidFill>
                  <a:schemeClr val="tx1">
                    <a:lumMod val="65000"/>
                    <a:lumOff val="35000"/>
                  </a:schemeClr>
                </a:solidFill>
                <a:latin typeface="Helvetica" pitchFamily="34" charset="0"/>
                <a:cs typeface="Arial"/>
              </a:rPr>
              <a:t>and </a:t>
            </a:r>
            <a:r>
              <a:rPr lang="it-IT" spc="10" dirty="0" smtClean="0">
                <a:solidFill>
                  <a:schemeClr val="tx1">
                    <a:lumMod val="65000"/>
                    <a:lumOff val="35000"/>
                  </a:schemeClr>
                </a:solidFill>
                <a:latin typeface="Helvetica" pitchFamily="34" charset="0"/>
                <a:cs typeface="Arial"/>
              </a:rPr>
              <a:t>with </a:t>
            </a:r>
            <a:r>
              <a:rPr lang="it-IT" spc="10" dirty="0">
                <a:solidFill>
                  <a:schemeClr val="tx1">
                    <a:lumMod val="65000"/>
                    <a:lumOff val="35000"/>
                  </a:schemeClr>
                </a:solidFill>
                <a:latin typeface="Helvetica" pitchFamily="34" charset="0"/>
                <a:cs typeface="Arial"/>
              </a:rPr>
              <a:t>the </a:t>
            </a:r>
            <a:r>
              <a:rPr lang="it-IT" spc="10" dirty="0" err="1">
                <a:solidFill>
                  <a:schemeClr val="tx1">
                    <a:lumMod val="65000"/>
                    <a:lumOff val="35000"/>
                  </a:schemeClr>
                </a:solidFill>
                <a:latin typeface="Helvetica" pitchFamily="34" charset="0"/>
                <a:cs typeface="Arial"/>
              </a:rPr>
              <a:t>most</a:t>
            </a:r>
            <a:r>
              <a:rPr lang="it-IT" spc="10" dirty="0">
                <a:solidFill>
                  <a:schemeClr val="tx1">
                    <a:lumMod val="65000"/>
                    <a:lumOff val="35000"/>
                  </a:schemeClr>
                </a:solidFill>
                <a:latin typeface="Helvetica" pitchFamily="34" charset="0"/>
                <a:cs typeface="Arial"/>
              </a:rPr>
              <a:t> </a:t>
            </a:r>
            <a:r>
              <a:rPr lang="it-IT" spc="10" dirty="0" err="1" smtClean="0">
                <a:solidFill>
                  <a:schemeClr val="tx1">
                    <a:lumMod val="65000"/>
                    <a:lumOff val="35000"/>
                  </a:schemeClr>
                </a:solidFill>
                <a:latin typeface="Helvetica" pitchFamily="34" charset="0"/>
                <a:cs typeface="Arial"/>
              </a:rPr>
              <a:t>adherent</a:t>
            </a:r>
            <a:r>
              <a:rPr lang="it-IT" spc="10" dirty="0" smtClean="0">
                <a:solidFill>
                  <a:schemeClr val="tx1">
                    <a:lumMod val="65000"/>
                    <a:lumOff val="35000"/>
                  </a:schemeClr>
                </a:solidFill>
                <a:latin typeface="Helvetica" pitchFamily="34" charset="0"/>
                <a:cs typeface="Arial"/>
              </a:rPr>
              <a:t> </a:t>
            </a:r>
            <a:r>
              <a:rPr lang="it-IT" spc="10" dirty="0" err="1">
                <a:solidFill>
                  <a:schemeClr val="tx1">
                    <a:lumMod val="65000"/>
                    <a:lumOff val="35000"/>
                  </a:schemeClr>
                </a:solidFill>
                <a:latin typeface="Helvetica" pitchFamily="34" charset="0"/>
                <a:cs typeface="Arial"/>
              </a:rPr>
              <a:t>contaminants</a:t>
            </a:r>
            <a:r>
              <a:rPr lang="it-IT" spc="10" dirty="0" smtClean="0">
                <a:solidFill>
                  <a:schemeClr val="tx1">
                    <a:lumMod val="65000"/>
                    <a:lumOff val="35000"/>
                  </a:schemeClr>
                </a:solidFill>
                <a:latin typeface="Helvetica" pitchFamily="34" charset="0"/>
                <a:cs typeface="Arial"/>
              </a:rPr>
              <a:t>.</a:t>
            </a:r>
          </a:p>
          <a:p>
            <a:pPr>
              <a:lnSpc>
                <a:spcPct val="150000"/>
              </a:lnSpc>
            </a:pPr>
            <a:endParaRPr lang="en-GB" sz="800" spc="10" dirty="0" smtClean="0">
              <a:solidFill>
                <a:schemeClr val="tx1">
                  <a:lumMod val="65000"/>
                  <a:lumOff val="35000"/>
                </a:schemeClr>
              </a:solidFill>
              <a:latin typeface="Helvetica" pitchFamily="34" charset="0"/>
              <a:cs typeface="Arial"/>
            </a:endParaRPr>
          </a:p>
          <a:p>
            <a:pPr>
              <a:lnSpc>
                <a:spcPct val="150000"/>
              </a:lnSpc>
            </a:pPr>
            <a:r>
              <a:rPr lang="en-GB" spc="10" dirty="0" smtClean="0">
                <a:solidFill>
                  <a:schemeClr val="tx1">
                    <a:lumMod val="65000"/>
                    <a:lumOff val="35000"/>
                  </a:schemeClr>
                </a:solidFill>
                <a:latin typeface="Helvetica" pitchFamily="34" charset="0"/>
                <a:cs typeface="Arial"/>
              </a:rPr>
              <a:t>Through </a:t>
            </a:r>
            <a:r>
              <a:rPr lang="en-GB" spc="10" dirty="0">
                <a:solidFill>
                  <a:schemeClr val="tx1">
                    <a:lumMod val="65000"/>
                    <a:lumOff val="35000"/>
                  </a:schemeClr>
                </a:solidFill>
                <a:latin typeface="Helvetica" pitchFamily="34" charset="0"/>
                <a:cs typeface="Arial"/>
              </a:rPr>
              <a:t>a second </a:t>
            </a:r>
            <a:r>
              <a:rPr lang="en-GB" spc="10" dirty="0" err="1">
                <a:solidFill>
                  <a:schemeClr val="tx1">
                    <a:lumMod val="65000"/>
                    <a:lumOff val="35000"/>
                  </a:schemeClr>
                </a:solidFill>
                <a:latin typeface="Helvetica" pitchFamily="34" charset="0"/>
                <a:cs typeface="Arial"/>
              </a:rPr>
              <a:t>handpiece</a:t>
            </a:r>
            <a:r>
              <a:rPr lang="en-GB" spc="10" dirty="0">
                <a:solidFill>
                  <a:schemeClr val="tx1">
                    <a:lumMod val="65000"/>
                    <a:lumOff val="35000"/>
                  </a:schemeClr>
                </a:solidFill>
                <a:latin typeface="Helvetica" pitchFamily="34" charset="0"/>
                <a:cs typeface="Arial"/>
              </a:rPr>
              <a:t> </a:t>
            </a:r>
            <a:r>
              <a:rPr lang="en-GB" b="1" spc="10" dirty="0">
                <a:solidFill>
                  <a:schemeClr val="tx1">
                    <a:lumMod val="65000"/>
                    <a:lumOff val="35000"/>
                  </a:schemeClr>
                </a:solidFill>
                <a:latin typeface="Helvetica" pitchFamily="34" charset="0"/>
                <a:cs typeface="Arial"/>
              </a:rPr>
              <a:t>it is possible the complete rinsing of </a:t>
            </a:r>
            <a:r>
              <a:rPr lang="en-GB" b="1" spc="10" dirty="0" smtClean="0">
                <a:solidFill>
                  <a:schemeClr val="tx1">
                    <a:lumMod val="65000"/>
                    <a:lumOff val="35000"/>
                  </a:schemeClr>
                </a:solidFill>
                <a:latin typeface="Helvetica" pitchFamily="34" charset="0"/>
                <a:cs typeface="Arial"/>
              </a:rPr>
              <a:t>the tool.</a:t>
            </a:r>
            <a:endParaRPr lang="it-IT" b="1" spc="10" dirty="0">
              <a:solidFill>
                <a:schemeClr val="tx1">
                  <a:lumMod val="65000"/>
                  <a:lumOff val="35000"/>
                </a:schemeClr>
              </a:solidFill>
              <a:latin typeface="Helvetica" pitchFamily="34" charset="0"/>
              <a:cs typeface="Arial"/>
            </a:endParaRPr>
          </a:p>
          <a:p>
            <a:pPr>
              <a:lnSpc>
                <a:spcPct val="150000"/>
              </a:lnSpc>
            </a:pPr>
            <a:endParaRPr lang="it-IT" sz="300" spc="10" dirty="0">
              <a:solidFill>
                <a:schemeClr val="tx1">
                  <a:lumMod val="85000"/>
                  <a:lumOff val="15000"/>
                </a:schemeClr>
              </a:solidFill>
              <a:latin typeface="Helvetica" pitchFamily="34" charset="0"/>
              <a:cs typeface="Arial"/>
            </a:endParaRPr>
          </a:p>
          <a:p>
            <a:pPr>
              <a:lnSpc>
                <a:spcPct val="150000"/>
              </a:lnSpc>
            </a:pPr>
            <a:endParaRPr lang="it-IT" sz="1400" dirty="0">
              <a:solidFill>
                <a:schemeClr val="tx1">
                  <a:lumMod val="85000"/>
                  <a:lumOff val="15000"/>
                </a:schemeClr>
              </a:solidFill>
              <a:latin typeface="Helvetica" pitchFamily="34" charset="0"/>
              <a:cs typeface="Arial"/>
            </a:endParaRPr>
          </a:p>
          <a:p>
            <a:endParaRPr lang="it-IT" sz="1400" dirty="0">
              <a:latin typeface="Arial"/>
              <a:cs typeface="Arial"/>
            </a:endParaRPr>
          </a:p>
          <a:p>
            <a:endParaRPr lang="it-IT" sz="1400" dirty="0">
              <a:latin typeface="Arial"/>
              <a:cs typeface="Arial"/>
            </a:endParaRPr>
          </a:p>
          <a:p>
            <a:endParaRPr lang="en-US" sz="1400" dirty="0">
              <a:latin typeface="Arial"/>
              <a:cs typeface="Arial"/>
            </a:endParaRPr>
          </a:p>
          <a:p>
            <a:endParaRPr lang="en-US" sz="1400" dirty="0">
              <a:latin typeface="Arial"/>
              <a:cs typeface="Arial"/>
            </a:endParaRPr>
          </a:p>
          <a:p>
            <a:endParaRPr lang="it-IT" sz="1400" dirty="0">
              <a:latin typeface="Arial"/>
              <a:cs typeface="Arial"/>
            </a:endParaRPr>
          </a:p>
          <a:p>
            <a:endParaRPr lang="en-US" sz="1400" dirty="0">
              <a:solidFill>
                <a:schemeClr val="tx1">
                  <a:lumMod val="85000"/>
                  <a:lumOff val="15000"/>
                </a:schemeClr>
              </a:solidFill>
              <a:latin typeface="Helvetica" pitchFamily="34" charset="0"/>
              <a:cs typeface="Arial"/>
            </a:endParaRPr>
          </a:p>
          <a:p>
            <a:endParaRPr lang="it-IT" sz="3600" b="1" dirty="0">
              <a:solidFill>
                <a:srgbClr val="0EC2B1"/>
              </a:solidFil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val="0"/>
              </a:ext>
            </a:extLst>
          </a:blip>
          <a:srcRect l="28993" t="13979" r="29803"/>
          <a:stretch/>
        </p:blipFill>
        <p:spPr>
          <a:xfrm>
            <a:off x="5536223" y="1371600"/>
            <a:ext cx="3607778" cy="5486400"/>
          </a:xfrm>
          <a:prstGeom prst="rect">
            <a:avLst/>
          </a:prstGeom>
        </p:spPr>
      </p:pic>
      <p:pic>
        <p:nvPicPr>
          <p:cNvPr id="10" name="Immagin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768286" y="3429000"/>
            <a:ext cx="6019800" cy="2954655"/>
          </a:xfrm>
          <a:prstGeom prst="rect">
            <a:avLst/>
          </a:prstGeom>
        </p:spPr>
        <p:txBody>
          <a:bodyPr vert="horz" wrap="square" lIns="0" tIns="0" rIns="0" bIns="0" rtlCol="0">
            <a:spAutoFit/>
          </a:bodyPr>
          <a:lstStyle/>
          <a:p>
            <a:r>
              <a:rPr lang="it-IT" sz="4400" b="1" spc="10" dirty="0" smtClean="0">
                <a:solidFill>
                  <a:schemeClr val="bg1"/>
                </a:solidFill>
                <a:latin typeface="Helvetica" pitchFamily="34" charset="0"/>
                <a:cs typeface="Arial"/>
              </a:rPr>
              <a:t>ADVANTAGE</a:t>
            </a:r>
            <a:endParaRPr lang="it-IT" sz="44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286" y="436335"/>
            <a:ext cx="2400105" cy="456381"/>
          </a:xfrm>
          <a:prstGeom prst="rect">
            <a:avLst/>
          </a:prstGeom>
        </p:spPr>
      </p:pic>
    </p:spTree>
    <p:extLst>
      <p:ext uri="{BB962C8B-B14F-4D97-AF65-F5344CB8AC3E}">
        <p14:creationId xmlns:p14="http://schemas.microsoft.com/office/powerpoint/2010/main" val="5102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20211" y="1905000"/>
            <a:ext cx="9164211" cy="4978828"/>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3" name="Rettangolo 22"/>
          <p:cNvSpPr/>
          <p:nvPr/>
        </p:nvSpPr>
        <p:spPr>
          <a:xfrm>
            <a:off x="3322117" y="2674188"/>
            <a:ext cx="2556272" cy="3802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464906" y="2209800"/>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57200" y="1230697"/>
            <a:ext cx="7467600" cy="523220"/>
          </a:xfrm>
          <a:prstGeom prst="rect">
            <a:avLst/>
          </a:prstGeom>
          <a:noFill/>
        </p:spPr>
        <p:txBody>
          <a:bodyPr wrap="square" rtlCol="0">
            <a:spAutoFit/>
          </a:bodyPr>
          <a:lstStyle/>
          <a:p>
            <a:r>
              <a:rPr lang="it-IT" sz="2800" b="1" dirty="0" smtClean="0">
                <a:solidFill>
                  <a:schemeClr val="tx1">
                    <a:lumMod val="65000"/>
                    <a:lumOff val="35000"/>
                  </a:schemeClr>
                </a:solidFill>
                <a:latin typeface="Helvetica" pitchFamily="34" charset="0"/>
              </a:rPr>
              <a:t>ADVANTAGE</a:t>
            </a:r>
          </a:p>
        </p:txBody>
      </p:sp>
      <p:sp>
        <p:nvSpPr>
          <p:cNvPr id="12" name="Rettangolo 11"/>
          <p:cNvSpPr/>
          <p:nvPr/>
        </p:nvSpPr>
        <p:spPr>
          <a:xfrm>
            <a:off x="3304853" y="2231204"/>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13" name="CasellaDiTesto 12"/>
          <p:cNvSpPr txBox="1"/>
          <p:nvPr/>
        </p:nvSpPr>
        <p:spPr>
          <a:xfrm>
            <a:off x="464906" y="2257328"/>
            <a:ext cx="2590800" cy="400110"/>
          </a:xfrm>
          <a:prstGeom prst="rect">
            <a:avLst/>
          </a:prstGeom>
          <a:noFill/>
        </p:spPr>
        <p:txBody>
          <a:bodyPr wrap="square" rtlCol="0">
            <a:spAutoFit/>
          </a:bodyPr>
          <a:lstStyle/>
          <a:p>
            <a:pPr algn="ctr"/>
            <a:r>
              <a:rPr lang="it-IT" sz="2000" b="1" dirty="0" smtClean="0">
                <a:solidFill>
                  <a:schemeClr val="bg1"/>
                </a:solidFill>
                <a:latin typeface="Helvetica" panose="020B0604020202020204" pitchFamily="34" charset="0"/>
              </a:rPr>
              <a:t>EFFECTIVE</a:t>
            </a:r>
            <a:endParaRPr lang="it-IT" sz="2000" b="1" dirty="0">
              <a:solidFill>
                <a:schemeClr val="bg1"/>
              </a:solidFill>
              <a:latin typeface="Helvetica" panose="020B0604020202020204" pitchFamily="34" charset="0"/>
            </a:endParaRPr>
          </a:p>
        </p:txBody>
      </p:sp>
      <p:sp>
        <p:nvSpPr>
          <p:cNvPr id="14" name="CasellaDiTesto 13"/>
          <p:cNvSpPr txBox="1"/>
          <p:nvPr/>
        </p:nvSpPr>
        <p:spPr>
          <a:xfrm>
            <a:off x="3304853" y="2257328"/>
            <a:ext cx="2590800" cy="400110"/>
          </a:xfrm>
          <a:prstGeom prst="rect">
            <a:avLst/>
          </a:prstGeom>
          <a:noFill/>
        </p:spPr>
        <p:txBody>
          <a:bodyPr wrap="square" rtlCol="0">
            <a:spAutoFit/>
          </a:bodyPr>
          <a:lstStyle/>
          <a:p>
            <a:pPr algn="ctr"/>
            <a:r>
              <a:rPr lang="it-IT" sz="2000" b="1" dirty="0" smtClean="0">
                <a:solidFill>
                  <a:schemeClr val="bg1"/>
                </a:solidFill>
                <a:latin typeface="Helvetica" panose="020B0604020202020204" pitchFamily="34" charset="0"/>
              </a:rPr>
              <a:t>SAFE</a:t>
            </a:r>
            <a:endParaRPr lang="it-IT" sz="2000" b="1" dirty="0">
              <a:solidFill>
                <a:schemeClr val="bg1"/>
              </a:solidFill>
              <a:latin typeface="Helvetica" panose="020B0604020202020204" pitchFamily="34" charset="0"/>
            </a:endParaRPr>
          </a:p>
        </p:txBody>
      </p:sp>
      <p:sp>
        <p:nvSpPr>
          <p:cNvPr id="15" name="Rettangolo 14"/>
          <p:cNvSpPr/>
          <p:nvPr/>
        </p:nvSpPr>
        <p:spPr>
          <a:xfrm>
            <a:off x="6144800" y="2231204"/>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16" name="CasellaDiTesto 15"/>
          <p:cNvSpPr txBox="1"/>
          <p:nvPr/>
        </p:nvSpPr>
        <p:spPr>
          <a:xfrm>
            <a:off x="6144800" y="2278732"/>
            <a:ext cx="2590800" cy="400110"/>
          </a:xfrm>
          <a:prstGeom prst="rect">
            <a:avLst/>
          </a:prstGeom>
          <a:noFill/>
        </p:spPr>
        <p:txBody>
          <a:bodyPr wrap="square" rtlCol="0">
            <a:spAutoFit/>
          </a:bodyPr>
          <a:lstStyle/>
          <a:p>
            <a:pPr algn="ctr"/>
            <a:r>
              <a:rPr lang="it-IT" sz="2000" b="1" dirty="0" smtClean="0">
                <a:solidFill>
                  <a:schemeClr val="bg1"/>
                </a:solidFill>
                <a:latin typeface="Helvetica" panose="020B0604020202020204" pitchFamily="34" charset="0"/>
              </a:rPr>
              <a:t>ECONOMICAL</a:t>
            </a:r>
            <a:endParaRPr lang="it-IT" sz="2000" b="1" dirty="0">
              <a:solidFill>
                <a:schemeClr val="bg1"/>
              </a:solidFill>
              <a:latin typeface="Helvetica" panose="020B0604020202020204" pitchFamily="34" charset="0"/>
            </a:endParaRPr>
          </a:p>
        </p:txBody>
      </p:sp>
      <p:sp>
        <p:nvSpPr>
          <p:cNvPr id="17" name="Rettangolo 16"/>
          <p:cNvSpPr/>
          <p:nvPr/>
        </p:nvSpPr>
        <p:spPr>
          <a:xfrm>
            <a:off x="489158" y="2680180"/>
            <a:ext cx="2556272" cy="3796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3423055" y="4052588"/>
            <a:ext cx="2385708" cy="1938992"/>
          </a:xfrm>
          <a:prstGeom prst="rect">
            <a:avLst/>
          </a:prstGeom>
          <a:noFill/>
        </p:spPr>
        <p:txBody>
          <a:bodyPr wrap="square" rtlCol="0">
            <a:spAutoFit/>
          </a:bodyPr>
          <a:lstStyle/>
          <a:p>
            <a:r>
              <a:rPr lang="en-US" sz="1600" b="1" dirty="0">
                <a:solidFill>
                  <a:schemeClr val="tx1">
                    <a:lumMod val="75000"/>
                    <a:lumOff val="25000"/>
                  </a:schemeClr>
                </a:solidFill>
                <a:latin typeface="Helvetica" pitchFamily="34" charset="0"/>
              </a:rPr>
              <a:t>Prevents direct contact </a:t>
            </a:r>
            <a:r>
              <a:rPr lang="en-US" sz="1600" dirty="0">
                <a:solidFill>
                  <a:schemeClr val="tx1">
                    <a:lumMod val="75000"/>
                    <a:lumOff val="25000"/>
                  </a:schemeClr>
                </a:solidFill>
                <a:latin typeface="Helvetica" pitchFamily="34" charset="0"/>
              </a:rPr>
              <a:t>between the operator and </a:t>
            </a:r>
            <a:r>
              <a:rPr lang="en-US" sz="1600" b="1" dirty="0">
                <a:solidFill>
                  <a:schemeClr val="tx1">
                    <a:lumMod val="75000"/>
                    <a:lumOff val="25000"/>
                  </a:schemeClr>
                </a:solidFill>
                <a:latin typeface="Helvetica" pitchFamily="34" charset="0"/>
              </a:rPr>
              <a:t>unsafe contaminants</a:t>
            </a:r>
            <a:r>
              <a:rPr lang="en-US" sz="1600" dirty="0">
                <a:solidFill>
                  <a:schemeClr val="tx1">
                    <a:lumMod val="75000"/>
                    <a:lumOff val="25000"/>
                  </a:schemeClr>
                </a:solidFill>
                <a:latin typeface="Helvetica" pitchFamily="34" charset="0"/>
              </a:rPr>
              <a:t>.</a:t>
            </a:r>
          </a:p>
          <a:p>
            <a:endParaRPr lang="en-US" sz="800" dirty="0" smtClean="0">
              <a:solidFill>
                <a:schemeClr val="tx1">
                  <a:lumMod val="75000"/>
                  <a:lumOff val="25000"/>
                </a:schemeClr>
              </a:solidFill>
              <a:latin typeface="Helvetica" pitchFamily="34" charset="0"/>
            </a:endParaRPr>
          </a:p>
          <a:p>
            <a:r>
              <a:rPr lang="en-US" sz="1600" dirty="0" smtClean="0">
                <a:solidFill>
                  <a:schemeClr val="tx1">
                    <a:lumMod val="75000"/>
                    <a:lumOff val="25000"/>
                  </a:schemeClr>
                </a:solidFill>
                <a:latin typeface="Helvetica" pitchFamily="34" charset="0"/>
              </a:rPr>
              <a:t>The </a:t>
            </a:r>
            <a:r>
              <a:rPr lang="en-US" sz="1600" dirty="0">
                <a:solidFill>
                  <a:schemeClr val="tx1">
                    <a:lumMod val="75000"/>
                    <a:lumOff val="25000"/>
                  </a:schemeClr>
                </a:solidFill>
                <a:latin typeface="Helvetica" pitchFamily="34" charset="0"/>
              </a:rPr>
              <a:t>sodium bicarbonate </a:t>
            </a:r>
            <a:r>
              <a:rPr lang="en-US" sz="1600" b="1" dirty="0" smtClean="0">
                <a:solidFill>
                  <a:schemeClr val="tx1">
                    <a:lumMod val="75000"/>
                    <a:lumOff val="25000"/>
                  </a:schemeClr>
                </a:solidFill>
                <a:latin typeface="Helvetica" pitchFamily="34" charset="0"/>
              </a:rPr>
              <a:t>preserves </a:t>
            </a:r>
            <a:r>
              <a:rPr lang="en-US" sz="1600" b="1" dirty="0">
                <a:solidFill>
                  <a:schemeClr val="tx1">
                    <a:lumMod val="75000"/>
                    <a:lumOff val="25000"/>
                  </a:schemeClr>
                </a:solidFill>
                <a:latin typeface="Helvetica" pitchFamily="34" charset="0"/>
              </a:rPr>
              <a:t>the surface of the </a:t>
            </a:r>
            <a:r>
              <a:rPr lang="en-US" sz="1600" b="1" dirty="0" smtClean="0">
                <a:solidFill>
                  <a:schemeClr val="tx1">
                    <a:lumMod val="75000"/>
                    <a:lumOff val="25000"/>
                  </a:schemeClr>
                </a:solidFill>
                <a:latin typeface="Helvetica" pitchFamily="34" charset="0"/>
              </a:rPr>
              <a:t>instruments.</a:t>
            </a:r>
            <a:endParaRPr lang="en-US" sz="1600" dirty="0">
              <a:solidFill>
                <a:schemeClr val="tx1">
                  <a:lumMod val="75000"/>
                  <a:lumOff val="25000"/>
                </a:schemeClr>
              </a:solidFill>
              <a:latin typeface="Helvetica" pitchFamily="34" charset="0"/>
              <a:ea typeface="Calibri" panose="020F0502020204030204" pitchFamily="34" charset="0"/>
              <a:cs typeface="Arial" panose="020B0604020202020204" pitchFamily="34" charset="0"/>
            </a:endParaRPr>
          </a:p>
        </p:txBody>
      </p:sp>
      <p:sp>
        <p:nvSpPr>
          <p:cNvPr id="24" name="Rettangolo 23"/>
          <p:cNvSpPr/>
          <p:nvPr/>
        </p:nvSpPr>
        <p:spPr>
          <a:xfrm>
            <a:off x="6163951" y="2682418"/>
            <a:ext cx="2556272" cy="379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p:cNvSpPr txBox="1"/>
          <p:nvPr/>
        </p:nvSpPr>
        <p:spPr>
          <a:xfrm>
            <a:off x="609601" y="4065693"/>
            <a:ext cx="2302754" cy="2246769"/>
          </a:xfrm>
          <a:prstGeom prst="rect">
            <a:avLst/>
          </a:prstGeom>
          <a:noFill/>
        </p:spPr>
        <p:txBody>
          <a:bodyPr wrap="square" rtlCol="0">
            <a:spAutoFit/>
          </a:bodyPr>
          <a:lstStyle/>
          <a:p>
            <a:r>
              <a:rPr lang="en-US" sz="1600" b="1" dirty="0">
                <a:solidFill>
                  <a:schemeClr val="tx1">
                    <a:lumMod val="75000"/>
                    <a:lumOff val="25000"/>
                  </a:schemeClr>
                </a:solidFill>
                <a:latin typeface="Helvetica" pitchFamily="34" charset="0"/>
              </a:rPr>
              <a:t>Maximum removal of difficult dirt </a:t>
            </a:r>
            <a:r>
              <a:rPr lang="en-US" sz="1600" dirty="0">
                <a:solidFill>
                  <a:schemeClr val="tx1">
                    <a:lumMod val="75000"/>
                    <a:lumOff val="25000"/>
                  </a:schemeClr>
                </a:solidFill>
                <a:latin typeface="Helvetica" pitchFamily="34" charset="0"/>
              </a:rPr>
              <a:t>- bone, cements, glue and dry blood residues -</a:t>
            </a:r>
          </a:p>
          <a:p>
            <a:r>
              <a:rPr lang="en-US" sz="1600" dirty="0">
                <a:solidFill>
                  <a:schemeClr val="tx1">
                    <a:lumMod val="75000"/>
                    <a:lumOff val="25000"/>
                  </a:schemeClr>
                </a:solidFill>
                <a:latin typeface="Helvetica" pitchFamily="34" charset="0"/>
              </a:rPr>
              <a:t>even </a:t>
            </a:r>
            <a:r>
              <a:rPr lang="en-US" sz="1600" b="1" dirty="0">
                <a:solidFill>
                  <a:schemeClr val="tx1">
                    <a:lumMod val="75000"/>
                    <a:lumOff val="25000"/>
                  </a:schemeClr>
                </a:solidFill>
                <a:latin typeface="Helvetica" pitchFamily="34" charset="0"/>
              </a:rPr>
              <a:t>on </a:t>
            </a:r>
            <a:r>
              <a:rPr lang="en-US" sz="1600" b="1" dirty="0" smtClean="0">
                <a:solidFill>
                  <a:schemeClr val="tx1">
                    <a:lumMod val="75000"/>
                    <a:lumOff val="25000"/>
                  </a:schemeClr>
                </a:solidFill>
                <a:latin typeface="Helvetica" pitchFamily="34" charset="0"/>
              </a:rPr>
              <a:t>the more complex RMDs geometries</a:t>
            </a:r>
            <a:r>
              <a:rPr lang="en-US" sz="1600" b="1" dirty="0">
                <a:solidFill>
                  <a:schemeClr val="tx1">
                    <a:lumMod val="75000"/>
                    <a:lumOff val="25000"/>
                  </a:schemeClr>
                </a:solidFill>
                <a:latin typeface="Helvetica" pitchFamily="34" charset="0"/>
              </a:rPr>
              <a:t>.</a:t>
            </a:r>
          </a:p>
          <a:p>
            <a:endParaRPr lang="en-US" sz="14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smtClean="0">
              <a:solidFill>
                <a:schemeClr val="tx1">
                  <a:lumMod val="75000"/>
                  <a:lumOff val="25000"/>
                </a:schemeClr>
              </a:solidFill>
              <a:latin typeface="Helvetica" panose="020B0604020202020204" pitchFamily="34" charset="0"/>
            </a:endParaRPr>
          </a:p>
        </p:txBody>
      </p:sp>
      <p:sp>
        <p:nvSpPr>
          <p:cNvPr id="27" name="CasellaDiTesto 26"/>
          <p:cNvSpPr txBox="1"/>
          <p:nvPr/>
        </p:nvSpPr>
        <p:spPr>
          <a:xfrm>
            <a:off x="6248400" y="4021506"/>
            <a:ext cx="2384899" cy="2862322"/>
          </a:xfrm>
          <a:prstGeom prst="rect">
            <a:avLst/>
          </a:prstGeom>
          <a:noFill/>
        </p:spPr>
        <p:txBody>
          <a:bodyPr wrap="square" rtlCol="0">
            <a:spAutoFit/>
          </a:bodyPr>
          <a:lstStyle/>
          <a:p>
            <a:r>
              <a:rPr lang="en-US" sz="1600" b="1" dirty="0">
                <a:solidFill>
                  <a:schemeClr val="tx1">
                    <a:lumMod val="75000"/>
                    <a:lumOff val="25000"/>
                  </a:schemeClr>
                </a:solidFill>
                <a:latin typeface="Helvetica" pitchFamily="34" charset="0"/>
              </a:rPr>
              <a:t>Significant reduction on maintenance of RMDs. </a:t>
            </a:r>
          </a:p>
          <a:p>
            <a:endParaRPr lang="en-US" sz="800" b="1" dirty="0" smtClean="0">
              <a:solidFill>
                <a:schemeClr val="tx1">
                  <a:lumMod val="75000"/>
                  <a:lumOff val="25000"/>
                </a:schemeClr>
              </a:solidFill>
              <a:latin typeface="Helvetica" pitchFamily="34" charset="0"/>
            </a:endParaRPr>
          </a:p>
          <a:p>
            <a:r>
              <a:rPr lang="en-US" sz="1600" b="1" dirty="0" smtClean="0">
                <a:solidFill>
                  <a:schemeClr val="tx1">
                    <a:lumMod val="75000"/>
                    <a:lumOff val="25000"/>
                  </a:schemeClr>
                </a:solidFill>
                <a:latin typeface="Helvetica" pitchFamily="34" charset="0"/>
              </a:rPr>
              <a:t>Wear </a:t>
            </a:r>
            <a:r>
              <a:rPr lang="en-US" sz="1600" b="1" dirty="0">
                <a:solidFill>
                  <a:schemeClr val="tx1">
                    <a:lumMod val="75000"/>
                    <a:lumOff val="25000"/>
                  </a:schemeClr>
                </a:solidFill>
                <a:latin typeface="Helvetica" pitchFamily="34" charset="0"/>
              </a:rPr>
              <a:t>prevention </a:t>
            </a:r>
            <a:r>
              <a:rPr lang="en-US" sz="1600" dirty="0">
                <a:solidFill>
                  <a:schemeClr val="tx1">
                    <a:lumMod val="75000"/>
                    <a:lumOff val="25000"/>
                  </a:schemeClr>
                </a:solidFill>
                <a:latin typeface="Helvetica" pitchFamily="34" charset="0"/>
              </a:rPr>
              <a:t>by oxidation, corrosion, pitting and biofilm </a:t>
            </a:r>
            <a:r>
              <a:rPr lang="en-US" sz="1600" b="1" dirty="0">
                <a:solidFill>
                  <a:schemeClr val="tx1">
                    <a:lumMod val="75000"/>
                    <a:lumOff val="25000"/>
                  </a:schemeClr>
                </a:solidFill>
                <a:latin typeface="Helvetica" pitchFamily="34" charset="0"/>
              </a:rPr>
              <a:t>extending RMDs’ lifecycle</a:t>
            </a:r>
            <a:r>
              <a:rPr lang="en-US" sz="1600" dirty="0">
                <a:solidFill>
                  <a:schemeClr val="tx1">
                    <a:lumMod val="75000"/>
                    <a:lumOff val="25000"/>
                  </a:schemeClr>
                </a:solidFill>
                <a:latin typeface="Helvetica" pitchFamily="34" charset="0"/>
              </a:rPr>
              <a:t>.</a:t>
            </a:r>
          </a:p>
          <a:p>
            <a:endParaRPr lang="it-IT" sz="16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a:solidFill>
                <a:schemeClr val="tx1">
                  <a:lumMod val="75000"/>
                  <a:lumOff val="25000"/>
                </a:schemeClr>
              </a:solidFill>
              <a:latin typeface="Helvetica" panose="020B0604020202020204" pitchFamily="34" charset="0"/>
            </a:endParaRPr>
          </a:p>
          <a:p>
            <a:pPr marL="285750" indent="-285750">
              <a:buClr>
                <a:srgbClr val="00BCB8"/>
              </a:buClr>
              <a:buSzPct val="125000"/>
              <a:buFont typeface="Arial" panose="020B0604020202020204" pitchFamily="34" charset="0"/>
              <a:buChar char="•"/>
            </a:pPr>
            <a:endParaRPr lang="it-IT" sz="1400" b="1" dirty="0">
              <a:solidFill>
                <a:schemeClr val="tx1">
                  <a:lumMod val="75000"/>
                  <a:lumOff val="25000"/>
                </a:schemeClr>
              </a:solidFill>
              <a:latin typeface="Helvetica" panose="020B0604020202020204" pitchFamily="34" charset="0"/>
            </a:endParaRPr>
          </a:p>
        </p:txBody>
      </p:sp>
      <p:pic>
        <p:nvPicPr>
          <p:cNvPr id="2" name="Immagine 1"/>
          <p:cNvPicPr>
            <a:picLocks noChangeAspect="1"/>
          </p:cNvPicPr>
          <p:nvPr/>
        </p:nvPicPr>
        <p:blipFill>
          <a:blip r:embed="rId2"/>
          <a:stretch>
            <a:fillRect/>
          </a:stretch>
        </p:blipFill>
        <p:spPr>
          <a:xfrm>
            <a:off x="3890326" y="2790587"/>
            <a:ext cx="1392687" cy="1218600"/>
          </a:xfrm>
          <a:prstGeom prst="rect">
            <a:avLst/>
          </a:prstGeom>
        </p:spPr>
      </p:pic>
      <p:pic>
        <p:nvPicPr>
          <p:cNvPr id="3" name="Immagine 2"/>
          <p:cNvPicPr>
            <a:picLocks noChangeAspect="1"/>
          </p:cNvPicPr>
          <p:nvPr/>
        </p:nvPicPr>
        <p:blipFill>
          <a:blip r:embed="rId3"/>
          <a:stretch>
            <a:fillRect/>
          </a:stretch>
        </p:blipFill>
        <p:spPr>
          <a:xfrm>
            <a:off x="1065086" y="2784656"/>
            <a:ext cx="1297114" cy="1240098"/>
          </a:xfrm>
          <a:prstGeom prst="rect">
            <a:avLst/>
          </a:prstGeom>
        </p:spPr>
      </p:pic>
      <p:pic>
        <p:nvPicPr>
          <p:cNvPr id="4" name="Immagine 3"/>
          <p:cNvPicPr>
            <a:picLocks noChangeAspect="1"/>
          </p:cNvPicPr>
          <p:nvPr/>
        </p:nvPicPr>
        <p:blipFill>
          <a:blip r:embed="rId4"/>
          <a:stretch>
            <a:fillRect/>
          </a:stretch>
        </p:blipFill>
        <p:spPr>
          <a:xfrm>
            <a:off x="6653430" y="2905607"/>
            <a:ext cx="1573540" cy="1040357"/>
          </a:xfrm>
          <a:prstGeom prst="rect">
            <a:avLst/>
          </a:prstGeom>
        </p:spPr>
      </p:pic>
      <p:pic>
        <p:nvPicPr>
          <p:cNvPr id="28" name="Immagin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347487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20211" y="1905000"/>
            <a:ext cx="9164211" cy="4978828"/>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5" name="Rettangolo 4"/>
          <p:cNvSpPr/>
          <p:nvPr/>
        </p:nvSpPr>
        <p:spPr>
          <a:xfrm>
            <a:off x="464906" y="2209799"/>
            <a:ext cx="2590800" cy="61547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57200" y="1230697"/>
            <a:ext cx="7467600" cy="523220"/>
          </a:xfrm>
          <a:prstGeom prst="rect">
            <a:avLst/>
          </a:prstGeom>
          <a:noFill/>
        </p:spPr>
        <p:txBody>
          <a:bodyPr wrap="square" rtlCol="0">
            <a:spAutoFit/>
          </a:bodyPr>
          <a:lstStyle/>
          <a:p>
            <a:r>
              <a:rPr lang="it-IT" sz="2800" b="1" dirty="0" smtClean="0">
                <a:solidFill>
                  <a:schemeClr val="tx1">
                    <a:lumMod val="65000"/>
                    <a:lumOff val="35000"/>
                  </a:schemeClr>
                </a:solidFill>
                <a:latin typeface="Helvetica" pitchFamily="34" charset="0"/>
              </a:rPr>
              <a:t>ADVANTAGE</a:t>
            </a:r>
          </a:p>
        </p:txBody>
      </p:sp>
      <p:sp>
        <p:nvSpPr>
          <p:cNvPr id="13" name="CasellaDiTesto 12"/>
          <p:cNvSpPr txBox="1"/>
          <p:nvPr/>
        </p:nvSpPr>
        <p:spPr>
          <a:xfrm>
            <a:off x="464906" y="2257328"/>
            <a:ext cx="2590800" cy="523220"/>
          </a:xfrm>
          <a:prstGeom prst="rect">
            <a:avLst/>
          </a:prstGeom>
          <a:noFill/>
        </p:spPr>
        <p:txBody>
          <a:bodyPr wrap="square" rtlCol="0">
            <a:spAutoFit/>
          </a:bodyPr>
          <a:lstStyle/>
          <a:p>
            <a:pPr algn="ctr"/>
            <a:r>
              <a:rPr lang="it-IT" sz="2800" b="1" dirty="0" smtClean="0">
                <a:solidFill>
                  <a:schemeClr val="bg1"/>
                </a:solidFill>
                <a:latin typeface="Helvetica" panose="020B0604020202020204" pitchFamily="34" charset="0"/>
              </a:rPr>
              <a:t>EFFECTIVE</a:t>
            </a:r>
            <a:endParaRPr lang="it-IT" sz="2800" b="1" dirty="0">
              <a:solidFill>
                <a:schemeClr val="bg1"/>
              </a:solidFill>
              <a:latin typeface="Helvetica" panose="020B0604020202020204" pitchFamily="34" charset="0"/>
            </a:endParaRPr>
          </a:p>
        </p:txBody>
      </p:sp>
      <p:sp>
        <p:nvSpPr>
          <p:cNvPr id="17" name="Rettangolo 16"/>
          <p:cNvSpPr/>
          <p:nvPr/>
        </p:nvSpPr>
        <p:spPr>
          <a:xfrm>
            <a:off x="489158" y="2825271"/>
            <a:ext cx="2556272" cy="365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p:cNvSpPr txBox="1"/>
          <p:nvPr/>
        </p:nvSpPr>
        <p:spPr>
          <a:xfrm>
            <a:off x="592846" y="2976353"/>
            <a:ext cx="2302754" cy="1754326"/>
          </a:xfrm>
          <a:prstGeom prst="rect">
            <a:avLst/>
          </a:prstGeom>
          <a:noFill/>
        </p:spPr>
        <p:txBody>
          <a:bodyPr wrap="square" rtlCol="0">
            <a:spAutoFit/>
          </a:bodyPr>
          <a:lstStyle/>
          <a:p>
            <a:pPr algn="ctr"/>
            <a:r>
              <a:rPr lang="en-US" sz="8000" b="1" dirty="0">
                <a:solidFill>
                  <a:schemeClr val="tx1">
                    <a:lumMod val="65000"/>
                    <a:lumOff val="35000"/>
                  </a:schemeClr>
                </a:solidFill>
                <a:latin typeface="Helvetica" pitchFamily="34" charset="0"/>
              </a:rPr>
              <a:t>1</a:t>
            </a:r>
          </a:p>
          <a:p>
            <a:endParaRPr lang="en-US" sz="14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smtClean="0">
              <a:solidFill>
                <a:schemeClr val="tx1">
                  <a:lumMod val="75000"/>
                  <a:lumOff val="25000"/>
                </a:schemeClr>
              </a:solidFill>
              <a:latin typeface="Helvetica" panose="020B0604020202020204" pitchFamily="34" charset="0"/>
            </a:endParaRPr>
          </a:p>
        </p:txBody>
      </p:sp>
      <p:pic>
        <p:nvPicPr>
          <p:cNvPr id="3" name="Immagine 2"/>
          <p:cNvPicPr>
            <a:picLocks noChangeAspect="1"/>
          </p:cNvPicPr>
          <p:nvPr/>
        </p:nvPicPr>
        <p:blipFill>
          <a:blip r:embed="rId2"/>
          <a:stretch>
            <a:fillRect/>
          </a:stretch>
        </p:blipFill>
        <p:spPr>
          <a:xfrm>
            <a:off x="838200" y="4113790"/>
            <a:ext cx="1981200" cy="1894115"/>
          </a:xfrm>
          <a:prstGeom prst="rect">
            <a:avLst/>
          </a:prstGeom>
        </p:spPr>
      </p:pic>
      <p:pic>
        <p:nvPicPr>
          <p:cNvPr id="28" name="Immagin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54993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4683298" y="3505200"/>
            <a:ext cx="4088686" cy="31242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2" name="Rettangolo 21"/>
          <p:cNvSpPr/>
          <p:nvPr/>
        </p:nvSpPr>
        <p:spPr>
          <a:xfrm>
            <a:off x="417253" y="3505200"/>
            <a:ext cx="4088686" cy="31242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3" name="CasellaDiTesto 2"/>
          <p:cNvSpPr txBox="1"/>
          <p:nvPr/>
        </p:nvSpPr>
        <p:spPr>
          <a:xfrm>
            <a:off x="612197" y="3712710"/>
            <a:ext cx="3626292" cy="2785378"/>
          </a:xfrm>
          <a:prstGeom prst="rect">
            <a:avLst/>
          </a:prstGeom>
          <a:noFill/>
        </p:spPr>
        <p:txBody>
          <a:bodyPr wrap="square" rtlCol="0">
            <a:spAutoFit/>
          </a:bodyPr>
          <a:lstStyle/>
          <a:p>
            <a:pPr marL="171450" lvl="0" indent="-171450">
              <a:buClr>
                <a:schemeClr val="bg1"/>
              </a:buClr>
              <a:buFont typeface="Arial" panose="020B0604020202020204" pitchFamily="34" charset="0"/>
              <a:buChar char="•"/>
            </a:pPr>
            <a:r>
              <a:rPr lang="it-IT" sz="1400" b="1" dirty="0" smtClean="0">
                <a:solidFill>
                  <a:schemeClr val="tx1">
                    <a:lumMod val="75000"/>
                    <a:lumOff val="25000"/>
                  </a:schemeClr>
                </a:solidFill>
                <a:latin typeface="Helvetica" pitchFamily="34" charset="0"/>
              </a:rPr>
              <a:t>TOOLS WITH COMPLEX SHAPES AND GEOMETRIES AS</a:t>
            </a:r>
            <a:r>
              <a:rPr lang="it-IT" sz="1400" dirty="0" smtClean="0">
                <a:solidFill>
                  <a:schemeClr val="tx1">
                    <a:lumMod val="75000"/>
                    <a:lumOff val="25000"/>
                  </a:schemeClr>
                </a:solidFill>
                <a:latin typeface="Helvetica" pitchFamily="34" charset="0"/>
              </a:rPr>
              <a:t>:</a:t>
            </a:r>
          </a:p>
          <a:p>
            <a:pPr marL="628650" lvl="1" indent="-171450">
              <a:buClr>
                <a:schemeClr val="bg1"/>
              </a:buClr>
              <a:buFont typeface="Courier New" panose="02070309020205020404" pitchFamily="49" charset="0"/>
              <a:buChar char="o"/>
            </a:pPr>
            <a:r>
              <a:rPr lang="it-IT" sz="1200" dirty="0" smtClean="0">
                <a:solidFill>
                  <a:schemeClr val="tx1">
                    <a:lumMod val="75000"/>
                    <a:lumOff val="25000"/>
                  </a:schemeClr>
                </a:solidFill>
                <a:latin typeface="Helvetica" pitchFamily="34" charset="0"/>
              </a:rPr>
              <a:t>ENDOSCOPIC </a:t>
            </a:r>
            <a:r>
              <a:rPr lang="it-IT" sz="1200" dirty="0">
                <a:solidFill>
                  <a:schemeClr val="tx1">
                    <a:lumMod val="75000"/>
                    <a:lumOff val="25000"/>
                  </a:schemeClr>
                </a:solidFill>
                <a:latin typeface="Helvetica" pitchFamily="34" charset="0"/>
              </a:rPr>
              <a:t>TOOLS</a:t>
            </a:r>
          </a:p>
          <a:p>
            <a:pPr marL="628650" lvl="1" indent="-171450">
              <a:buClr>
                <a:schemeClr val="bg1"/>
              </a:buClr>
              <a:buFont typeface="Courier New" panose="02070309020205020404" pitchFamily="49" charset="0"/>
              <a:buChar char="o"/>
            </a:pPr>
            <a:r>
              <a:rPr lang="it-IT" sz="1200" dirty="0">
                <a:solidFill>
                  <a:schemeClr val="tx1">
                    <a:lumMod val="75000"/>
                    <a:lumOff val="25000"/>
                  </a:schemeClr>
                </a:solidFill>
                <a:latin typeface="Helvetica" pitchFamily="34" charset="0"/>
              </a:rPr>
              <a:t>CANNULATED TOOLS</a:t>
            </a:r>
          </a:p>
          <a:p>
            <a:pPr marL="628650" lvl="1" indent="-171450">
              <a:buClr>
                <a:schemeClr val="bg1"/>
              </a:buClr>
              <a:buFont typeface="Courier New" panose="02070309020205020404" pitchFamily="49" charset="0"/>
              <a:buChar char="o"/>
            </a:pPr>
            <a:r>
              <a:rPr lang="it-IT" sz="1200" dirty="0">
                <a:solidFill>
                  <a:schemeClr val="tx1">
                    <a:lumMod val="75000"/>
                    <a:lumOff val="25000"/>
                  </a:schemeClr>
                </a:solidFill>
                <a:latin typeface="Helvetica" pitchFamily="34" charset="0"/>
              </a:rPr>
              <a:t>ORTHOPEDIC TOOLS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ELECTROSURGERY TOOLS </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DELICATE MICROSURGERY TOOLS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RIGID OPTICS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ROBOTIC TOOLS</a:t>
            </a:r>
          </a:p>
          <a:p>
            <a:pPr marL="17145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NON-SUBMERSIBLE </a:t>
            </a:r>
            <a:r>
              <a:rPr lang="it-IT" sz="1400" b="1" dirty="0" smtClean="0">
                <a:solidFill>
                  <a:schemeClr val="tx1">
                    <a:lumMod val="75000"/>
                    <a:lumOff val="25000"/>
                  </a:schemeClr>
                </a:solidFill>
                <a:latin typeface="Helvetica" pitchFamily="34" charset="0"/>
              </a:rPr>
              <a:t>TOOLS</a:t>
            </a:r>
            <a:endParaRPr lang="it-IT" sz="2100" b="1" dirty="0" smtClean="0">
              <a:solidFill>
                <a:schemeClr val="bg1"/>
              </a:solidFill>
              <a:latin typeface="Helvetica" pitchFamily="34" charset="0"/>
            </a:endParaRPr>
          </a:p>
        </p:txBody>
      </p:sp>
      <p:sp>
        <p:nvSpPr>
          <p:cNvPr id="8"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9"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0"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1"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2" name="CasellaDiTesto 1"/>
          <p:cNvSpPr txBox="1"/>
          <p:nvPr/>
        </p:nvSpPr>
        <p:spPr>
          <a:xfrm>
            <a:off x="417252" y="1037517"/>
            <a:ext cx="7431348" cy="1107996"/>
          </a:xfrm>
          <a:prstGeom prst="rect">
            <a:avLst/>
          </a:prstGeom>
          <a:noFill/>
        </p:spPr>
        <p:txBody>
          <a:bodyPr wrap="square" rtlCol="0">
            <a:spAutoFit/>
          </a:bodyPr>
          <a:lstStyle/>
          <a:p>
            <a:r>
              <a:rPr lang="it-IT" sz="2800" b="1" dirty="0">
                <a:solidFill>
                  <a:schemeClr val="tx1">
                    <a:lumMod val="65000"/>
                    <a:lumOff val="35000"/>
                  </a:schemeClr>
                </a:solidFill>
                <a:latin typeface="Helvetica" pitchFamily="34" charset="0"/>
              </a:rPr>
              <a:t>EFFECTIVE</a:t>
            </a:r>
          </a:p>
          <a:p>
            <a:r>
              <a:rPr lang="it-IT" sz="2000" b="1" spc="10" dirty="0" err="1" smtClean="0">
                <a:solidFill>
                  <a:srgbClr val="00BCB8"/>
                </a:solidFill>
                <a:latin typeface="Helvetica" pitchFamily="34" charset="0"/>
                <a:cs typeface="Arial"/>
              </a:rPr>
              <a:t>Ensured</a:t>
            </a:r>
            <a:r>
              <a:rPr lang="it-IT" sz="2000" b="1" spc="10" dirty="0" smtClean="0">
                <a:solidFill>
                  <a:srgbClr val="00BCB8"/>
                </a:solidFill>
                <a:latin typeface="Helvetica" pitchFamily="34" charset="0"/>
                <a:cs typeface="Arial"/>
              </a:rPr>
              <a:t> </a:t>
            </a:r>
            <a:r>
              <a:rPr lang="it-IT" sz="2000" b="1" spc="10" dirty="0">
                <a:solidFill>
                  <a:srgbClr val="00BCB8"/>
                </a:solidFill>
                <a:latin typeface="Helvetica" pitchFamily="34" charset="0"/>
                <a:cs typeface="Arial"/>
              </a:rPr>
              <a:t>Maximum </a:t>
            </a:r>
            <a:r>
              <a:rPr lang="it-IT" sz="2000" b="1" spc="10" dirty="0" err="1" smtClean="0">
                <a:solidFill>
                  <a:srgbClr val="00BCB8"/>
                </a:solidFill>
                <a:latin typeface="Helvetica" pitchFamily="34" charset="0"/>
                <a:cs typeface="Arial"/>
              </a:rPr>
              <a:t>Efficiency</a:t>
            </a:r>
            <a:r>
              <a:rPr lang="it-IT" sz="2000" b="1" spc="10" dirty="0" smtClean="0">
                <a:solidFill>
                  <a:srgbClr val="00BCB8"/>
                </a:solidFill>
                <a:latin typeface="Helvetica" pitchFamily="34" charset="0"/>
                <a:cs typeface="Arial"/>
              </a:rPr>
              <a:t> on </a:t>
            </a:r>
            <a:r>
              <a:rPr lang="it-IT" sz="2000" b="1" spc="10" dirty="0" err="1" smtClean="0">
                <a:solidFill>
                  <a:srgbClr val="00BCB8"/>
                </a:solidFill>
                <a:latin typeface="Helvetica" pitchFamily="34" charset="0"/>
                <a:cs typeface="Arial"/>
              </a:rPr>
              <a:t>all</a:t>
            </a:r>
            <a:r>
              <a:rPr lang="it-IT" sz="2000" b="1" spc="10" dirty="0" smtClean="0">
                <a:solidFill>
                  <a:srgbClr val="00BCB8"/>
                </a:solidFill>
                <a:latin typeface="Helvetica" pitchFamily="34" charset="0"/>
                <a:cs typeface="Arial"/>
              </a:rPr>
              <a:t> </a:t>
            </a:r>
            <a:r>
              <a:rPr lang="it-IT" sz="2000" b="1" spc="10" dirty="0" err="1" smtClean="0">
                <a:solidFill>
                  <a:srgbClr val="00BCB8"/>
                </a:solidFill>
                <a:latin typeface="Helvetica" pitchFamily="34" charset="0"/>
                <a:cs typeface="Arial"/>
              </a:rPr>
              <a:t>type</a:t>
            </a:r>
            <a:r>
              <a:rPr lang="it-IT" sz="2000" b="1" spc="10" dirty="0" smtClean="0">
                <a:solidFill>
                  <a:srgbClr val="00BCB8"/>
                </a:solidFill>
                <a:latin typeface="Helvetica" pitchFamily="34" charset="0"/>
                <a:cs typeface="Arial"/>
              </a:rPr>
              <a:t> of </a:t>
            </a:r>
            <a:r>
              <a:rPr lang="it-IT" sz="2000" b="1" spc="10" dirty="0" err="1" smtClean="0">
                <a:solidFill>
                  <a:srgbClr val="00BCB8"/>
                </a:solidFill>
                <a:latin typeface="Helvetica" pitchFamily="34" charset="0"/>
                <a:cs typeface="Arial"/>
              </a:rPr>
              <a:t>tools</a:t>
            </a:r>
            <a:r>
              <a:rPr lang="it-IT" sz="2000" b="1" spc="10" dirty="0" smtClean="0">
                <a:solidFill>
                  <a:srgbClr val="00BCB8"/>
                </a:solidFill>
                <a:latin typeface="Helvetica" pitchFamily="34" charset="0"/>
                <a:cs typeface="Arial"/>
              </a:rPr>
              <a:t> and </a:t>
            </a:r>
            <a:r>
              <a:rPr lang="it-IT" sz="2000" b="1" spc="10" dirty="0" err="1" smtClean="0">
                <a:solidFill>
                  <a:srgbClr val="00BCB8"/>
                </a:solidFill>
                <a:latin typeface="Helvetica" pitchFamily="34" charset="0"/>
                <a:cs typeface="Arial"/>
              </a:rPr>
              <a:t>dirts</a:t>
            </a:r>
            <a:endParaRPr lang="it-IT" sz="2000" b="1" spc="10" dirty="0" smtClean="0">
              <a:solidFill>
                <a:srgbClr val="00BCB8"/>
              </a:solidFill>
              <a:latin typeface="Helvetica" pitchFamily="34" charset="0"/>
              <a:cs typeface="Arial"/>
            </a:endParaRPr>
          </a:p>
          <a:p>
            <a:endParaRPr lang="it-IT" dirty="0"/>
          </a:p>
        </p:txBody>
      </p:sp>
      <p:sp>
        <p:nvSpPr>
          <p:cNvPr id="4" name="CasellaDiTesto 3"/>
          <p:cNvSpPr txBox="1"/>
          <p:nvPr/>
        </p:nvSpPr>
        <p:spPr>
          <a:xfrm>
            <a:off x="4932728" y="3766571"/>
            <a:ext cx="3603277" cy="2677656"/>
          </a:xfrm>
          <a:prstGeom prst="rect">
            <a:avLst/>
          </a:prstGeom>
          <a:noFill/>
        </p:spPr>
        <p:txBody>
          <a:bodyPr wrap="square" rtlCol="0">
            <a:spAutoFit/>
          </a:bodyPr>
          <a:lstStyle/>
          <a:p>
            <a:pPr marL="171450" lvl="0" indent="-171450">
              <a:lnSpc>
                <a:spcPct val="150000"/>
              </a:lnSpc>
              <a:buClr>
                <a:schemeClr val="bg1"/>
              </a:buClr>
              <a:buFont typeface="Arial" panose="020B0604020202020204" pitchFamily="34" charset="0"/>
              <a:buChar char="•"/>
            </a:pPr>
            <a:r>
              <a:rPr lang="it-IT" sz="1400" b="1" dirty="0" smtClean="0">
                <a:solidFill>
                  <a:schemeClr val="tx1">
                    <a:lumMod val="75000"/>
                    <a:lumOff val="25000"/>
                  </a:schemeClr>
                </a:solidFill>
                <a:latin typeface="Helvetica" pitchFamily="34" charset="0"/>
              </a:rPr>
              <a:t>HEAVY </a:t>
            </a:r>
            <a:r>
              <a:rPr lang="it-IT" sz="1400" b="1" dirty="0">
                <a:solidFill>
                  <a:schemeClr val="tx1">
                    <a:lumMod val="75000"/>
                    <a:lumOff val="25000"/>
                  </a:schemeClr>
                </a:solidFill>
                <a:latin typeface="Helvetica" pitchFamily="34" charset="0"/>
              </a:rPr>
              <a:t>DIRT</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DRY DIRT</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RESIDUES FROM CAUTERIZATION PRACTICES</a:t>
            </a:r>
          </a:p>
          <a:p>
            <a:pPr marL="17145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 INORGANIC RESIDUES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BONE RESIDUES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CEMENT RESIDUES</a:t>
            </a:r>
          </a:p>
          <a:p>
            <a:pPr marL="171450" lvl="0" indent="-171450">
              <a:lnSpc>
                <a:spcPct val="150000"/>
              </a:lnSpc>
              <a:buClr>
                <a:schemeClr val="bg1"/>
              </a:buClr>
              <a:buFont typeface="Arial" panose="020B0604020202020204" pitchFamily="34" charset="0"/>
              <a:buChar char="•"/>
            </a:pPr>
            <a:r>
              <a:rPr lang="it-IT" sz="1400" b="1" dirty="0">
                <a:solidFill>
                  <a:schemeClr val="tx1">
                    <a:lumMod val="75000"/>
                    <a:lumOff val="25000"/>
                  </a:schemeClr>
                </a:solidFill>
                <a:latin typeface="Helvetica" pitchFamily="34" charset="0"/>
              </a:rPr>
              <a:t>GLUE </a:t>
            </a:r>
            <a:r>
              <a:rPr lang="it-IT" sz="1400" b="1" dirty="0" smtClean="0">
                <a:solidFill>
                  <a:schemeClr val="tx1">
                    <a:lumMod val="75000"/>
                    <a:lumOff val="25000"/>
                  </a:schemeClr>
                </a:solidFill>
                <a:latin typeface="Helvetica" pitchFamily="34" charset="0"/>
              </a:rPr>
              <a:t>RESIDUES</a:t>
            </a:r>
            <a:endParaRPr lang="it-IT" dirty="0"/>
          </a:p>
        </p:txBody>
      </p:sp>
      <p:pic>
        <p:nvPicPr>
          <p:cNvPr id="17" name="Immagine 16"/>
          <p:cNvPicPr>
            <a:picLocks noChangeAspect="1"/>
          </p:cNvPicPr>
          <p:nvPr/>
        </p:nvPicPr>
        <p:blipFill>
          <a:blip r:embed="rId2"/>
          <a:stretch>
            <a:fillRect/>
          </a:stretch>
        </p:blipFill>
        <p:spPr>
          <a:xfrm>
            <a:off x="1699846" y="1883079"/>
            <a:ext cx="1556995" cy="1160456"/>
          </a:xfrm>
          <a:prstGeom prst="rect">
            <a:avLst/>
          </a:prstGeom>
        </p:spPr>
      </p:pic>
      <p:pic>
        <p:nvPicPr>
          <p:cNvPr id="18" name="Immagine 17"/>
          <p:cNvPicPr>
            <a:picLocks noChangeAspect="1"/>
          </p:cNvPicPr>
          <p:nvPr/>
        </p:nvPicPr>
        <p:blipFill>
          <a:blip r:embed="rId3"/>
          <a:stretch>
            <a:fillRect/>
          </a:stretch>
        </p:blipFill>
        <p:spPr>
          <a:xfrm>
            <a:off x="6034883" y="1807245"/>
            <a:ext cx="1771182" cy="1213694"/>
          </a:xfrm>
          <a:prstGeom prst="rect">
            <a:avLst/>
          </a:prstGeom>
        </p:spPr>
      </p:pic>
      <p:sp>
        <p:nvSpPr>
          <p:cNvPr id="20" name="CasellaDiTesto 19"/>
          <p:cNvSpPr txBox="1"/>
          <p:nvPr/>
        </p:nvSpPr>
        <p:spPr>
          <a:xfrm>
            <a:off x="417253" y="3043535"/>
            <a:ext cx="4088686" cy="461665"/>
          </a:xfrm>
          <a:prstGeom prst="rect">
            <a:avLst/>
          </a:prstGeom>
          <a:solidFill>
            <a:schemeClr val="tx1">
              <a:lumMod val="75000"/>
              <a:lumOff val="25000"/>
            </a:schemeClr>
          </a:solidFill>
        </p:spPr>
        <p:txBody>
          <a:bodyPr wrap="square" rtlCol="0">
            <a:spAutoFit/>
          </a:bodyPr>
          <a:lstStyle/>
          <a:p>
            <a:pPr algn="ctr"/>
            <a:r>
              <a:rPr lang="it-IT" sz="2400" b="1" dirty="0" smtClean="0">
                <a:solidFill>
                  <a:schemeClr val="bg1"/>
                </a:solidFill>
                <a:latin typeface="Helvetica" pitchFamily="34" charset="0"/>
              </a:rPr>
              <a:t>Critical </a:t>
            </a:r>
            <a:r>
              <a:rPr lang="it-IT" sz="2400" b="1" dirty="0">
                <a:solidFill>
                  <a:schemeClr val="bg1"/>
                </a:solidFill>
                <a:latin typeface="Helvetica" pitchFamily="34" charset="0"/>
              </a:rPr>
              <a:t>T</a:t>
            </a:r>
            <a:r>
              <a:rPr lang="it-IT" sz="2400" b="1" dirty="0" smtClean="0">
                <a:solidFill>
                  <a:schemeClr val="bg1"/>
                </a:solidFill>
                <a:latin typeface="Helvetica" pitchFamily="34" charset="0"/>
              </a:rPr>
              <a:t>ools</a:t>
            </a:r>
            <a:endParaRPr lang="it-IT" sz="2400" dirty="0">
              <a:solidFill>
                <a:schemeClr val="bg1"/>
              </a:solidFill>
            </a:endParaRPr>
          </a:p>
        </p:txBody>
      </p:sp>
      <p:sp>
        <p:nvSpPr>
          <p:cNvPr id="21" name="CasellaDiTesto 20"/>
          <p:cNvSpPr txBox="1"/>
          <p:nvPr/>
        </p:nvSpPr>
        <p:spPr>
          <a:xfrm>
            <a:off x="4690023" y="3048000"/>
            <a:ext cx="4088686" cy="461665"/>
          </a:xfrm>
          <a:prstGeom prst="rect">
            <a:avLst/>
          </a:prstGeom>
          <a:solidFill>
            <a:schemeClr val="tx1">
              <a:lumMod val="75000"/>
              <a:lumOff val="25000"/>
            </a:schemeClr>
          </a:solidFill>
        </p:spPr>
        <p:txBody>
          <a:bodyPr wrap="square" rtlCol="0">
            <a:spAutoFit/>
          </a:bodyPr>
          <a:lstStyle/>
          <a:p>
            <a:pPr algn="ctr"/>
            <a:r>
              <a:rPr lang="it-IT" sz="2400" b="1" dirty="0" smtClean="0">
                <a:solidFill>
                  <a:schemeClr val="bg1"/>
                </a:solidFill>
                <a:latin typeface="Helvetica" pitchFamily="34" charset="0"/>
              </a:rPr>
              <a:t>Critical </a:t>
            </a:r>
            <a:r>
              <a:rPr lang="it-IT" sz="2400" b="1" dirty="0" err="1" smtClean="0">
                <a:solidFill>
                  <a:schemeClr val="bg1"/>
                </a:solidFill>
                <a:latin typeface="Helvetica" pitchFamily="34" charset="0"/>
              </a:rPr>
              <a:t>Dirts</a:t>
            </a:r>
            <a:endParaRPr lang="it-IT" sz="2400" dirty="0">
              <a:solidFill>
                <a:schemeClr val="bg1"/>
              </a:solidFill>
            </a:endParaRPr>
          </a:p>
        </p:txBody>
      </p:sp>
      <p:pic>
        <p:nvPicPr>
          <p:cNvPr id="19" name="Immagin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4091722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9" name="CasellaDiTesto 8"/>
          <p:cNvSpPr txBox="1"/>
          <p:nvPr/>
        </p:nvSpPr>
        <p:spPr>
          <a:xfrm>
            <a:off x="457200" y="1185305"/>
            <a:ext cx="6781800" cy="523220"/>
          </a:xfrm>
          <a:prstGeom prst="rect">
            <a:avLst/>
          </a:prstGeom>
          <a:noFill/>
        </p:spPr>
        <p:txBody>
          <a:bodyPr wrap="square" rtlCol="0">
            <a:spAutoFit/>
          </a:bodyPr>
          <a:lstStyle/>
          <a:p>
            <a:r>
              <a:rPr lang="it-IT" sz="2800" b="1" dirty="0">
                <a:solidFill>
                  <a:schemeClr val="tx1">
                    <a:lumMod val="65000"/>
                    <a:lumOff val="35000"/>
                  </a:schemeClr>
                </a:solidFill>
                <a:latin typeface="Helvetica" pitchFamily="34" charset="0"/>
              </a:rPr>
              <a:t>EFFECTIVENESS IN COMPARISON</a:t>
            </a:r>
          </a:p>
        </p:txBody>
      </p:sp>
      <p:pic>
        <p:nvPicPr>
          <p:cNvPr id="10" name="Immagine 9"/>
          <p:cNvPicPr>
            <a:picLocks noChangeAspect="1"/>
          </p:cNvPicPr>
          <p:nvPr/>
        </p:nvPicPr>
        <p:blipFill>
          <a:blip r:embed="rId2"/>
          <a:stretch>
            <a:fillRect/>
          </a:stretch>
        </p:blipFill>
        <p:spPr>
          <a:xfrm>
            <a:off x="990600" y="1828800"/>
            <a:ext cx="6862536" cy="464633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54674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20211" y="1905000"/>
            <a:ext cx="9164211" cy="4978828"/>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57200" y="1230697"/>
            <a:ext cx="7467600" cy="523220"/>
          </a:xfrm>
          <a:prstGeom prst="rect">
            <a:avLst/>
          </a:prstGeom>
          <a:noFill/>
        </p:spPr>
        <p:txBody>
          <a:bodyPr wrap="square" rtlCol="0">
            <a:spAutoFit/>
          </a:bodyPr>
          <a:lstStyle/>
          <a:p>
            <a:r>
              <a:rPr lang="it-IT" sz="2800" b="1" dirty="0" smtClean="0">
                <a:solidFill>
                  <a:schemeClr val="tx1">
                    <a:lumMod val="65000"/>
                    <a:lumOff val="35000"/>
                  </a:schemeClr>
                </a:solidFill>
                <a:latin typeface="Helvetica" pitchFamily="34" charset="0"/>
              </a:rPr>
              <a:t>ADVANTAGE</a:t>
            </a:r>
          </a:p>
        </p:txBody>
      </p:sp>
      <p:pic>
        <p:nvPicPr>
          <p:cNvPr id="28" name="Immagin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14" name="Rettangolo 13"/>
          <p:cNvSpPr/>
          <p:nvPr/>
        </p:nvSpPr>
        <p:spPr>
          <a:xfrm>
            <a:off x="3266532" y="2209798"/>
            <a:ext cx="2590800" cy="61547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15" name="CasellaDiTesto 14"/>
          <p:cNvSpPr txBox="1"/>
          <p:nvPr/>
        </p:nvSpPr>
        <p:spPr>
          <a:xfrm>
            <a:off x="3266532" y="2257327"/>
            <a:ext cx="2590800" cy="523220"/>
          </a:xfrm>
          <a:prstGeom prst="rect">
            <a:avLst/>
          </a:prstGeom>
          <a:noFill/>
        </p:spPr>
        <p:txBody>
          <a:bodyPr wrap="square" rtlCol="0">
            <a:spAutoFit/>
          </a:bodyPr>
          <a:lstStyle/>
          <a:p>
            <a:pPr algn="ctr"/>
            <a:r>
              <a:rPr lang="it-IT" sz="2800" b="1" dirty="0" smtClean="0">
                <a:solidFill>
                  <a:schemeClr val="bg1"/>
                </a:solidFill>
                <a:latin typeface="Helvetica" panose="020B0604020202020204" pitchFamily="34" charset="0"/>
              </a:rPr>
              <a:t>SAFE</a:t>
            </a:r>
            <a:endParaRPr lang="it-IT" sz="2800" b="1" dirty="0">
              <a:solidFill>
                <a:schemeClr val="bg1"/>
              </a:solidFill>
              <a:latin typeface="Helvetica" panose="020B0604020202020204" pitchFamily="34" charset="0"/>
            </a:endParaRPr>
          </a:p>
        </p:txBody>
      </p:sp>
      <p:sp>
        <p:nvSpPr>
          <p:cNvPr id="16" name="Rettangolo 15"/>
          <p:cNvSpPr/>
          <p:nvPr/>
        </p:nvSpPr>
        <p:spPr>
          <a:xfrm>
            <a:off x="3290784" y="2825270"/>
            <a:ext cx="2556272" cy="365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3394472" y="2976352"/>
            <a:ext cx="2302754" cy="1754326"/>
          </a:xfrm>
          <a:prstGeom prst="rect">
            <a:avLst/>
          </a:prstGeom>
          <a:noFill/>
        </p:spPr>
        <p:txBody>
          <a:bodyPr wrap="square" rtlCol="0">
            <a:spAutoFit/>
          </a:bodyPr>
          <a:lstStyle/>
          <a:p>
            <a:pPr algn="ctr"/>
            <a:r>
              <a:rPr lang="en-US" sz="8000" b="1" dirty="0" smtClean="0">
                <a:solidFill>
                  <a:schemeClr val="tx1">
                    <a:lumMod val="65000"/>
                    <a:lumOff val="35000"/>
                  </a:schemeClr>
                </a:solidFill>
                <a:latin typeface="Helvetica" pitchFamily="34" charset="0"/>
              </a:rPr>
              <a:t>2</a:t>
            </a:r>
            <a:endParaRPr lang="en-US" sz="8000" b="1" dirty="0">
              <a:solidFill>
                <a:schemeClr val="tx1">
                  <a:lumMod val="65000"/>
                  <a:lumOff val="35000"/>
                </a:schemeClr>
              </a:solidFill>
              <a:latin typeface="Helvetica" pitchFamily="34" charset="0"/>
            </a:endParaRPr>
          </a:p>
          <a:p>
            <a:endParaRPr lang="en-US" sz="14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smtClean="0">
              <a:solidFill>
                <a:schemeClr val="tx1">
                  <a:lumMod val="75000"/>
                  <a:lumOff val="25000"/>
                </a:schemeClr>
              </a:solidFill>
              <a:latin typeface="Helvetica" panose="020B0604020202020204" pitchFamily="34" charset="0"/>
            </a:endParaRPr>
          </a:p>
        </p:txBody>
      </p:sp>
      <p:pic>
        <p:nvPicPr>
          <p:cNvPr id="20" name="Immagine 19"/>
          <p:cNvPicPr>
            <a:picLocks noChangeAspect="1"/>
          </p:cNvPicPr>
          <p:nvPr/>
        </p:nvPicPr>
        <p:blipFill>
          <a:blip r:embed="rId3"/>
          <a:stretch>
            <a:fillRect/>
          </a:stretch>
        </p:blipFill>
        <p:spPr>
          <a:xfrm>
            <a:off x="3554799" y="4280689"/>
            <a:ext cx="1835291" cy="1605878"/>
          </a:xfrm>
          <a:prstGeom prst="rect">
            <a:avLst/>
          </a:prstGeom>
        </p:spPr>
      </p:pic>
    </p:spTree>
    <p:extLst>
      <p:ext uri="{BB962C8B-B14F-4D97-AF65-F5344CB8AC3E}">
        <p14:creationId xmlns:p14="http://schemas.microsoft.com/office/powerpoint/2010/main" val="5600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pPr marL="0">
              <a:lnSpc>
                <a:spcPct val="100000"/>
              </a:lnSpc>
            </a:pPr>
            <a:r>
              <a:rPr lang="it-IT" sz="2800" b="1" dirty="0">
                <a:solidFill>
                  <a:schemeClr val="tx1">
                    <a:lumMod val="65000"/>
                    <a:lumOff val="35000"/>
                  </a:schemeClr>
                </a:solidFill>
                <a:latin typeface="Helvetica" pitchFamily="34" charset="0"/>
              </a:rPr>
              <a:t>SAFE</a:t>
            </a:r>
            <a:endParaRPr sz="2800" b="1" dirty="0">
              <a:solidFill>
                <a:schemeClr val="tx1">
                  <a:lumMod val="65000"/>
                  <a:lumOff val="35000"/>
                </a:schemeClr>
              </a:solidFill>
              <a:latin typeface="Helvetica" pitchFamily="34" charset="0"/>
            </a:endParaRPr>
          </a:p>
        </p:txBody>
      </p:sp>
      <p:sp>
        <p:nvSpPr>
          <p:cNvPr id="13" name="text 1"/>
          <p:cNvSpPr txBox="1"/>
          <p:nvPr/>
        </p:nvSpPr>
        <p:spPr>
          <a:xfrm>
            <a:off x="457200" y="1752600"/>
            <a:ext cx="4246485" cy="4755148"/>
          </a:xfrm>
          <a:prstGeom prst="rect">
            <a:avLst/>
          </a:prstGeom>
        </p:spPr>
        <p:txBody>
          <a:bodyPr vert="horz" wrap="square" lIns="0" tIns="0" rIns="0" bIns="0" rtlCol="0">
            <a:spAutoFit/>
          </a:bodyPr>
          <a:lstStyle/>
          <a:p>
            <a:pPr marL="0">
              <a:lnSpc>
                <a:spcPct val="100000"/>
              </a:lnSpc>
            </a:pPr>
            <a:r>
              <a:rPr lang="it-IT" sz="2400" b="1" spc="10" dirty="0" smtClean="0">
                <a:solidFill>
                  <a:srgbClr val="00BCB8"/>
                </a:solidFill>
                <a:latin typeface="Helvetica" pitchFamily="34" charset="0"/>
                <a:cs typeface="Arial"/>
              </a:rPr>
              <a:t>Just </a:t>
            </a:r>
            <a:r>
              <a:rPr lang="it-IT" sz="2400" b="1" spc="10" dirty="0" err="1" smtClean="0">
                <a:solidFill>
                  <a:srgbClr val="00BCB8"/>
                </a:solidFill>
                <a:latin typeface="Helvetica" pitchFamily="34" charset="0"/>
                <a:cs typeface="Arial"/>
              </a:rPr>
              <a:t>Sodium</a:t>
            </a:r>
            <a:r>
              <a:rPr lang="it-IT" sz="2400" b="1" spc="10" dirty="0" smtClean="0">
                <a:solidFill>
                  <a:srgbClr val="00BCB8"/>
                </a:solidFill>
                <a:latin typeface="Helvetica" pitchFamily="34" charset="0"/>
                <a:cs typeface="Arial"/>
              </a:rPr>
              <a:t> Bicarbonate</a:t>
            </a:r>
          </a:p>
          <a:p>
            <a:endParaRPr lang="it-IT" b="1" spc="10" dirty="0" smtClean="0">
              <a:solidFill>
                <a:schemeClr val="tx1">
                  <a:lumMod val="65000"/>
                  <a:lumOff val="35000"/>
                </a:schemeClr>
              </a:solidFill>
              <a:latin typeface="Helvetica" pitchFamily="34" charset="0"/>
              <a:cs typeface="Arial"/>
            </a:endParaRPr>
          </a:p>
          <a:p>
            <a:endParaRPr lang="it-IT" sz="800" spc="10" dirty="0">
              <a:solidFill>
                <a:schemeClr val="tx1">
                  <a:lumMod val="65000"/>
                  <a:lumOff val="35000"/>
                </a:schemeClr>
              </a:solidFill>
              <a:latin typeface="Helvetica" pitchFamily="34" charset="0"/>
              <a:cs typeface="Arial"/>
            </a:endParaRPr>
          </a:p>
          <a:p>
            <a:r>
              <a:rPr lang="it-IT" spc="10" dirty="0" smtClean="0">
                <a:solidFill>
                  <a:schemeClr val="tx1">
                    <a:lumMod val="65000"/>
                    <a:lumOff val="35000"/>
                  </a:schemeClr>
                </a:solidFill>
                <a:latin typeface="Helvetica" pitchFamily="34" charset="0"/>
                <a:cs typeface="Arial"/>
              </a:rPr>
              <a:t>BICAR</a:t>
            </a:r>
            <a:r>
              <a:rPr lang="it-IT" i="1" spc="10" dirty="0" smtClean="0">
                <a:solidFill>
                  <a:schemeClr val="tx1">
                    <a:lumMod val="65000"/>
                    <a:lumOff val="35000"/>
                  </a:schemeClr>
                </a:solidFill>
                <a:latin typeface="Arno Pro Caption" panose="02020502040506020403" pitchFamily="18" charset="0"/>
                <a:cs typeface="Arial"/>
              </a:rPr>
              <a:t>med </a:t>
            </a:r>
            <a:r>
              <a:rPr lang="en-GB" spc="10" baseline="40000" dirty="0">
                <a:solidFill>
                  <a:schemeClr val="tx1">
                    <a:lumMod val="65000"/>
                    <a:lumOff val="35000"/>
                  </a:schemeClr>
                </a:solidFill>
                <a:latin typeface="Helvetica" pitchFamily="34" charset="0"/>
                <a:cs typeface="Arial"/>
              </a:rPr>
              <a:t>® </a:t>
            </a:r>
            <a:r>
              <a:rPr lang="en-GB" spc="10" dirty="0">
                <a:solidFill>
                  <a:schemeClr val="tx1">
                    <a:lumMod val="65000"/>
                    <a:lumOff val="35000"/>
                  </a:schemeClr>
                </a:solidFill>
                <a:latin typeface="Helvetica" pitchFamily="34" charset="0"/>
                <a:cs typeface="Arial"/>
              </a:rPr>
              <a:t>treatment guarantees effective cleaning without any aggressive substances.</a:t>
            </a:r>
          </a:p>
          <a:p>
            <a:pPr marL="0">
              <a:lnSpc>
                <a:spcPct val="100000"/>
              </a:lnSpc>
            </a:pPr>
            <a:endParaRPr lang="it-IT" sz="800" b="1" spc="10" dirty="0" smtClean="0">
              <a:solidFill>
                <a:srgbClr val="00BCB8"/>
              </a:solidFill>
              <a:latin typeface="Helvetica" pitchFamily="34" charset="0"/>
              <a:cs typeface="Arial"/>
            </a:endParaRPr>
          </a:p>
          <a:p>
            <a:pPr marL="228600" indent="-228600">
              <a:lnSpc>
                <a:spcPct val="150000"/>
              </a:lnSpc>
              <a:buClr>
                <a:srgbClr val="00BCB8"/>
              </a:buClr>
              <a:buSzPct val="150000"/>
              <a:buFont typeface="+mj-lt"/>
              <a:buAutoNum type="arabicPeriod"/>
            </a:pPr>
            <a:endParaRPr lang="en-US" sz="800" spc="10" dirty="0" smtClean="0">
              <a:solidFill>
                <a:schemeClr val="tx1">
                  <a:lumMod val="85000"/>
                  <a:lumOff val="15000"/>
                </a:schemeClr>
              </a:solidFill>
              <a:latin typeface="Helvetica" pitchFamily="34" charset="0"/>
              <a:cs typeface="Arial"/>
            </a:endParaRPr>
          </a:p>
          <a:p>
            <a:pPr marL="342900" indent="-342900">
              <a:lnSpc>
                <a:spcPct val="150000"/>
              </a:lnSpc>
              <a:buClr>
                <a:srgbClr val="00BCB8"/>
              </a:buClr>
              <a:buSzPct val="150000"/>
              <a:buFont typeface="+mj-lt"/>
              <a:buAutoNum type="arabicPeriod"/>
            </a:pPr>
            <a:r>
              <a:rPr lang="it-IT" sz="2000" b="1" spc="10" dirty="0" smtClean="0">
                <a:solidFill>
                  <a:schemeClr val="tx1">
                    <a:lumMod val="65000"/>
                    <a:lumOff val="35000"/>
                  </a:schemeClr>
                </a:solidFill>
                <a:latin typeface="Helvetica" pitchFamily="34" charset="0"/>
                <a:cs typeface="Arial"/>
              </a:rPr>
              <a:t> SAFE for the OPERATOR</a:t>
            </a:r>
          </a:p>
          <a:p>
            <a:pPr marL="342900" indent="-342900">
              <a:lnSpc>
                <a:spcPct val="150000"/>
              </a:lnSpc>
              <a:buClr>
                <a:srgbClr val="00BCB8"/>
              </a:buClr>
              <a:buSzPct val="150000"/>
              <a:buFont typeface="+mj-lt"/>
              <a:buAutoNum type="arabicPeriod"/>
            </a:pPr>
            <a:r>
              <a:rPr lang="it-IT" sz="2000" b="1" spc="10" dirty="0" smtClean="0">
                <a:solidFill>
                  <a:schemeClr val="tx1">
                    <a:lumMod val="65000"/>
                    <a:lumOff val="35000"/>
                  </a:schemeClr>
                </a:solidFill>
                <a:latin typeface="Helvetica" pitchFamily="34" charset="0"/>
                <a:cs typeface="Arial"/>
              </a:rPr>
              <a:t> SAFE for the INSTRUMENT</a:t>
            </a:r>
          </a:p>
          <a:p>
            <a:pPr marL="342900" indent="-342900">
              <a:lnSpc>
                <a:spcPct val="150000"/>
              </a:lnSpc>
              <a:buClr>
                <a:srgbClr val="00BCB8"/>
              </a:buClr>
              <a:buSzPct val="150000"/>
              <a:buFont typeface="+mj-lt"/>
              <a:buAutoNum type="arabicPeriod"/>
            </a:pPr>
            <a:r>
              <a:rPr lang="it-IT" sz="2000" b="1" spc="10" dirty="0" smtClean="0">
                <a:solidFill>
                  <a:schemeClr val="tx1">
                    <a:lumMod val="65000"/>
                    <a:lumOff val="35000"/>
                  </a:schemeClr>
                </a:solidFill>
                <a:latin typeface="Helvetica" pitchFamily="34" charset="0"/>
                <a:cs typeface="Arial"/>
              </a:rPr>
              <a:t> SAFE for the ENVIRONMENT</a:t>
            </a:r>
          </a:p>
          <a:p>
            <a:pPr>
              <a:lnSpc>
                <a:spcPct val="150000"/>
              </a:lnSpc>
            </a:pPr>
            <a:endParaRPr lang="it-IT" sz="1600" b="1" spc="10" dirty="0">
              <a:solidFill>
                <a:schemeClr val="tx1">
                  <a:lumMod val="65000"/>
                  <a:lumOff val="35000"/>
                </a:schemeClr>
              </a:solidFill>
              <a:latin typeface="Helvetica" pitchFamily="34" charset="0"/>
              <a:cs typeface="Arial"/>
            </a:endParaRPr>
          </a:p>
          <a:p>
            <a:r>
              <a:rPr lang="en-US" dirty="0"/>
              <a:t> </a:t>
            </a:r>
            <a:endParaRPr lang="en-GB" dirty="0"/>
          </a:p>
          <a:p>
            <a:pPr>
              <a:lnSpc>
                <a:spcPct val="150000"/>
              </a:lnSpc>
            </a:pPr>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14" name="Immagine 13"/>
          <p:cNvPicPr>
            <a:picLocks noChangeAspect="1"/>
          </p:cNvPicPr>
          <p:nvPr/>
        </p:nvPicPr>
        <p:blipFill rotWithShape="1">
          <a:blip r:embed="rId3" cstate="print">
            <a:extLst>
              <a:ext uri="{28A0092B-C50C-407E-A947-70E740481C1C}">
                <a14:useLocalDpi xmlns:a14="http://schemas.microsoft.com/office/drawing/2010/main" val="0"/>
              </a:ext>
            </a:extLst>
          </a:blip>
          <a:srcRect l="25834" r="23333"/>
          <a:stretch/>
        </p:blipFill>
        <p:spPr>
          <a:xfrm>
            <a:off x="5613910" y="2057400"/>
            <a:ext cx="3098607" cy="4063747"/>
          </a:xfrm>
          <a:prstGeom prst="rect">
            <a:avLst/>
          </a:prstGeom>
        </p:spPr>
      </p:pic>
    </p:spTree>
    <p:extLst>
      <p:ext uri="{BB962C8B-B14F-4D97-AF65-F5344CB8AC3E}">
        <p14:creationId xmlns:p14="http://schemas.microsoft.com/office/powerpoint/2010/main" val="15759278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pPr marL="0">
              <a:lnSpc>
                <a:spcPct val="100000"/>
              </a:lnSpc>
            </a:pPr>
            <a:r>
              <a:rPr lang="it-IT" sz="2800" b="1" dirty="0">
                <a:solidFill>
                  <a:schemeClr val="tx1">
                    <a:lumMod val="65000"/>
                    <a:lumOff val="35000"/>
                  </a:schemeClr>
                </a:solidFill>
                <a:latin typeface="Helvetica" pitchFamily="34" charset="0"/>
              </a:rPr>
              <a:t>SAFE</a:t>
            </a:r>
            <a:endParaRPr sz="2800" b="1" dirty="0">
              <a:solidFill>
                <a:schemeClr val="tx1">
                  <a:lumMod val="65000"/>
                  <a:lumOff val="35000"/>
                </a:schemeClr>
              </a:solidFill>
              <a:latin typeface="Helvetica" pitchFamily="34" charset="0"/>
            </a:endParaRPr>
          </a:p>
        </p:txBody>
      </p:sp>
      <p:sp>
        <p:nvSpPr>
          <p:cNvPr id="13" name="text 1"/>
          <p:cNvSpPr txBox="1"/>
          <p:nvPr/>
        </p:nvSpPr>
        <p:spPr>
          <a:xfrm>
            <a:off x="457200" y="1752600"/>
            <a:ext cx="4246485" cy="4431983"/>
          </a:xfrm>
          <a:prstGeom prst="rect">
            <a:avLst/>
          </a:prstGeom>
        </p:spPr>
        <p:txBody>
          <a:bodyPr vert="horz" wrap="square" lIns="0" tIns="0" rIns="0" bIns="0" rtlCol="0">
            <a:spAutoFit/>
          </a:bodyPr>
          <a:lstStyle/>
          <a:p>
            <a:r>
              <a:rPr lang="it-IT" sz="2400" b="1" spc="10" dirty="0" err="1">
                <a:solidFill>
                  <a:srgbClr val="00BCB8"/>
                </a:solidFill>
                <a:latin typeface="Helvetica" pitchFamily="34" charset="0"/>
                <a:cs typeface="Arial"/>
              </a:rPr>
              <a:t>Better</a:t>
            </a:r>
            <a:r>
              <a:rPr lang="it-IT" sz="2400" b="1" spc="10" dirty="0">
                <a:solidFill>
                  <a:srgbClr val="00BCB8"/>
                </a:solidFill>
                <a:latin typeface="Helvetica" pitchFamily="34" charset="0"/>
                <a:cs typeface="Arial"/>
              </a:rPr>
              <a:t> </a:t>
            </a:r>
            <a:r>
              <a:rPr lang="it-IT" sz="2400" b="1" spc="10" dirty="0" err="1">
                <a:solidFill>
                  <a:srgbClr val="00BCB8"/>
                </a:solidFill>
                <a:latin typeface="Helvetica" pitchFamily="34" charset="0"/>
                <a:cs typeface="Arial"/>
              </a:rPr>
              <a:t>protection</a:t>
            </a:r>
            <a:r>
              <a:rPr lang="it-IT" sz="2400" b="1" spc="10" dirty="0">
                <a:solidFill>
                  <a:srgbClr val="00BCB8"/>
                </a:solidFill>
                <a:latin typeface="Helvetica" pitchFamily="34" charset="0"/>
                <a:cs typeface="Arial"/>
              </a:rPr>
              <a:t>, operator </a:t>
            </a:r>
            <a:r>
              <a:rPr lang="it-IT" sz="2400" b="1" spc="10" dirty="0" err="1">
                <a:solidFill>
                  <a:srgbClr val="00BCB8"/>
                </a:solidFill>
                <a:latin typeface="Helvetica" pitchFamily="34" charset="0"/>
                <a:cs typeface="Arial"/>
              </a:rPr>
              <a:t>safety</a:t>
            </a:r>
            <a:endParaRPr lang="en-US" sz="2400" b="1" spc="10" dirty="0">
              <a:solidFill>
                <a:srgbClr val="00BCB8"/>
              </a:solidFill>
              <a:latin typeface="Helvetica" pitchFamily="34" charset="0"/>
              <a:cs typeface="Arial"/>
            </a:endParaRPr>
          </a:p>
          <a:p>
            <a:pPr>
              <a:lnSpc>
                <a:spcPct val="150000"/>
              </a:lnSpc>
            </a:pPr>
            <a:endParaRPr lang="en-GB" sz="800" b="1" spc="10" dirty="0" smtClean="0">
              <a:solidFill>
                <a:schemeClr val="tx1">
                  <a:lumMod val="65000"/>
                  <a:lumOff val="35000"/>
                </a:schemeClr>
              </a:solidFill>
              <a:latin typeface="Helvetica" pitchFamily="34" charset="0"/>
              <a:cs typeface="Arial"/>
            </a:endParaRPr>
          </a:p>
          <a:p>
            <a:r>
              <a:rPr lang="it-IT" sz="1600" b="1" spc="10" dirty="0">
                <a:solidFill>
                  <a:schemeClr val="tx1">
                    <a:lumMod val="65000"/>
                    <a:lumOff val="35000"/>
                  </a:schemeClr>
                </a:solidFill>
                <a:latin typeface="Helvetica" pitchFamily="34" charset="0"/>
                <a:cs typeface="Arial"/>
              </a:rPr>
              <a:t> </a:t>
            </a:r>
            <a:endParaRPr lang="en-GB" sz="1600" b="1" spc="10" dirty="0">
              <a:solidFill>
                <a:schemeClr val="tx1">
                  <a:lumMod val="65000"/>
                  <a:lumOff val="35000"/>
                </a:schemeClr>
              </a:solidFill>
              <a:latin typeface="Helvetica" pitchFamily="34" charset="0"/>
              <a:cs typeface="Arial"/>
            </a:endParaRPr>
          </a:p>
          <a:p>
            <a:pPr marL="285750" lvl="0" indent="-285750">
              <a:lnSpc>
                <a:spcPct val="150000"/>
              </a:lnSpc>
              <a:buClr>
                <a:srgbClr val="00BCB8"/>
              </a:buClr>
              <a:buFont typeface="Arial" panose="020B0604020202020204" pitchFamily="34" charset="0"/>
              <a:buChar char="•"/>
            </a:pPr>
            <a:r>
              <a:rPr lang="en-US" b="1" spc="10" dirty="0">
                <a:solidFill>
                  <a:schemeClr val="tx1">
                    <a:lumMod val="65000"/>
                    <a:lumOff val="35000"/>
                  </a:schemeClr>
                </a:solidFill>
                <a:latin typeface="Helvetica" pitchFamily="34" charset="0"/>
                <a:cs typeface="Arial"/>
              </a:rPr>
              <a:t>Closed cabin </a:t>
            </a:r>
            <a:r>
              <a:rPr lang="en-US" spc="10" dirty="0">
                <a:solidFill>
                  <a:schemeClr val="tx1">
                    <a:lumMod val="65000"/>
                    <a:lumOff val="35000"/>
                  </a:schemeClr>
                </a:solidFill>
                <a:latin typeface="Helvetica" pitchFamily="34" charset="0"/>
                <a:cs typeface="Arial"/>
              </a:rPr>
              <a:t>to isolate the working area</a:t>
            </a:r>
            <a:endParaRPr lang="en-GB" spc="10" dirty="0">
              <a:solidFill>
                <a:schemeClr val="tx1">
                  <a:lumMod val="65000"/>
                  <a:lumOff val="35000"/>
                </a:schemeClr>
              </a:solidFill>
              <a:latin typeface="Helvetica" pitchFamily="34" charset="0"/>
              <a:cs typeface="Arial"/>
            </a:endParaRPr>
          </a:p>
          <a:p>
            <a:pPr marL="285750" lvl="0" indent="-285750">
              <a:lnSpc>
                <a:spcPct val="150000"/>
              </a:lnSpc>
              <a:buClr>
                <a:srgbClr val="00BCB8"/>
              </a:buClr>
              <a:buFont typeface="Arial" panose="020B0604020202020204" pitchFamily="34" charset="0"/>
              <a:buChar char="•"/>
            </a:pPr>
            <a:r>
              <a:rPr lang="it-IT" b="1" spc="10" dirty="0">
                <a:solidFill>
                  <a:schemeClr val="tx1">
                    <a:lumMod val="65000"/>
                    <a:lumOff val="35000"/>
                  </a:schemeClr>
                </a:solidFill>
                <a:latin typeface="Helvetica" pitchFamily="34" charset="0"/>
                <a:cs typeface="Arial"/>
              </a:rPr>
              <a:t>No </a:t>
            </a:r>
            <a:r>
              <a:rPr lang="it-IT" b="1" spc="10" dirty="0" err="1">
                <a:solidFill>
                  <a:schemeClr val="tx1">
                    <a:lumMod val="65000"/>
                    <a:lumOff val="35000"/>
                  </a:schemeClr>
                </a:solidFill>
                <a:latin typeface="Helvetica" pitchFamily="34" charset="0"/>
                <a:cs typeface="Arial"/>
              </a:rPr>
              <a:t>contact</a:t>
            </a:r>
            <a:r>
              <a:rPr lang="it-IT" b="1" spc="10" dirty="0">
                <a:solidFill>
                  <a:schemeClr val="tx1">
                    <a:lumMod val="65000"/>
                    <a:lumOff val="35000"/>
                  </a:schemeClr>
                </a:solidFill>
                <a:latin typeface="Helvetica" pitchFamily="34" charset="0"/>
                <a:cs typeface="Arial"/>
              </a:rPr>
              <a:t> with </a:t>
            </a:r>
            <a:r>
              <a:rPr lang="it-IT" b="1" spc="10" dirty="0" err="1">
                <a:solidFill>
                  <a:schemeClr val="tx1">
                    <a:lumMod val="65000"/>
                    <a:lumOff val="35000"/>
                  </a:schemeClr>
                </a:solidFill>
                <a:latin typeface="Helvetica" pitchFamily="34" charset="0"/>
                <a:cs typeface="Arial"/>
              </a:rPr>
              <a:t>dangerous</a:t>
            </a:r>
            <a:r>
              <a:rPr lang="it-IT" b="1" spc="10" dirty="0">
                <a:solidFill>
                  <a:schemeClr val="tx1">
                    <a:lumMod val="65000"/>
                    <a:lumOff val="35000"/>
                  </a:schemeClr>
                </a:solidFill>
                <a:latin typeface="Helvetica" pitchFamily="34" charset="0"/>
                <a:cs typeface="Arial"/>
              </a:rPr>
              <a:t> </a:t>
            </a:r>
            <a:r>
              <a:rPr lang="it-IT" spc="10" dirty="0" err="1">
                <a:solidFill>
                  <a:schemeClr val="tx1">
                    <a:lumMod val="65000"/>
                    <a:lumOff val="35000"/>
                  </a:schemeClr>
                </a:solidFill>
                <a:latin typeface="Helvetica" pitchFamily="34" charset="0"/>
                <a:cs typeface="Arial"/>
              </a:rPr>
              <a:t>contaminants</a:t>
            </a:r>
            <a:endParaRPr lang="en-GB" spc="10" dirty="0">
              <a:solidFill>
                <a:schemeClr val="tx1">
                  <a:lumMod val="65000"/>
                  <a:lumOff val="35000"/>
                </a:schemeClr>
              </a:solidFill>
              <a:latin typeface="Helvetica" pitchFamily="34" charset="0"/>
              <a:cs typeface="Arial"/>
            </a:endParaRPr>
          </a:p>
          <a:p>
            <a:pPr marL="285750" lvl="0" indent="-285750">
              <a:lnSpc>
                <a:spcPct val="150000"/>
              </a:lnSpc>
              <a:buClr>
                <a:srgbClr val="00BCB8"/>
              </a:buClr>
              <a:buFont typeface="Arial" panose="020B0604020202020204" pitchFamily="34" charset="0"/>
              <a:buChar char="•"/>
            </a:pPr>
            <a:r>
              <a:rPr lang="it-IT" b="1" spc="10" dirty="0" err="1">
                <a:solidFill>
                  <a:schemeClr val="tx1">
                    <a:lumMod val="65000"/>
                    <a:lumOff val="35000"/>
                  </a:schemeClr>
                </a:solidFill>
                <a:latin typeface="Helvetica" pitchFamily="34" charset="0"/>
                <a:cs typeface="Arial"/>
              </a:rPr>
              <a:t>Cut</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resistant</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gloves</a:t>
            </a:r>
            <a:endParaRPr lang="en-GB" b="1" spc="10" dirty="0">
              <a:solidFill>
                <a:schemeClr val="tx1">
                  <a:lumMod val="65000"/>
                  <a:lumOff val="35000"/>
                </a:schemeClr>
              </a:solidFill>
              <a:latin typeface="Helvetica" pitchFamily="34" charset="0"/>
              <a:cs typeface="Arial"/>
            </a:endParaRPr>
          </a:p>
          <a:p>
            <a:r>
              <a:rPr lang="it-IT" sz="1400" b="1" spc="10" dirty="0">
                <a:solidFill>
                  <a:schemeClr val="tx1">
                    <a:lumMod val="65000"/>
                    <a:lumOff val="35000"/>
                  </a:schemeClr>
                </a:solidFill>
                <a:latin typeface="Helvetica" pitchFamily="34" charset="0"/>
                <a:cs typeface="Arial"/>
              </a:rPr>
              <a:t> </a:t>
            </a:r>
            <a:endParaRPr lang="en-GB" sz="1400" b="1" spc="10" dirty="0">
              <a:solidFill>
                <a:schemeClr val="tx1">
                  <a:lumMod val="65000"/>
                  <a:lumOff val="35000"/>
                </a:schemeClr>
              </a:solidFill>
              <a:latin typeface="Helvetica" pitchFamily="34" charset="0"/>
              <a:cs typeface="Arial"/>
            </a:endParaRPr>
          </a:p>
          <a:p>
            <a:r>
              <a:rPr lang="en-US" dirty="0"/>
              <a:t> </a:t>
            </a:r>
            <a:endParaRPr lang="en-GB" dirty="0"/>
          </a:p>
          <a:p>
            <a:pPr>
              <a:lnSpc>
                <a:spcPct val="150000"/>
              </a:lnSpc>
            </a:pPr>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2929" y="1471276"/>
            <a:ext cx="3563676" cy="2375386"/>
          </a:xfrm>
          <a:prstGeom prst="rect">
            <a:avLst/>
          </a:prstGeom>
        </p:spPr>
      </p:pic>
      <p:pic>
        <p:nvPicPr>
          <p:cNvPr id="3" name="Immagine 2"/>
          <p:cNvPicPr>
            <a:picLocks noChangeAspect="1"/>
          </p:cNvPicPr>
          <p:nvPr/>
        </p:nvPicPr>
        <p:blipFill rotWithShape="1">
          <a:blip r:embed="rId4" cstate="print">
            <a:extLst>
              <a:ext uri="{28A0092B-C50C-407E-A947-70E740481C1C}">
                <a14:useLocalDpi xmlns:a14="http://schemas.microsoft.com/office/drawing/2010/main" val="0"/>
              </a:ext>
            </a:extLst>
          </a:blip>
          <a:srcRect l="12006" t="8990" r="3520"/>
          <a:stretch/>
        </p:blipFill>
        <p:spPr>
          <a:xfrm>
            <a:off x="5359334" y="4085730"/>
            <a:ext cx="3527271" cy="2533202"/>
          </a:xfrm>
          <a:prstGeom prst="rect">
            <a:avLst/>
          </a:prstGeom>
        </p:spPr>
      </p:pic>
    </p:spTree>
    <p:extLst>
      <p:ext uri="{BB962C8B-B14F-4D97-AF65-F5344CB8AC3E}">
        <p14:creationId xmlns:p14="http://schemas.microsoft.com/office/powerpoint/2010/main" val="3943069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338362"/>
            <a:ext cx="2017033" cy="383540"/>
          </a:xfrm>
          <a:prstGeom prst="rect">
            <a:avLst/>
          </a:prstGeom>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2395"/>
            <a:ext cx="9144000" cy="4673209"/>
          </a:xfrm>
          <a:prstGeom prst="rect">
            <a:avLst/>
          </a:prstGeom>
        </p:spPr>
      </p:pic>
    </p:spTree>
    <p:extLst>
      <p:ext uri="{BB962C8B-B14F-4D97-AF65-F5344CB8AC3E}">
        <p14:creationId xmlns:p14="http://schemas.microsoft.com/office/powerpoint/2010/main" val="3724028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pPr marL="0">
              <a:lnSpc>
                <a:spcPct val="100000"/>
              </a:lnSpc>
            </a:pPr>
            <a:r>
              <a:rPr lang="it-IT" sz="2800" b="1" dirty="0">
                <a:solidFill>
                  <a:schemeClr val="tx1">
                    <a:lumMod val="65000"/>
                    <a:lumOff val="35000"/>
                  </a:schemeClr>
                </a:solidFill>
                <a:latin typeface="Helvetica" pitchFamily="34" charset="0"/>
              </a:rPr>
              <a:t>SAFE</a:t>
            </a:r>
            <a:endParaRPr sz="2800" b="1" dirty="0">
              <a:solidFill>
                <a:schemeClr val="tx1">
                  <a:lumMod val="65000"/>
                  <a:lumOff val="35000"/>
                </a:schemeClr>
              </a:solidFill>
              <a:latin typeface="Helvetica" pitchFamily="34" charset="0"/>
            </a:endParaRPr>
          </a:p>
        </p:txBody>
      </p:sp>
      <p:sp>
        <p:nvSpPr>
          <p:cNvPr id="13" name="text 1"/>
          <p:cNvSpPr txBox="1"/>
          <p:nvPr/>
        </p:nvSpPr>
        <p:spPr>
          <a:xfrm>
            <a:off x="457200" y="1752600"/>
            <a:ext cx="4246485" cy="3431709"/>
          </a:xfrm>
          <a:prstGeom prst="rect">
            <a:avLst/>
          </a:prstGeom>
        </p:spPr>
        <p:txBody>
          <a:bodyPr vert="horz" wrap="square" lIns="0" tIns="0" rIns="0" bIns="0" rtlCol="0">
            <a:spAutoFit/>
          </a:bodyPr>
          <a:lstStyle/>
          <a:p>
            <a:r>
              <a:rPr lang="it-IT" sz="2400" b="1" spc="10" dirty="0" smtClean="0">
                <a:solidFill>
                  <a:srgbClr val="00BCB8"/>
                </a:solidFill>
                <a:latin typeface="Helvetica" pitchFamily="34" charset="0"/>
                <a:cs typeface="Arial"/>
              </a:rPr>
              <a:t>Delicate on </a:t>
            </a:r>
            <a:r>
              <a:rPr lang="it-IT" sz="2400" b="1" spc="10" dirty="0" err="1" smtClean="0">
                <a:solidFill>
                  <a:srgbClr val="00BCB8"/>
                </a:solidFill>
                <a:latin typeface="Helvetica" pitchFamily="34" charset="0"/>
                <a:cs typeface="Arial"/>
              </a:rPr>
              <a:t>instruments</a:t>
            </a:r>
            <a:r>
              <a:rPr lang="it-IT" sz="2400" b="1" spc="10" dirty="0" smtClean="0">
                <a:solidFill>
                  <a:srgbClr val="00BCB8"/>
                </a:solidFill>
                <a:latin typeface="Helvetica" pitchFamily="34" charset="0"/>
                <a:cs typeface="Arial"/>
              </a:rPr>
              <a:t> </a:t>
            </a:r>
            <a:endParaRPr lang="en-US" sz="2400" b="1" spc="10" dirty="0">
              <a:solidFill>
                <a:srgbClr val="00BCB8"/>
              </a:solidFill>
              <a:latin typeface="Helvetica" pitchFamily="34" charset="0"/>
              <a:cs typeface="Arial"/>
            </a:endParaRPr>
          </a:p>
          <a:p>
            <a:pPr>
              <a:lnSpc>
                <a:spcPct val="150000"/>
              </a:lnSpc>
            </a:pPr>
            <a:endParaRPr lang="en-GB" sz="800" b="1" spc="10" dirty="0" smtClean="0">
              <a:solidFill>
                <a:schemeClr val="tx1">
                  <a:lumMod val="65000"/>
                  <a:lumOff val="35000"/>
                </a:schemeClr>
              </a:solidFill>
              <a:latin typeface="Helvetica" pitchFamily="34" charset="0"/>
              <a:cs typeface="Arial"/>
            </a:endParaRPr>
          </a:p>
          <a:p>
            <a:r>
              <a:rPr lang="it-IT" sz="1600" b="1" spc="10" dirty="0">
                <a:solidFill>
                  <a:schemeClr val="tx1">
                    <a:lumMod val="65000"/>
                    <a:lumOff val="35000"/>
                  </a:schemeClr>
                </a:solidFill>
                <a:latin typeface="Helvetica" pitchFamily="34" charset="0"/>
                <a:cs typeface="Arial"/>
              </a:rPr>
              <a:t> </a:t>
            </a:r>
            <a:endParaRPr lang="en-GB" sz="1600" b="1" spc="10" dirty="0">
              <a:solidFill>
                <a:schemeClr val="tx1">
                  <a:lumMod val="65000"/>
                  <a:lumOff val="35000"/>
                </a:schemeClr>
              </a:solidFill>
              <a:latin typeface="Helvetica" pitchFamily="34" charset="0"/>
              <a:cs typeface="Arial"/>
            </a:endParaRPr>
          </a:p>
          <a:p>
            <a:pPr>
              <a:lnSpc>
                <a:spcPct val="150000"/>
              </a:lnSpc>
            </a:pPr>
            <a:r>
              <a:rPr lang="it-IT" spc="10" dirty="0" smtClean="0">
                <a:solidFill>
                  <a:schemeClr val="tx1">
                    <a:lumMod val="65000"/>
                    <a:lumOff val="35000"/>
                  </a:schemeClr>
                </a:solidFill>
                <a:latin typeface="Helvetica" pitchFamily="34" charset="0"/>
                <a:cs typeface="Arial"/>
              </a:rPr>
              <a:t>The </a:t>
            </a:r>
            <a:r>
              <a:rPr lang="it-IT" spc="10" dirty="0" err="1" smtClean="0">
                <a:solidFill>
                  <a:schemeClr val="tx1">
                    <a:lumMod val="65000"/>
                    <a:lumOff val="35000"/>
                  </a:schemeClr>
                </a:solidFill>
                <a:latin typeface="Helvetica" pitchFamily="34" charset="0"/>
                <a:cs typeface="Arial"/>
              </a:rPr>
              <a:t>sodium</a:t>
            </a:r>
            <a:r>
              <a:rPr lang="it-IT" spc="10" dirty="0" smtClean="0">
                <a:solidFill>
                  <a:schemeClr val="tx1">
                    <a:lumMod val="65000"/>
                    <a:lumOff val="35000"/>
                  </a:schemeClr>
                </a:solidFill>
                <a:latin typeface="Helvetica" pitchFamily="34" charset="0"/>
                <a:cs typeface="Arial"/>
              </a:rPr>
              <a:t> Bicarbonate </a:t>
            </a:r>
            <a:r>
              <a:rPr lang="it-IT" b="1" spc="10" dirty="0" err="1" smtClean="0">
                <a:solidFill>
                  <a:schemeClr val="tx1">
                    <a:lumMod val="65000"/>
                    <a:lumOff val="35000"/>
                  </a:schemeClr>
                </a:solidFill>
                <a:latin typeface="Helvetica" pitchFamily="34" charset="0"/>
                <a:cs typeface="Arial"/>
              </a:rPr>
              <a:t>is</a:t>
            </a:r>
            <a:r>
              <a:rPr lang="it-IT" b="1" spc="10" dirty="0" smtClean="0">
                <a:solidFill>
                  <a:schemeClr val="tx1">
                    <a:lumMod val="65000"/>
                    <a:lumOff val="35000"/>
                  </a:schemeClr>
                </a:solidFill>
                <a:latin typeface="Helvetica" pitchFamily="34" charset="0"/>
                <a:cs typeface="Arial"/>
              </a:rPr>
              <a:t> non-abrasive and non-corrosive.</a:t>
            </a:r>
          </a:p>
          <a:p>
            <a:pPr>
              <a:lnSpc>
                <a:spcPct val="150000"/>
              </a:lnSpc>
            </a:pPr>
            <a:r>
              <a:rPr lang="it-IT" spc="10" dirty="0" err="1" smtClean="0">
                <a:solidFill>
                  <a:schemeClr val="tx1">
                    <a:lumMod val="65000"/>
                    <a:lumOff val="35000"/>
                  </a:schemeClr>
                </a:solidFill>
                <a:latin typeface="Helvetica" pitchFamily="34" charset="0"/>
                <a:cs typeface="Arial"/>
              </a:rPr>
              <a:t>It</a:t>
            </a:r>
            <a:r>
              <a:rPr lang="it-IT" spc="10" dirty="0" smtClean="0">
                <a:solidFill>
                  <a:schemeClr val="tx1">
                    <a:lumMod val="65000"/>
                    <a:lumOff val="35000"/>
                  </a:schemeClr>
                </a:solidFill>
                <a:latin typeface="Helvetica" pitchFamily="34" charset="0"/>
                <a:cs typeface="Arial"/>
              </a:rPr>
              <a:t> </a:t>
            </a:r>
            <a:r>
              <a:rPr lang="it-IT" spc="10" dirty="0" err="1" smtClean="0">
                <a:solidFill>
                  <a:schemeClr val="tx1">
                    <a:lumMod val="65000"/>
                    <a:lumOff val="35000"/>
                  </a:schemeClr>
                </a:solidFill>
                <a:latin typeface="Helvetica" pitchFamily="34" charset="0"/>
                <a:cs typeface="Arial"/>
              </a:rPr>
              <a:t>preserves</a:t>
            </a:r>
            <a:r>
              <a:rPr lang="it-IT" spc="10" dirty="0" smtClean="0">
                <a:solidFill>
                  <a:schemeClr val="tx1">
                    <a:lumMod val="65000"/>
                    <a:lumOff val="35000"/>
                  </a:schemeClr>
                </a:solidFill>
                <a:latin typeface="Helvetica" pitchFamily="34" charset="0"/>
                <a:cs typeface="Arial"/>
              </a:rPr>
              <a:t> the </a:t>
            </a:r>
            <a:r>
              <a:rPr lang="it-IT" spc="10" dirty="0" err="1" smtClean="0">
                <a:solidFill>
                  <a:schemeClr val="tx1">
                    <a:lumMod val="65000"/>
                    <a:lumOff val="35000"/>
                  </a:schemeClr>
                </a:solidFill>
                <a:latin typeface="Helvetica" pitchFamily="34" charset="0"/>
                <a:cs typeface="Arial"/>
              </a:rPr>
              <a:t>instruments</a:t>
            </a:r>
            <a:r>
              <a:rPr lang="it-IT" spc="10" dirty="0" smtClean="0">
                <a:solidFill>
                  <a:schemeClr val="tx1">
                    <a:lumMod val="65000"/>
                    <a:lumOff val="35000"/>
                  </a:schemeClr>
                </a:solidFill>
                <a:latin typeface="Helvetica" pitchFamily="34" charset="0"/>
                <a:cs typeface="Arial"/>
              </a:rPr>
              <a:t> </a:t>
            </a:r>
            <a:r>
              <a:rPr lang="it-IT" spc="10" dirty="0" err="1" smtClean="0">
                <a:solidFill>
                  <a:schemeClr val="tx1">
                    <a:lumMod val="65000"/>
                    <a:lumOff val="35000"/>
                  </a:schemeClr>
                </a:solidFill>
                <a:latin typeface="Helvetica" pitchFamily="34" charset="0"/>
                <a:cs typeface="Arial"/>
              </a:rPr>
              <a:t>surface</a:t>
            </a:r>
            <a:r>
              <a:rPr lang="it-IT" spc="10" dirty="0" smtClean="0">
                <a:solidFill>
                  <a:schemeClr val="tx1">
                    <a:lumMod val="65000"/>
                    <a:lumOff val="35000"/>
                  </a:schemeClr>
                </a:solidFill>
                <a:latin typeface="Helvetica" pitchFamily="34" charset="0"/>
                <a:cs typeface="Arial"/>
              </a:rPr>
              <a:t> and </a:t>
            </a:r>
            <a:r>
              <a:rPr lang="it-IT" b="1" spc="10" dirty="0" err="1" smtClean="0">
                <a:solidFill>
                  <a:schemeClr val="tx1">
                    <a:lumMod val="65000"/>
                    <a:lumOff val="35000"/>
                  </a:schemeClr>
                </a:solidFill>
                <a:latin typeface="Helvetica" pitchFamily="34" charset="0"/>
                <a:cs typeface="Arial"/>
              </a:rPr>
              <a:t>removes</a:t>
            </a:r>
            <a:r>
              <a:rPr lang="it-IT" b="1" spc="10" dirty="0" smtClean="0">
                <a:solidFill>
                  <a:schemeClr val="tx1">
                    <a:lumMod val="65000"/>
                    <a:lumOff val="35000"/>
                  </a:schemeClr>
                </a:solidFill>
                <a:latin typeface="Helvetica" pitchFamily="34" charset="0"/>
                <a:cs typeface="Arial"/>
              </a:rPr>
              <a:t> </a:t>
            </a:r>
            <a:r>
              <a:rPr lang="it-IT" b="1" spc="10" dirty="0" err="1" smtClean="0">
                <a:solidFill>
                  <a:schemeClr val="tx1">
                    <a:lumMod val="65000"/>
                    <a:lumOff val="35000"/>
                  </a:schemeClr>
                </a:solidFill>
                <a:latin typeface="Helvetica" pitchFamily="34" charset="0"/>
                <a:cs typeface="Arial"/>
              </a:rPr>
              <a:t>Biofilm</a:t>
            </a:r>
            <a:r>
              <a:rPr lang="it-IT" b="1" spc="10" dirty="0" smtClean="0">
                <a:solidFill>
                  <a:schemeClr val="tx1">
                    <a:lumMod val="65000"/>
                    <a:lumOff val="35000"/>
                  </a:schemeClr>
                </a:solidFill>
                <a:latin typeface="Helvetica" pitchFamily="34" charset="0"/>
                <a:cs typeface="Arial"/>
              </a:rPr>
              <a:t>.</a:t>
            </a:r>
            <a:r>
              <a:rPr lang="it-IT" b="1" spc="10" dirty="0">
                <a:solidFill>
                  <a:schemeClr val="tx1">
                    <a:lumMod val="65000"/>
                    <a:lumOff val="35000"/>
                  </a:schemeClr>
                </a:solidFill>
                <a:latin typeface="Helvetica" pitchFamily="34" charset="0"/>
                <a:cs typeface="Arial"/>
              </a:rPr>
              <a:t> </a:t>
            </a:r>
            <a:endParaRPr lang="en-GB" b="1" spc="10" dirty="0">
              <a:solidFill>
                <a:schemeClr val="tx1">
                  <a:lumMod val="65000"/>
                  <a:lumOff val="35000"/>
                </a:schemeClr>
              </a:solidFill>
              <a:latin typeface="Helvetica" pitchFamily="34" charset="0"/>
              <a:cs typeface="Arial"/>
            </a:endParaRPr>
          </a:p>
          <a:p>
            <a:r>
              <a:rPr lang="en-US" dirty="0"/>
              <a:t> </a:t>
            </a:r>
            <a:endParaRPr lang="en-GB" dirty="0"/>
          </a:p>
          <a:p>
            <a:pPr>
              <a:lnSpc>
                <a:spcPct val="150000"/>
              </a:lnSpc>
            </a:pPr>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2929" y="1471276"/>
            <a:ext cx="3563676" cy="2375386"/>
          </a:xfrm>
          <a:prstGeom prst="rect">
            <a:avLst/>
          </a:prstGeom>
        </p:spPr>
      </p:pic>
      <p:pic>
        <p:nvPicPr>
          <p:cNvPr id="3" name="Immagine 2"/>
          <p:cNvPicPr>
            <a:picLocks noChangeAspect="1"/>
          </p:cNvPicPr>
          <p:nvPr/>
        </p:nvPicPr>
        <p:blipFill rotWithShape="1">
          <a:blip r:embed="rId4" cstate="print">
            <a:extLst>
              <a:ext uri="{28A0092B-C50C-407E-A947-70E740481C1C}">
                <a14:useLocalDpi xmlns:a14="http://schemas.microsoft.com/office/drawing/2010/main" val="0"/>
              </a:ext>
            </a:extLst>
          </a:blip>
          <a:srcRect l="12006" t="8990" r="3520"/>
          <a:stretch/>
        </p:blipFill>
        <p:spPr>
          <a:xfrm>
            <a:off x="5359334" y="4085730"/>
            <a:ext cx="3527271" cy="2533202"/>
          </a:xfrm>
          <a:prstGeom prst="rect">
            <a:avLst/>
          </a:prstGeom>
        </p:spPr>
      </p:pic>
    </p:spTree>
    <p:extLst>
      <p:ext uri="{BB962C8B-B14F-4D97-AF65-F5344CB8AC3E}">
        <p14:creationId xmlns:p14="http://schemas.microsoft.com/office/powerpoint/2010/main" val="17221556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20211" y="1905000"/>
            <a:ext cx="9164211" cy="50292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5" name="Rettangolo 4"/>
          <p:cNvSpPr/>
          <p:nvPr/>
        </p:nvSpPr>
        <p:spPr>
          <a:xfrm>
            <a:off x="5455136" y="2212822"/>
            <a:ext cx="2644532" cy="61547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57200" y="1230697"/>
            <a:ext cx="7467600" cy="523220"/>
          </a:xfrm>
          <a:prstGeom prst="rect">
            <a:avLst/>
          </a:prstGeom>
          <a:noFill/>
        </p:spPr>
        <p:txBody>
          <a:bodyPr wrap="square" rtlCol="0">
            <a:spAutoFit/>
          </a:bodyPr>
          <a:lstStyle/>
          <a:p>
            <a:r>
              <a:rPr lang="it-IT" sz="2800" b="1" dirty="0" smtClean="0">
                <a:solidFill>
                  <a:schemeClr val="tx1">
                    <a:lumMod val="65000"/>
                    <a:lumOff val="35000"/>
                  </a:schemeClr>
                </a:solidFill>
                <a:latin typeface="Helvetica" pitchFamily="34" charset="0"/>
              </a:rPr>
              <a:t>ADVANTAGE</a:t>
            </a:r>
          </a:p>
        </p:txBody>
      </p:sp>
      <p:sp>
        <p:nvSpPr>
          <p:cNvPr id="13" name="CasellaDiTesto 12"/>
          <p:cNvSpPr txBox="1"/>
          <p:nvPr/>
        </p:nvSpPr>
        <p:spPr>
          <a:xfrm>
            <a:off x="5455136" y="2260351"/>
            <a:ext cx="2698264" cy="523220"/>
          </a:xfrm>
          <a:prstGeom prst="rect">
            <a:avLst/>
          </a:prstGeom>
          <a:noFill/>
        </p:spPr>
        <p:txBody>
          <a:bodyPr wrap="square" rtlCol="0">
            <a:spAutoFit/>
          </a:bodyPr>
          <a:lstStyle/>
          <a:p>
            <a:pPr algn="ctr"/>
            <a:r>
              <a:rPr lang="it-IT" sz="2800" b="1" dirty="0" smtClean="0">
                <a:solidFill>
                  <a:schemeClr val="bg1"/>
                </a:solidFill>
                <a:latin typeface="Helvetica" panose="020B0604020202020204" pitchFamily="34" charset="0"/>
              </a:rPr>
              <a:t>ECONOMICAL</a:t>
            </a:r>
            <a:endParaRPr lang="it-IT" sz="2800" b="1" dirty="0">
              <a:solidFill>
                <a:schemeClr val="bg1"/>
              </a:solidFill>
              <a:latin typeface="Helvetica" panose="020B0604020202020204" pitchFamily="34" charset="0"/>
            </a:endParaRPr>
          </a:p>
        </p:txBody>
      </p:sp>
      <p:sp>
        <p:nvSpPr>
          <p:cNvPr id="17" name="Rettangolo 16"/>
          <p:cNvSpPr/>
          <p:nvPr/>
        </p:nvSpPr>
        <p:spPr>
          <a:xfrm>
            <a:off x="5455136" y="2828294"/>
            <a:ext cx="2634256" cy="365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p:cNvSpPr txBox="1"/>
          <p:nvPr/>
        </p:nvSpPr>
        <p:spPr>
          <a:xfrm>
            <a:off x="5636808" y="2979376"/>
            <a:ext cx="2302754" cy="1754326"/>
          </a:xfrm>
          <a:prstGeom prst="rect">
            <a:avLst/>
          </a:prstGeom>
          <a:noFill/>
        </p:spPr>
        <p:txBody>
          <a:bodyPr wrap="square" rtlCol="0">
            <a:spAutoFit/>
          </a:bodyPr>
          <a:lstStyle/>
          <a:p>
            <a:pPr algn="ctr"/>
            <a:r>
              <a:rPr lang="en-US" sz="8000" b="1" dirty="0" smtClean="0">
                <a:solidFill>
                  <a:schemeClr val="tx1">
                    <a:lumMod val="65000"/>
                    <a:lumOff val="35000"/>
                  </a:schemeClr>
                </a:solidFill>
                <a:latin typeface="Helvetica" pitchFamily="34" charset="0"/>
              </a:rPr>
              <a:t>3</a:t>
            </a:r>
            <a:endParaRPr lang="en-US" sz="8000" b="1" dirty="0">
              <a:solidFill>
                <a:schemeClr val="tx1">
                  <a:lumMod val="65000"/>
                  <a:lumOff val="35000"/>
                </a:schemeClr>
              </a:solidFill>
              <a:latin typeface="Helvetica" pitchFamily="34" charset="0"/>
            </a:endParaRPr>
          </a:p>
          <a:p>
            <a:endParaRPr lang="en-US" sz="14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smtClean="0">
              <a:solidFill>
                <a:schemeClr val="tx1">
                  <a:lumMod val="75000"/>
                  <a:lumOff val="25000"/>
                </a:schemeClr>
              </a:solidFill>
              <a:latin typeface="Helvetica" panose="020B0604020202020204" pitchFamily="34" charset="0"/>
            </a:endParaRPr>
          </a:p>
        </p:txBody>
      </p:sp>
      <p:pic>
        <p:nvPicPr>
          <p:cNvPr id="28" name="Immagin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14" name="Immagine 13"/>
          <p:cNvPicPr>
            <a:picLocks noChangeAspect="1"/>
          </p:cNvPicPr>
          <p:nvPr/>
        </p:nvPicPr>
        <p:blipFill>
          <a:blip r:embed="rId3"/>
          <a:stretch>
            <a:fillRect/>
          </a:stretch>
        </p:blipFill>
        <p:spPr>
          <a:xfrm>
            <a:off x="5636808" y="4495800"/>
            <a:ext cx="2048619" cy="1354459"/>
          </a:xfrm>
          <a:prstGeom prst="rect">
            <a:avLst/>
          </a:prstGeom>
        </p:spPr>
      </p:pic>
    </p:spTree>
    <p:extLst>
      <p:ext uri="{BB962C8B-B14F-4D97-AF65-F5344CB8AC3E}">
        <p14:creationId xmlns:p14="http://schemas.microsoft.com/office/powerpoint/2010/main" val="1381056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pPr marL="0">
              <a:lnSpc>
                <a:spcPct val="100000"/>
              </a:lnSpc>
            </a:pPr>
            <a:r>
              <a:rPr lang="it-IT" sz="2800" b="1" dirty="0">
                <a:solidFill>
                  <a:schemeClr val="tx1">
                    <a:lumMod val="65000"/>
                    <a:lumOff val="35000"/>
                  </a:schemeClr>
                </a:solidFill>
                <a:latin typeface="Helvetica" pitchFamily="34" charset="0"/>
              </a:rPr>
              <a:t>ECONOMICAL</a:t>
            </a:r>
            <a:endParaRPr sz="2800" b="1" dirty="0">
              <a:solidFill>
                <a:schemeClr val="tx1">
                  <a:lumMod val="65000"/>
                  <a:lumOff val="35000"/>
                </a:schemeClr>
              </a:solidFill>
              <a:latin typeface="Helvetica" pitchFamily="34" charset="0"/>
            </a:endParaRPr>
          </a:p>
        </p:txBody>
      </p:sp>
      <p:sp>
        <p:nvSpPr>
          <p:cNvPr id="13" name="text 1"/>
          <p:cNvSpPr txBox="1"/>
          <p:nvPr/>
        </p:nvSpPr>
        <p:spPr>
          <a:xfrm>
            <a:off x="457200" y="1752600"/>
            <a:ext cx="4246485" cy="4431983"/>
          </a:xfrm>
          <a:prstGeom prst="rect">
            <a:avLst/>
          </a:prstGeom>
        </p:spPr>
        <p:txBody>
          <a:bodyPr vert="horz" wrap="square" lIns="0" tIns="0" rIns="0" bIns="0" rtlCol="0">
            <a:spAutoFit/>
          </a:bodyPr>
          <a:lstStyle/>
          <a:p>
            <a:pPr marL="0">
              <a:lnSpc>
                <a:spcPct val="100000"/>
              </a:lnSpc>
            </a:pPr>
            <a:r>
              <a:rPr lang="it-IT" sz="2400" b="1" spc="10" dirty="0" err="1" smtClean="0">
                <a:solidFill>
                  <a:srgbClr val="00BCB8"/>
                </a:solidFill>
                <a:latin typeface="Helvetica" pitchFamily="34" charset="0"/>
                <a:cs typeface="Arial"/>
              </a:rPr>
              <a:t>Quality</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beyond</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expectations</a:t>
            </a:r>
            <a:endParaRPr lang="it-IT" sz="2400" b="1" spc="10" dirty="0" smtClean="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r>
              <a:rPr lang="it-IT" spc="10" dirty="0" smtClean="0">
                <a:solidFill>
                  <a:schemeClr val="tx1">
                    <a:lumMod val="65000"/>
                    <a:lumOff val="35000"/>
                  </a:schemeClr>
                </a:solidFill>
                <a:latin typeface="Helvetica" pitchFamily="34" charset="0"/>
                <a:cs typeface="Arial"/>
              </a:rPr>
              <a:t>BICAR</a:t>
            </a:r>
            <a:r>
              <a:rPr lang="it-IT" i="1" spc="10" dirty="0" smtClean="0">
                <a:solidFill>
                  <a:schemeClr val="tx1">
                    <a:lumMod val="65000"/>
                    <a:lumOff val="35000"/>
                  </a:schemeClr>
                </a:solidFill>
                <a:latin typeface="Arno Pro Caption" panose="02020502040506020403" pitchFamily="18" charset="0"/>
                <a:cs typeface="Arial"/>
              </a:rPr>
              <a:t>med </a:t>
            </a:r>
            <a:r>
              <a:rPr lang="en-GB" spc="10" baseline="40000" dirty="0" smtClean="0">
                <a:solidFill>
                  <a:schemeClr val="tx1">
                    <a:lumMod val="65000"/>
                    <a:lumOff val="35000"/>
                  </a:schemeClr>
                </a:solidFill>
                <a:latin typeface="Helvetica" pitchFamily="34" charset="0"/>
                <a:cs typeface="Arial"/>
              </a:rPr>
              <a:t> </a:t>
            </a:r>
            <a:r>
              <a:rPr lang="en-GB" spc="10" dirty="0" smtClean="0">
                <a:solidFill>
                  <a:schemeClr val="tx1">
                    <a:lumMod val="65000"/>
                    <a:lumOff val="35000"/>
                  </a:schemeClr>
                </a:solidFill>
                <a:latin typeface="Helvetica" pitchFamily="34" charset="0"/>
                <a:cs typeface="Arial"/>
              </a:rPr>
              <a:t>treatment </a:t>
            </a:r>
            <a:r>
              <a:rPr lang="en-GB" b="1" spc="10" dirty="0" smtClean="0">
                <a:solidFill>
                  <a:schemeClr val="tx1">
                    <a:lumMod val="65000"/>
                    <a:lumOff val="35000"/>
                  </a:schemeClr>
                </a:solidFill>
                <a:latin typeface="Helvetica" pitchFamily="34" charset="0"/>
                <a:cs typeface="Arial"/>
              </a:rPr>
              <a:t>extends the </a:t>
            </a:r>
            <a:r>
              <a:rPr lang="en-GB" b="1" spc="10" dirty="0">
                <a:solidFill>
                  <a:schemeClr val="tx1">
                    <a:lumMod val="65000"/>
                    <a:lumOff val="35000"/>
                  </a:schemeClr>
                </a:solidFill>
                <a:latin typeface="Helvetica" pitchFamily="34" charset="0"/>
                <a:cs typeface="Arial"/>
              </a:rPr>
              <a:t>life cycle of  </a:t>
            </a:r>
            <a:r>
              <a:rPr lang="en-GB" b="1" spc="10" dirty="0" smtClean="0">
                <a:solidFill>
                  <a:schemeClr val="tx1">
                    <a:lumMod val="65000"/>
                    <a:lumOff val="35000"/>
                  </a:schemeClr>
                </a:solidFill>
                <a:latin typeface="Helvetica" pitchFamily="34" charset="0"/>
                <a:cs typeface="Arial"/>
              </a:rPr>
              <a:t>instruments. </a:t>
            </a:r>
          </a:p>
          <a:p>
            <a:pPr>
              <a:lnSpc>
                <a:spcPct val="150000"/>
              </a:lnSpc>
            </a:pPr>
            <a:endParaRPr lang="en-GB" sz="800" b="1" spc="10" dirty="0" smtClean="0">
              <a:solidFill>
                <a:schemeClr val="tx1">
                  <a:lumMod val="65000"/>
                  <a:lumOff val="35000"/>
                </a:schemeClr>
              </a:solidFill>
              <a:latin typeface="Helvetica" pitchFamily="34" charset="0"/>
              <a:cs typeface="Arial"/>
            </a:endParaRPr>
          </a:p>
          <a:p>
            <a:pPr>
              <a:lnSpc>
                <a:spcPct val="150000"/>
              </a:lnSpc>
            </a:pPr>
            <a:r>
              <a:rPr lang="en-GB" spc="10" dirty="0" smtClean="0">
                <a:solidFill>
                  <a:schemeClr val="tx1">
                    <a:lumMod val="65000"/>
                    <a:lumOff val="35000"/>
                  </a:schemeClr>
                </a:solidFill>
                <a:latin typeface="Helvetica" pitchFamily="34" charset="0"/>
                <a:cs typeface="Arial"/>
              </a:rPr>
              <a:t>Cleaning instruments </a:t>
            </a:r>
            <a:r>
              <a:rPr lang="en-GB" spc="10" dirty="0">
                <a:solidFill>
                  <a:schemeClr val="tx1">
                    <a:lumMod val="65000"/>
                    <a:lumOff val="35000"/>
                  </a:schemeClr>
                </a:solidFill>
                <a:latin typeface="Helvetica" pitchFamily="34" charset="0"/>
                <a:cs typeface="Arial"/>
              </a:rPr>
              <a:t>in </a:t>
            </a:r>
            <a:r>
              <a:rPr lang="en-GB" spc="10" dirty="0" smtClean="0">
                <a:solidFill>
                  <a:schemeClr val="tx1">
                    <a:lumMod val="65000"/>
                    <a:lumOff val="35000"/>
                  </a:schemeClr>
                </a:solidFill>
                <a:latin typeface="Helvetica" pitchFamily="34" charset="0"/>
                <a:cs typeface="Arial"/>
              </a:rPr>
              <a:t>depth:</a:t>
            </a:r>
          </a:p>
          <a:p>
            <a:pPr>
              <a:lnSpc>
                <a:spcPct val="150000"/>
              </a:lnSpc>
            </a:pPr>
            <a:endParaRPr lang="en-GB" sz="800" b="1" spc="10" dirty="0">
              <a:solidFill>
                <a:schemeClr val="tx1">
                  <a:lumMod val="75000"/>
                  <a:lumOff val="25000"/>
                </a:schemeClr>
              </a:solidFill>
              <a:latin typeface="Helvetica" pitchFamily="34" charset="0"/>
              <a:cs typeface="Arial"/>
            </a:endParaRPr>
          </a:p>
          <a:p>
            <a:pPr marL="342900" indent="-342900">
              <a:lnSpc>
                <a:spcPct val="150000"/>
              </a:lnSpc>
              <a:buClr>
                <a:srgbClr val="00BCB8"/>
              </a:buClr>
              <a:buSzPct val="150000"/>
              <a:buFont typeface="Arial" panose="020B0604020202020204" pitchFamily="34" charset="0"/>
              <a:buChar char="•"/>
            </a:pPr>
            <a:r>
              <a:rPr lang="en-GB" b="1" spc="10" dirty="0">
                <a:solidFill>
                  <a:schemeClr val="tx1">
                    <a:lumMod val="65000"/>
                    <a:lumOff val="35000"/>
                  </a:schemeClr>
                </a:solidFill>
                <a:latin typeface="Helvetica" pitchFamily="34" charset="0"/>
                <a:cs typeface="Arial"/>
              </a:rPr>
              <a:t>Removes the Biofilm </a:t>
            </a:r>
          </a:p>
          <a:p>
            <a:pPr marL="342900" indent="-342900">
              <a:lnSpc>
                <a:spcPct val="150000"/>
              </a:lnSpc>
              <a:buClr>
                <a:srgbClr val="00BCB8"/>
              </a:buClr>
              <a:buSzPct val="150000"/>
              <a:buFont typeface="Arial" panose="020B0604020202020204" pitchFamily="34" charset="0"/>
              <a:buChar char="•"/>
            </a:pPr>
            <a:r>
              <a:rPr lang="it-IT" b="1" spc="10" dirty="0" err="1">
                <a:solidFill>
                  <a:schemeClr val="tx1">
                    <a:lumMod val="65000"/>
                    <a:lumOff val="35000"/>
                  </a:schemeClr>
                </a:solidFill>
                <a:latin typeface="Helvetica" pitchFamily="34" charset="0"/>
                <a:cs typeface="Arial"/>
              </a:rPr>
              <a:t>Reduces</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instrument</a:t>
            </a:r>
            <a:r>
              <a:rPr lang="it-IT" b="1" spc="10" dirty="0">
                <a:solidFill>
                  <a:schemeClr val="tx1">
                    <a:lumMod val="65000"/>
                    <a:lumOff val="35000"/>
                  </a:schemeClr>
                </a:solidFill>
                <a:latin typeface="Helvetica" pitchFamily="34" charset="0"/>
                <a:cs typeface="Arial"/>
              </a:rPr>
              <a:t> </a:t>
            </a:r>
            <a:r>
              <a:rPr lang="it-IT" b="1" spc="10" dirty="0" err="1">
                <a:solidFill>
                  <a:schemeClr val="tx1">
                    <a:lumMod val="65000"/>
                    <a:lumOff val="35000"/>
                  </a:schemeClr>
                </a:solidFill>
                <a:latin typeface="Helvetica" pitchFamily="34" charset="0"/>
                <a:cs typeface="Arial"/>
              </a:rPr>
              <a:t>damage</a:t>
            </a:r>
            <a:r>
              <a:rPr lang="it-IT" b="1" spc="10" dirty="0">
                <a:solidFill>
                  <a:schemeClr val="tx1">
                    <a:lumMod val="65000"/>
                    <a:lumOff val="35000"/>
                  </a:schemeClr>
                </a:solidFill>
                <a:latin typeface="Helvetica" pitchFamily="34" charset="0"/>
                <a:cs typeface="Arial"/>
              </a:rPr>
              <a:t> from </a:t>
            </a:r>
            <a:r>
              <a:rPr lang="it-IT" b="1" spc="10" dirty="0" err="1">
                <a:solidFill>
                  <a:schemeClr val="tx1">
                    <a:lumMod val="65000"/>
                    <a:lumOff val="35000"/>
                  </a:schemeClr>
                </a:solidFill>
                <a:latin typeface="Helvetica" pitchFamily="34" charset="0"/>
                <a:cs typeface="Arial"/>
              </a:rPr>
              <a:t>Oxidation</a:t>
            </a:r>
            <a:r>
              <a:rPr lang="it-IT" b="1" spc="10" dirty="0">
                <a:solidFill>
                  <a:schemeClr val="tx1">
                    <a:lumMod val="65000"/>
                    <a:lumOff val="35000"/>
                  </a:schemeClr>
                </a:solidFill>
                <a:latin typeface="Helvetica" pitchFamily="34" charset="0"/>
                <a:cs typeface="Arial"/>
              </a:rPr>
              <a:t>.</a:t>
            </a:r>
          </a:p>
          <a:p>
            <a:pPr>
              <a:lnSpc>
                <a:spcPct val="150000"/>
              </a:lnSpc>
            </a:pPr>
            <a:endParaRPr lang="it-IT" sz="800" spc="10" dirty="0" smtClean="0">
              <a:solidFill>
                <a:schemeClr val="tx1">
                  <a:lumMod val="75000"/>
                  <a:lumOff val="25000"/>
                </a:schemeClr>
              </a:solidFill>
              <a:latin typeface="Helvetica" pitchFamily="34" charset="0"/>
              <a:cs typeface="Arial"/>
            </a:endParaRPr>
          </a:p>
          <a:p>
            <a:endParaRPr lang="en-US" dirty="0">
              <a:latin typeface="Arial"/>
              <a:cs typeface="Arial"/>
            </a:endParaRPr>
          </a:p>
          <a:p>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5" name="Immagin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5998" y="1832467"/>
            <a:ext cx="3294533" cy="2200579"/>
          </a:xfrm>
          <a:prstGeom prst="rect">
            <a:avLst/>
          </a:prstGeom>
        </p:spPr>
      </p:pic>
      <p:pic>
        <p:nvPicPr>
          <p:cNvPr id="16" name="Immagin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3432" y="4178792"/>
            <a:ext cx="3287099" cy="2191399"/>
          </a:xfrm>
          <a:prstGeom prst="rect">
            <a:avLst/>
          </a:prstGeom>
        </p:spPr>
      </p:pic>
      <p:pic>
        <p:nvPicPr>
          <p:cNvPr id="11" name="Immagin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41741591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762000" y="3352800"/>
            <a:ext cx="8229600" cy="3570208"/>
          </a:xfrm>
          <a:prstGeom prst="rect">
            <a:avLst/>
          </a:prstGeom>
        </p:spPr>
        <p:txBody>
          <a:bodyPr vert="horz" wrap="square" lIns="0" tIns="0" rIns="0" bIns="0" rtlCol="0">
            <a:spAutoFit/>
          </a:bodyPr>
          <a:lstStyle/>
          <a:p>
            <a:pPr marL="0">
              <a:lnSpc>
                <a:spcPct val="100000"/>
              </a:lnSpc>
            </a:pPr>
            <a:r>
              <a:rPr lang="it-IT" sz="4400" b="1" spc="10" dirty="0" err="1" smtClean="0">
                <a:solidFill>
                  <a:schemeClr val="bg1"/>
                </a:solidFill>
                <a:latin typeface="Helvetica" pitchFamily="34" charset="0"/>
                <a:cs typeface="Arial"/>
              </a:rPr>
              <a:t>SAFEKlinic</a:t>
            </a:r>
            <a:r>
              <a:rPr lang="it-IT" sz="4400" b="1" spc="10" dirty="0" smtClean="0">
                <a:solidFill>
                  <a:schemeClr val="bg1"/>
                </a:solidFill>
                <a:latin typeface="Helvetica" pitchFamily="34" charset="0"/>
                <a:cs typeface="Arial"/>
              </a:rPr>
              <a:t> </a:t>
            </a:r>
          </a:p>
          <a:p>
            <a:pPr marL="0">
              <a:lnSpc>
                <a:spcPct val="100000"/>
              </a:lnSpc>
            </a:pPr>
            <a:r>
              <a:rPr lang="it-IT" sz="4400" b="1" spc="10" dirty="0" smtClean="0">
                <a:solidFill>
                  <a:schemeClr val="bg1"/>
                </a:solidFill>
                <a:latin typeface="Helvetica" pitchFamily="34" charset="0"/>
                <a:cs typeface="Arial"/>
              </a:rPr>
              <a:t>SODIUM BICARBONATE</a:t>
            </a: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286" y="436335"/>
            <a:ext cx="2400105" cy="456381"/>
          </a:xfrm>
          <a:prstGeom prst="rect">
            <a:avLst/>
          </a:prstGeom>
        </p:spPr>
      </p:pic>
    </p:spTree>
    <p:extLst>
      <p:ext uri="{BB962C8B-B14F-4D97-AF65-F5344CB8AC3E}">
        <p14:creationId xmlns:p14="http://schemas.microsoft.com/office/powerpoint/2010/main" val="17805551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89633" y="1219200"/>
            <a:ext cx="8496105" cy="2323713"/>
          </a:xfrm>
          <a:prstGeom prst="rect">
            <a:avLst/>
          </a:prstGeom>
          <a:noFill/>
        </p:spPr>
        <p:txBody>
          <a:bodyPr wrap="square" rtlCol="0">
            <a:spAutoFit/>
          </a:bodyPr>
          <a:lstStyle/>
          <a:p>
            <a:r>
              <a:rPr lang="it-IT" sz="2800" b="1" dirty="0" smtClean="0">
                <a:solidFill>
                  <a:schemeClr val="tx1">
                    <a:lumMod val="65000"/>
                    <a:lumOff val="35000"/>
                  </a:schemeClr>
                </a:solidFill>
                <a:latin typeface="Helvetica" pitchFamily="34" charset="0"/>
              </a:rPr>
              <a:t>WHY </a:t>
            </a:r>
            <a:r>
              <a:rPr lang="it-IT" sz="2800" b="1" dirty="0" err="1" smtClean="0">
                <a:solidFill>
                  <a:schemeClr val="tx1">
                    <a:lumMod val="65000"/>
                    <a:lumOff val="35000"/>
                  </a:schemeClr>
                </a:solidFill>
                <a:latin typeface="Helvetica" pitchFamily="34" charset="0"/>
              </a:rPr>
              <a:t>SAFEKlinic</a:t>
            </a:r>
            <a:r>
              <a:rPr lang="it-IT" sz="2800" b="1" dirty="0" smtClean="0">
                <a:solidFill>
                  <a:schemeClr val="tx1">
                    <a:lumMod val="65000"/>
                    <a:lumOff val="35000"/>
                  </a:schemeClr>
                </a:solidFill>
                <a:latin typeface="Helvetica" pitchFamily="34" charset="0"/>
              </a:rPr>
              <a:t> SODIUM BICARBONATE?</a:t>
            </a:r>
          </a:p>
          <a:p>
            <a:r>
              <a:rPr lang="it-IT" sz="2400" b="1" spc="10" dirty="0" smtClean="0">
                <a:solidFill>
                  <a:srgbClr val="00BCB8"/>
                </a:solidFill>
                <a:latin typeface="Helvetica" pitchFamily="34" charset="0"/>
                <a:cs typeface="Arial"/>
              </a:rPr>
              <a:t>Accurate, </a:t>
            </a:r>
            <a:r>
              <a:rPr lang="it-IT" sz="2400" b="1" spc="10" dirty="0" smtClean="0">
                <a:solidFill>
                  <a:srgbClr val="00BCB8"/>
                </a:solidFill>
                <a:latin typeface="Helvetica" pitchFamily="34" charset="0"/>
                <a:cs typeface="Arial"/>
              </a:rPr>
              <a:t>Delicate</a:t>
            </a:r>
            <a:r>
              <a:rPr lang="it-IT" sz="2400" b="1" spc="10" dirty="0" smtClean="0">
                <a:solidFill>
                  <a:srgbClr val="00BCB8"/>
                </a:solidFill>
                <a:latin typeface="Helvetica" pitchFamily="34" charset="0"/>
                <a:cs typeface="Arial"/>
              </a:rPr>
              <a:t>, </a:t>
            </a:r>
            <a:r>
              <a:rPr lang="it-IT" sz="2400" b="1" spc="10" dirty="0" err="1" smtClean="0">
                <a:solidFill>
                  <a:srgbClr val="00BCB8"/>
                </a:solidFill>
                <a:latin typeface="Helvetica" pitchFamily="34" charset="0"/>
                <a:cs typeface="Arial"/>
              </a:rPr>
              <a:t>Safe</a:t>
            </a:r>
            <a:endParaRPr lang="it-IT" sz="2400" b="1" spc="10" dirty="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spcAft>
                <a:spcPts val="1200"/>
              </a:spcAft>
            </a:pPr>
            <a:r>
              <a:rPr lang="en-GB" sz="1600" spc="10" dirty="0">
                <a:solidFill>
                  <a:schemeClr val="tx1">
                    <a:lumMod val="65000"/>
                    <a:lumOff val="35000"/>
                  </a:schemeClr>
                </a:solidFill>
                <a:latin typeface="Helvetica" pitchFamily="34" charset="0"/>
                <a:cs typeface="Arial"/>
              </a:rPr>
              <a:t>Effectiveness and precision of </a:t>
            </a:r>
            <a:r>
              <a:rPr lang="it-IT" sz="1600" spc="10" dirty="0" smtClean="0">
                <a:solidFill>
                  <a:schemeClr val="tx1">
                    <a:lumMod val="65000"/>
                    <a:lumOff val="35000"/>
                  </a:schemeClr>
                </a:solidFill>
                <a:latin typeface="Helvetica" pitchFamily="34" charset="0"/>
                <a:cs typeface="Arial"/>
              </a:rPr>
              <a:t>BICAR</a:t>
            </a:r>
            <a:r>
              <a:rPr lang="it-IT" sz="1600" i="1" spc="10" dirty="0" smtClean="0">
                <a:solidFill>
                  <a:schemeClr val="tx1">
                    <a:lumMod val="65000"/>
                    <a:lumOff val="35000"/>
                  </a:schemeClr>
                </a:solidFill>
                <a:latin typeface="Helvetica" pitchFamily="34" charset="0"/>
                <a:cs typeface="Arial"/>
              </a:rPr>
              <a:t>med</a:t>
            </a:r>
            <a:r>
              <a:rPr lang="it-IT" sz="1600" spc="10" dirty="0" smtClean="0">
                <a:solidFill>
                  <a:schemeClr val="tx1">
                    <a:lumMod val="65000"/>
                    <a:lumOff val="35000"/>
                  </a:schemeClr>
                </a:solidFill>
                <a:latin typeface="Helvetica" pitchFamily="34" charset="0"/>
                <a:cs typeface="Arial"/>
              </a:rPr>
              <a:t> ed </a:t>
            </a:r>
            <a:r>
              <a:rPr lang="en-GB" sz="1600" spc="10" dirty="0" smtClean="0">
                <a:solidFill>
                  <a:schemeClr val="tx1">
                    <a:lumMod val="65000"/>
                    <a:lumOff val="35000"/>
                  </a:schemeClr>
                </a:solidFill>
                <a:latin typeface="Helvetica" pitchFamily="34" charset="0"/>
                <a:cs typeface="Arial"/>
              </a:rPr>
              <a:t>treatment </a:t>
            </a:r>
            <a:r>
              <a:rPr lang="en-GB" sz="1600" spc="10" dirty="0">
                <a:solidFill>
                  <a:schemeClr val="tx1">
                    <a:lumMod val="65000"/>
                    <a:lumOff val="35000"/>
                  </a:schemeClr>
                </a:solidFill>
                <a:latin typeface="Helvetica" pitchFamily="34" charset="0"/>
                <a:cs typeface="Arial"/>
              </a:rPr>
              <a:t>is due to the combination of two forces: </a:t>
            </a:r>
            <a:r>
              <a:rPr lang="en-GB" sz="1600" b="1" spc="10" dirty="0">
                <a:solidFill>
                  <a:schemeClr val="tx1">
                    <a:lumMod val="65000"/>
                    <a:lumOff val="35000"/>
                  </a:schemeClr>
                </a:solidFill>
                <a:latin typeface="Helvetica" pitchFamily="34" charset="0"/>
                <a:cs typeface="Arial"/>
              </a:rPr>
              <a:t>emollient and mechanical action </a:t>
            </a:r>
            <a:r>
              <a:rPr lang="en-GB" sz="1600" spc="10" dirty="0">
                <a:solidFill>
                  <a:schemeClr val="tx1">
                    <a:lumMod val="65000"/>
                    <a:lumOff val="35000"/>
                  </a:schemeClr>
                </a:solidFill>
                <a:latin typeface="Helvetica" pitchFamily="34" charset="0"/>
                <a:cs typeface="Arial"/>
              </a:rPr>
              <a:t>of </a:t>
            </a:r>
            <a:r>
              <a:rPr lang="en-GB" sz="1600" spc="10" dirty="0" err="1">
                <a:solidFill>
                  <a:schemeClr val="tx1">
                    <a:lumMod val="65000"/>
                    <a:lumOff val="35000"/>
                  </a:schemeClr>
                </a:solidFill>
                <a:latin typeface="Helvetica" pitchFamily="34" charset="0"/>
                <a:cs typeface="Arial"/>
              </a:rPr>
              <a:t>SafeKlinic</a:t>
            </a:r>
            <a:r>
              <a:rPr lang="en-GB" sz="1600" spc="10" dirty="0">
                <a:solidFill>
                  <a:schemeClr val="tx1">
                    <a:lumMod val="65000"/>
                    <a:lumOff val="35000"/>
                  </a:schemeClr>
                </a:solidFill>
                <a:latin typeface="Helvetica" pitchFamily="34" charset="0"/>
                <a:cs typeface="Arial"/>
              </a:rPr>
              <a:t> sodium bicarbonate.</a:t>
            </a:r>
          </a:p>
          <a:p>
            <a:pPr>
              <a:lnSpc>
                <a:spcPct val="150000"/>
              </a:lnSpc>
            </a:pPr>
            <a:endParaRPr lang="en-GB" b="1" spc="10" dirty="0">
              <a:solidFill>
                <a:schemeClr val="tx1">
                  <a:lumMod val="65000"/>
                  <a:lumOff val="3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8" name="Immagine 7"/>
          <p:cNvPicPr>
            <a:picLocks noChangeAspect="1"/>
          </p:cNvPicPr>
          <p:nvPr/>
        </p:nvPicPr>
        <p:blipFill rotWithShape="1">
          <a:blip r:embed="rId2"/>
          <a:srcRect b="13879"/>
          <a:stretch/>
        </p:blipFill>
        <p:spPr>
          <a:xfrm>
            <a:off x="584392" y="3276600"/>
            <a:ext cx="2547492" cy="2153157"/>
          </a:xfrm>
          <a:prstGeom prst="rect">
            <a:avLst/>
          </a:prstGeom>
        </p:spPr>
      </p:pic>
      <p:pic>
        <p:nvPicPr>
          <p:cNvPr id="12" name="Immagine 11"/>
          <p:cNvPicPr>
            <a:picLocks noChangeAspect="1"/>
          </p:cNvPicPr>
          <p:nvPr/>
        </p:nvPicPr>
        <p:blipFill rotWithShape="1">
          <a:blip r:embed="rId3"/>
          <a:srcRect b="17095"/>
          <a:stretch/>
        </p:blipFill>
        <p:spPr>
          <a:xfrm>
            <a:off x="3341078" y="3414500"/>
            <a:ext cx="2177940" cy="2007981"/>
          </a:xfrm>
          <a:prstGeom prst="rect">
            <a:avLst/>
          </a:prstGeom>
        </p:spPr>
      </p:pic>
      <p:pic>
        <p:nvPicPr>
          <p:cNvPr id="18" name="Immagine 17"/>
          <p:cNvPicPr>
            <a:picLocks noChangeAspect="1"/>
          </p:cNvPicPr>
          <p:nvPr/>
        </p:nvPicPr>
        <p:blipFill rotWithShape="1">
          <a:blip r:embed="rId4"/>
          <a:srcRect b="12633"/>
          <a:stretch/>
        </p:blipFill>
        <p:spPr>
          <a:xfrm>
            <a:off x="6239982" y="3276600"/>
            <a:ext cx="2199929" cy="2135572"/>
          </a:xfrm>
          <a:prstGeom prst="rect">
            <a:avLst/>
          </a:prstGeom>
        </p:spPr>
      </p:pic>
      <p:sp>
        <p:nvSpPr>
          <p:cNvPr id="19" name="CasellaDiTesto 18"/>
          <p:cNvSpPr txBox="1"/>
          <p:nvPr/>
        </p:nvSpPr>
        <p:spPr>
          <a:xfrm>
            <a:off x="6239982" y="5560382"/>
            <a:ext cx="2417495" cy="646331"/>
          </a:xfrm>
          <a:prstGeom prst="rect">
            <a:avLst/>
          </a:prstGeom>
          <a:noFill/>
        </p:spPr>
        <p:txBody>
          <a:bodyPr wrap="square" rtlCol="0">
            <a:spAutoFit/>
          </a:bodyPr>
          <a:lstStyle/>
          <a:p>
            <a:pPr algn="ctr"/>
            <a:r>
              <a:rPr lang="it-IT" b="1" dirty="0">
                <a:solidFill>
                  <a:schemeClr val="tx1">
                    <a:lumMod val="75000"/>
                    <a:lumOff val="25000"/>
                  </a:schemeClr>
                </a:solidFill>
                <a:latin typeface="Helvetica" panose="020B0604020202020204" pitchFamily="34" charset="0"/>
              </a:rPr>
              <a:t>STUDIED GRANULOMETRY</a:t>
            </a:r>
          </a:p>
        </p:txBody>
      </p:sp>
      <p:sp>
        <p:nvSpPr>
          <p:cNvPr id="20" name="CasellaDiTesto 19"/>
          <p:cNvSpPr txBox="1"/>
          <p:nvPr/>
        </p:nvSpPr>
        <p:spPr>
          <a:xfrm>
            <a:off x="597877" y="5560383"/>
            <a:ext cx="2417495" cy="646331"/>
          </a:xfrm>
          <a:prstGeom prst="rect">
            <a:avLst/>
          </a:prstGeom>
          <a:noFill/>
        </p:spPr>
        <p:txBody>
          <a:bodyPr wrap="square" rtlCol="0">
            <a:spAutoFit/>
          </a:bodyPr>
          <a:lstStyle/>
          <a:p>
            <a:pPr algn="ctr"/>
            <a:r>
              <a:rPr lang="it-IT" b="1" dirty="0" smtClean="0">
                <a:solidFill>
                  <a:schemeClr val="tx1">
                    <a:lumMod val="75000"/>
                    <a:lumOff val="25000"/>
                  </a:schemeClr>
                </a:solidFill>
                <a:latin typeface="Helvetica" panose="020B0604020202020204" pitchFamily="34" charset="0"/>
              </a:rPr>
              <a:t>NO-ABRASIVE</a:t>
            </a:r>
          </a:p>
          <a:p>
            <a:pPr algn="ctr"/>
            <a:r>
              <a:rPr lang="it-IT" b="1" dirty="0" smtClean="0">
                <a:solidFill>
                  <a:schemeClr val="tx1">
                    <a:lumMod val="75000"/>
                    <a:lumOff val="25000"/>
                  </a:schemeClr>
                </a:solidFill>
                <a:latin typeface="Helvetica" panose="020B0604020202020204" pitchFamily="34" charset="0"/>
              </a:rPr>
              <a:t>NO-CORROSIVE</a:t>
            </a:r>
            <a:endParaRPr lang="it-IT" b="1" dirty="0">
              <a:solidFill>
                <a:schemeClr val="tx1">
                  <a:lumMod val="75000"/>
                  <a:lumOff val="25000"/>
                </a:schemeClr>
              </a:solidFill>
              <a:latin typeface="Helvetica" panose="020B0604020202020204" pitchFamily="34" charset="0"/>
            </a:endParaRPr>
          </a:p>
        </p:txBody>
      </p:sp>
      <p:sp>
        <p:nvSpPr>
          <p:cNvPr id="21" name="CasellaDiTesto 20"/>
          <p:cNvSpPr txBox="1"/>
          <p:nvPr/>
        </p:nvSpPr>
        <p:spPr>
          <a:xfrm>
            <a:off x="3264877" y="5560382"/>
            <a:ext cx="2568617" cy="923330"/>
          </a:xfrm>
          <a:prstGeom prst="rect">
            <a:avLst/>
          </a:prstGeom>
          <a:noFill/>
        </p:spPr>
        <p:txBody>
          <a:bodyPr wrap="square" rtlCol="0">
            <a:spAutoFit/>
          </a:bodyPr>
          <a:lstStyle/>
          <a:p>
            <a:pPr algn="ctr"/>
            <a:r>
              <a:rPr lang="en-GB" b="1" dirty="0">
                <a:solidFill>
                  <a:schemeClr val="tx1">
                    <a:lumMod val="75000"/>
                    <a:lumOff val="25000"/>
                  </a:schemeClr>
                </a:solidFill>
                <a:latin typeface="Helvetica" panose="020B0604020202020204" pitchFamily="34" charset="0"/>
              </a:rPr>
              <a:t>EFFECTIVE ON </a:t>
            </a:r>
          </a:p>
          <a:p>
            <a:pPr algn="ctr"/>
            <a:r>
              <a:rPr lang="en-GB" b="1" dirty="0">
                <a:solidFill>
                  <a:schemeClr val="tx1">
                    <a:lumMod val="75000"/>
                    <a:lumOff val="25000"/>
                  </a:schemeClr>
                </a:solidFill>
                <a:latin typeface="Helvetica" panose="020B0604020202020204" pitchFamily="34" charset="0"/>
              </a:rPr>
              <a:t>COMPLEX SHAPES AND </a:t>
            </a:r>
            <a:r>
              <a:rPr lang="en-GB" b="1" dirty="0" smtClean="0">
                <a:solidFill>
                  <a:schemeClr val="tx1">
                    <a:lumMod val="75000"/>
                    <a:lumOff val="25000"/>
                  </a:schemeClr>
                </a:solidFill>
                <a:latin typeface="Helvetica" panose="020B0604020202020204" pitchFamily="34" charset="0"/>
              </a:rPr>
              <a:t>DIRT</a:t>
            </a:r>
            <a:endParaRPr lang="en-GB" b="1" dirty="0">
              <a:solidFill>
                <a:schemeClr val="tx1">
                  <a:lumMod val="75000"/>
                  <a:lumOff val="25000"/>
                </a:schemeClr>
              </a:solidFill>
              <a:latin typeface="Helvetica" panose="020B0604020202020204" pitchFamily="34" charset="0"/>
            </a:endParaRPr>
          </a:p>
        </p:txBody>
      </p:sp>
      <p:pic>
        <p:nvPicPr>
          <p:cNvPr id="16" name="Immagin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398552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72049" y="1264714"/>
            <a:ext cx="8401616" cy="1154162"/>
          </a:xfrm>
          <a:prstGeom prst="rect">
            <a:avLst/>
          </a:prstGeom>
          <a:noFill/>
        </p:spPr>
        <p:txBody>
          <a:bodyPr wrap="square" rtlCol="0">
            <a:spAutoFit/>
          </a:bodyPr>
          <a:lstStyle/>
          <a:p>
            <a:r>
              <a:rPr lang="it-IT" sz="2400" b="1" dirty="0">
                <a:solidFill>
                  <a:schemeClr val="tx1">
                    <a:lumMod val="65000"/>
                    <a:lumOff val="35000"/>
                  </a:schemeClr>
                </a:solidFill>
                <a:latin typeface="Helvetica" pitchFamily="34" charset="0"/>
              </a:rPr>
              <a:t>WHY </a:t>
            </a:r>
            <a:r>
              <a:rPr lang="it-IT" sz="2400" b="1" dirty="0" err="1">
                <a:solidFill>
                  <a:schemeClr val="tx1">
                    <a:lumMod val="65000"/>
                    <a:lumOff val="35000"/>
                  </a:schemeClr>
                </a:solidFill>
                <a:latin typeface="Helvetica" pitchFamily="34" charset="0"/>
              </a:rPr>
              <a:t>SAFEKlinic</a:t>
            </a:r>
            <a:r>
              <a:rPr lang="it-IT" sz="2400" b="1" dirty="0">
                <a:solidFill>
                  <a:schemeClr val="tx1">
                    <a:lumMod val="65000"/>
                    <a:lumOff val="35000"/>
                  </a:schemeClr>
                </a:solidFill>
                <a:latin typeface="Helvetica" pitchFamily="34" charset="0"/>
              </a:rPr>
              <a:t> SODIUM BICARBONATE?</a:t>
            </a:r>
          </a:p>
          <a:p>
            <a:r>
              <a:rPr lang="it-IT" sz="2400" b="1" spc="10" dirty="0" smtClean="0">
                <a:solidFill>
                  <a:srgbClr val="00BCB8"/>
                </a:solidFill>
                <a:latin typeface="Helvetica" pitchFamily="34" charset="0"/>
                <a:cs typeface="Arial"/>
              </a:rPr>
              <a:t>Accurate</a:t>
            </a:r>
            <a:endParaRPr lang="en-US" sz="2400" spc="10" dirty="0" smtClean="0">
              <a:solidFill>
                <a:schemeClr val="tx1">
                  <a:lumMod val="85000"/>
                  <a:lumOff val="15000"/>
                </a:schemeClr>
              </a:solidFill>
              <a:latin typeface="Helvetica" pitchFamily="34" charset="0"/>
              <a:cs typeface="Arial"/>
            </a:endParaRPr>
          </a:p>
          <a:p>
            <a:pPr>
              <a:lnSpc>
                <a:spcPct val="150000"/>
              </a:lnSpc>
            </a:pPr>
            <a:endParaRPr lang="en-GB" sz="1400" dirty="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3324087" y="2057400"/>
            <a:ext cx="5549577" cy="5601533"/>
          </a:xfrm>
          <a:prstGeom prst="rect">
            <a:avLst/>
          </a:prstGeom>
        </p:spPr>
        <p:txBody>
          <a:bodyPr wrap="square">
            <a:spAutoFit/>
          </a:bodyPr>
          <a:lstStyle/>
          <a:p>
            <a:pPr>
              <a:lnSpc>
                <a:spcPct val="150000"/>
              </a:lnSpc>
            </a:pPr>
            <a:r>
              <a:rPr lang="en-GB" sz="1600" dirty="0" smtClean="0">
                <a:solidFill>
                  <a:schemeClr val="tx1">
                    <a:lumMod val="75000"/>
                    <a:lumOff val="25000"/>
                  </a:schemeClr>
                </a:solidFill>
                <a:latin typeface="Helvetica" panose="020B0604020202020204" pitchFamily="34" charset="0"/>
              </a:rPr>
              <a:t>BICAR</a:t>
            </a:r>
            <a:r>
              <a:rPr lang="en-GB" sz="1600" i="1" dirty="0" smtClean="0">
                <a:solidFill>
                  <a:schemeClr val="tx1">
                    <a:lumMod val="75000"/>
                    <a:lumOff val="25000"/>
                  </a:schemeClr>
                </a:solidFill>
                <a:latin typeface="Arno Pro" panose="02020502040506020403" pitchFamily="18" charset="0"/>
              </a:rPr>
              <a:t>med </a:t>
            </a:r>
            <a:r>
              <a:rPr lang="en-GB" sz="1600" baseline="30000" dirty="0" smtClean="0">
                <a:solidFill>
                  <a:schemeClr val="tx1">
                    <a:lumMod val="75000"/>
                    <a:lumOff val="25000"/>
                  </a:schemeClr>
                </a:solidFill>
              </a:rPr>
              <a:t>®</a:t>
            </a:r>
            <a:r>
              <a:rPr lang="en-GB" sz="1600" dirty="0" smtClean="0">
                <a:solidFill>
                  <a:schemeClr val="tx1">
                    <a:lumMod val="75000"/>
                    <a:lumOff val="25000"/>
                  </a:schemeClr>
                </a:solidFill>
                <a:latin typeface="Helvetica" panose="020B0604020202020204" pitchFamily="34" charset="0"/>
              </a:rPr>
              <a:t>treatment accuracy derives from </a:t>
            </a:r>
            <a:r>
              <a:rPr lang="en-GB" sz="1600" b="1" dirty="0" smtClean="0">
                <a:solidFill>
                  <a:schemeClr val="tx1">
                    <a:lumMod val="75000"/>
                    <a:lumOff val="25000"/>
                  </a:schemeClr>
                </a:solidFill>
                <a:latin typeface="Helvetica" panose="020B0604020202020204" pitchFamily="34" charset="0"/>
              </a:rPr>
              <a:t>the constant and continuous action of the sodium bicarbonate: projected on the surface, bicarbonate is capable to hit the same point repeatedly </a:t>
            </a:r>
            <a:r>
              <a:rPr lang="en-GB" sz="1600" dirty="0" smtClean="0">
                <a:solidFill>
                  <a:schemeClr val="tx1">
                    <a:lumMod val="75000"/>
                    <a:lumOff val="25000"/>
                  </a:schemeClr>
                </a:solidFill>
                <a:latin typeface="Helvetica" panose="020B0604020202020204" pitchFamily="34" charset="0"/>
              </a:rPr>
              <a:t>and continuously over and over again.</a:t>
            </a:r>
          </a:p>
          <a:p>
            <a:pPr>
              <a:lnSpc>
                <a:spcPct val="150000"/>
              </a:lnSpc>
            </a:pPr>
            <a:endParaRPr lang="en-GB" sz="800" dirty="0" smtClean="0">
              <a:solidFill>
                <a:schemeClr val="tx1">
                  <a:lumMod val="75000"/>
                  <a:lumOff val="25000"/>
                </a:schemeClr>
              </a:solidFill>
              <a:latin typeface="Helvetica" panose="020B0604020202020204" pitchFamily="34" charset="0"/>
            </a:endParaRPr>
          </a:p>
          <a:p>
            <a:pPr>
              <a:lnSpc>
                <a:spcPct val="150000"/>
              </a:lnSpc>
            </a:pPr>
            <a:r>
              <a:rPr lang="en-GB" sz="1600" dirty="0" smtClean="0">
                <a:solidFill>
                  <a:schemeClr val="tx1">
                    <a:lumMod val="75000"/>
                    <a:lumOff val="25000"/>
                  </a:schemeClr>
                </a:solidFill>
                <a:latin typeface="Helvetica" panose="020B0604020202020204" pitchFamily="34" charset="0"/>
              </a:rPr>
              <a:t>This </a:t>
            </a:r>
            <a:r>
              <a:rPr lang="en-GB" sz="1600" dirty="0">
                <a:solidFill>
                  <a:schemeClr val="tx1">
                    <a:lumMod val="75000"/>
                    <a:lumOff val="25000"/>
                  </a:schemeClr>
                </a:solidFill>
                <a:latin typeface="Helvetica" panose="020B0604020202020204" pitchFamily="34" charset="0"/>
              </a:rPr>
              <a:t>action makes the BICAR</a:t>
            </a:r>
            <a:r>
              <a:rPr lang="en-GB" sz="1600" i="1" dirty="0">
                <a:solidFill>
                  <a:schemeClr val="tx1">
                    <a:lumMod val="75000"/>
                    <a:lumOff val="25000"/>
                  </a:schemeClr>
                </a:solidFill>
                <a:latin typeface="Arno Pro" panose="02020502040506020403" pitchFamily="18" charset="0"/>
              </a:rPr>
              <a:t>med </a:t>
            </a:r>
            <a:r>
              <a:rPr lang="en-GB" sz="1600" baseline="30000" dirty="0">
                <a:solidFill>
                  <a:schemeClr val="tx1">
                    <a:lumMod val="75000"/>
                    <a:lumOff val="25000"/>
                  </a:schemeClr>
                </a:solidFill>
              </a:rPr>
              <a:t>®</a:t>
            </a:r>
            <a:r>
              <a:rPr lang="en-GB" sz="1600" dirty="0" smtClean="0">
                <a:solidFill>
                  <a:schemeClr val="tx1">
                    <a:lumMod val="75000"/>
                    <a:lumOff val="25000"/>
                  </a:schemeClr>
                </a:solidFill>
                <a:latin typeface="Helvetica" panose="020B0604020202020204" pitchFamily="34" charset="0"/>
              </a:rPr>
              <a:t> </a:t>
            </a:r>
            <a:r>
              <a:rPr lang="en-GB" sz="1600" dirty="0">
                <a:solidFill>
                  <a:schemeClr val="tx1">
                    <a:lumMod val="75000"/>
                    <a:lumOff val="25000"/>
                  </a:schemeClr>
                </a:solidFill>
                <a:latin typeface="Helvetica" panose="020B0604020202020204" pitchFamily="34" charset="0"/>
              </a:rPr>
              <a:t>process </a:t>
            </a:r>
            <a:r>
              <a:rPr lang="en-GB" sz="1600" b="1" dirty="0">
                <a:solidFill>
                  <a:schemeClr val="tx1">
                    <a:lumMod val="75000"/>
                    <a:lumOff val="25000"/>
                  </a:schemeClr>
                </a:solidFill>
                <a:latin typeface="Helvetica" panose="020B0604020202020204" pitchFamily="34" charset="0"/>
              </a:rPr>
              <a:t>comparable to a highly efficient mechanical brushing</a:t>
            </a:r>
            <a:r>
              <a:rPr lang="en-GB" sz="1600" dirty="0">
                <a:solidFill>
                  <a:schemeClr val="tx1">
                    <a:lumMod val="75000"/>
                    <a:lumOff val="25000"/>
                  </a:schemeClr>
                </a:solidFill>
                <a:latin typeface="Helvetica" panose="020B0604020202020204" pitchFamily="34" charset="0"/>
              </a:rPr>
              <a:t>. Simulations show that one second of treatment with the BICAR</a:t>
            </a:r>
            <a:r>
              <a:rPr lang="en-GB" sz="1600" i="1" dirty="0">
                <a:solidFill>
                  <a:schemeClr val="tx1">
                    <a:lumMod val="75000"/>
                    <a:lumOff val="25000"/>
                  </a:schemeClr>
                </a:solidFill>
                <a:latin typeface="Arno Pro" panose="02020502040506020403" pitchFamily="18" charset="0"/>
              </a:rPr>
              <a:t>med </a:t>
            </a:r>
            <a:r>
              <a:rPr lang="en-GB" sz="1600" baseline="30000" dirty="0">
                <a:solidFill>
                  <a:schemeClr val="tx1">
                    <a:lumMod val="75000"/>
                    <a:lumOff val="25000"/>
                  </a:schemeClr>
                </a:solidFill>
              </a:rPr>
              <a:t>®</a:t>
            </a:r>
            <a:r>
              <a:rPr lang="en-GB" sz="1600" dirty="0">
                <a:solidFill>
                  <a:schemeClr val="tx1">
                    <a:lumMod val="75000"/>
                    <a:lumOff val="25000"/>
                  </a:schemeClr>
                </a:solidFill>
                <a:latin typeface="Helvetica" panose="020B0604020202020204" pitchFamily="34" charset="0"/>
              </a:rPr>
              <a:t> </a:t>
            </a:r>
            <a:r>
              <a:rPr lang="en-GB" sz="1600" dirty="0" smtClean="0">
                <a:solidFill>
                  <a:schemeClr val="tx1">
                    <a:lumMod val="75000"/>
                    <a:lumOff val="25000"/>
                  </a:schemeClr>
                </a:solidFill>
                <a:latin typeface="Helvetica" panose="020B0604020202020204" pitchFamily="34" charset="0"/>
              </a:rPr>
              <a:t>process </a:t>
            </a:r>
            <a:r>
              <a:rPr lang="en-GB" sz="1600" dirty="0">
                <a:solidFill>
                  <a:schemeClr val="tx1">
                    <a:lumMod val="75000"/>
                    <a:lumOff val="25000"/>
                  </a:schemeClr>
                </a:solidFill>
                <a:latin typeface="Helvetica" panose="020B0604020202020204" pitchFamily="34" charset="0"/>
              </a:rPr>
              <a:t>is equivalent to 40 seconds of manual brushing. </a:t>
            </a:r>
            <a:endParaRPr lang="en-GB" sz="1600" dirty="0" smtClean="0">
              <a:solidFill>
                <a:schemeClr val="tx1">
                  <a:lumMod val="75000"/>
                  <a:lumOff val="25000"/>
                </a:schemeClr>
              </a:solidFill>
              <a:latin typeface="Helvetica" panose="020B0604020202020204" pitchFamily="34" charset="0"/>
            </a:endParaRPr>
          </a:p>
          <a:p>
            <a:pPr>
              <a:lnSpc>
                <a:spcPct val="150000"/>
              </a:lnSpc>
            </a:pPr>
            <a:endParaRPr lang="en-GB" sz="800" dirty="0">
              <a:solidFill>
                <a:schemeClr val="tx1">
                  <a:lumMod val="75000"/>
                  <a:lumOff val="25000"/>
                </a:schemeClr>
              </a:solidFill>
              <a:latin typeface="Helvetica" panose="020B0604020202020204" pitchFamily="34" charset="0"/>
            </a:endParaRPr>
          </a:p>
          <a:p>
            <a:pPr>
              <a:lnSpc>
                <a:spcPct val="150000"/>
              </a:lnSpc>
            </a:pPr>
            <a:r>
              <a:rPr lang="en-GB" sz="1600" b="1" dirty="0" smtClean="0">
                <a:solidFill>
                  <a:schemeClr val="tx1">
                    <a:lumMod val="75000"/>
                    <a:lumOff val="25000"/>
                  </a:schemeClr>
                </a:solidFill>
                <a:latin typeface="Helvetica" panose="020B0604020202020204" pitchFamily="34" charset="0"/>
              </a:rPr>
              <a:t>It allows to </a:t>
            </a:r>
            <a:r>
              <a:rPr lang="en-GB" sz="1600" b="1" dirty="0">
                <a:solidFill>
                  <a:schemeClr val="tx1">
                    <a:lumMod val="75000"/>
                    <a:lumOff val="25000"/>
                  </a:schemeClr>
                </a:solidFill>
                <a:latin typeface="Helvetica" panose="020B0604020202020204" pitchFamily="34" charset="0"/>
              </a:rPr>
              <a:t>treat and remove any type of contaminant from any type of reusable surgical instrument.                             </a:t>
            </a: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95495" y="5013899"/>
            <a:ext cx="2417495" cy="923330"/>
          </a:xfrm>
          <a:prstGeom prst="rect">
            <a:avLst/>
          </a:prstGeom>
          <a:noFill/>
        </p:spPr>
        <p:txBody>
          <a:bodyPr wrap="square" rtlCol="0">
            <a:spAutoFit/>
          </a:bodyPr>
          <a:lstStyle/>
          <a:p>
            <a:pPr algn="ctr"/>
            <a:r>
              <a:rPr lang="en-GB" b="1" dirty="0">
                <a:solidFill>
                  <a:schemeClr val="tx1">
                    <a:lumMod val="75000"/>
                    <a:lumOff val="25000"/>
                  </a:schemeClr>
                </a:solidFill>
                <a:latin typeface="Helvetica" panose="020B0604020202020204" pitchFamily="34" charset="0"/>
              </a:rPr>
              <a:t>EFFECTIVE ON </a:t>
            </a:r>
          </a:p>
          <a:p>
            <a:pPr algn="ctr"/>
            <a:r>
              <a:rPr lang="en-GB" b="1" dirty="0">
                <a:solidFill>
                  <a:schemeClr val="tx1">
                    <a:lumMod val="75000"/>
                    <a:lumOff val="25000"/>
                  </a:schemeClr>
                </a:solidFill>
                <a:latin typeface="Helvetica" panose="020B0604020202020204" pitchFamily="34" charset="0"/>
              </a:rPr>
              <a:t>COMPLEX SHAPES AND </a:t>
            </a:r>
            <a:r>
              <a:rPr lang="en-GB" b="1" dirty="0" smtClean="0">
                <a:solidFill>
                  <a:schemeClr val="tx1">
                    <a:lumMod val="75000"/>
                    <a:lumOff val="25000"/>
                  </a:schemeClr>
                </a:solidFill>
                <a:latin typeface="Helvetica" panose="020B0604020202020204" pitchFamily="34" charset="0"/>
              </a:rPr>
              <a:t>DIRT</a:t>
            </a:r>
            <a:endParaRPr lang="en-GB" b="1" dirty="0">
              <a:solidFill>
                <a:schemeClr val="tx1">
                  <a:lumMod val="75000"/>
                  <a:lumOff val="25000"/>
                </a:schemeClr>
              </a:solidFill>
              <a:latin typeface="Helvetica" panose="020B0604020202020204" pitchFamily="34" charset="0"/>
            </a:endParaRPr>
          </a:p>
        </p:txBody>
      </p:sp>
      <p:pic>
        <p:nvPicPr>
          <p:cNvPr id="12" name="Immagine 11"/>
          <p:cNvPicPr>
            <a:picLocks noChangeAspect="1"/>
          </p:cNvPicPr>
          <p:nvPr/>
        </p:nvPicPr>
        <p:blipFill rotWithShape="1">
          <a:blip r:embed="rId3"/>
          <a:srcRect b="17095"/>
          <a:stretch/>
        </p:blipFill>
        <p:spPr>
          <a:xfrm>
            <a:off x="503312" y="2418876"/>
            <a:ext cx="2384469" cy="2198393"/>
          </a:xfrm>
          <a:prstGeom prst="rect">
            <a:avLst/>
          </a:prstGeom>
        </p:spPr>
      </p:pic>
    </p:spTree>
    <p:extLst>
      <p:ext uri="{BB962C8B-B14F-4D97-AF65-F5344CB8AC3E}">
        <p14:creationId xmlns:p14="http://schemas.microsoft.com/office/powerpoint/2010/main" val="39989012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78105" y="1275245"/>
            <a:ext cx="8427798" cy="1338828"/>
          </a:xfrm>
          <a:prstGeom prst="rect">
            <a:avLst/>
          </a:prstGeom>
          <a:noFill/>
        </p:spPr>
        <p:txBody>
          <a:bodyPr wrap="square" rtlCol="0">
            <a:spAutoFit/>
          </a:bodyPr>
          <a:lstStyle/>
          <a:p>
            <a:r>
              <a:rPr lang="it-IT" sz="2400" b="1" dirty="0" smtClean="0">
                <a:solidFill>
                  <a:schemeClr val="tx1">
                    <a:lumMod val="65000"/>
                    <a:lumOff val="35000"/>
                  </a:schemeClr>
                </a:solidFill>
                <a:latin typeface="Helvetica" pitchFamily="34" charset="0"/>
              </a:rPr>
              <a:t>WHY </a:t>
            </a:r>
            <a:r>
              <a:rPr lang="it-IT" sz="2400" b="1" dirty="0" err="1" smtClean="0">
                <a:solidFill>
                  <a:schemeClr val="tx1">
                    <a:lumMod val="65000"/>
                    <a:lumOff val="35000"/>
                  </a:schemeClr>
                </a:solidFill>
                <a:latin typeface="Helvetica" pitchFamily="34" charset="0"/>
              </a:rPr>
              <a:t>SAFEKlinic</a:t>
            </a:r>
            <a:r>
              <a:rPr lang="it-IT" sz="2400" b="1" dirty="0" smtClean="0">
                <a:solidFill>
                  <a:schemeClr val="tx1">
                    <a:lumMod val="65000"/>
                    <a:lumOff val="35000"/>
                  </a:schemeClr>
                </a:solidFill>
                <a:latin typeface="Helvetica" pitchFamily="34" charset="0"/>
              </a:rPr>
              <a:t> SODIUM BICARBONATE?</a:t>
            </a:r>
          </a:p>
          <a:p>
            <a:r>
              <a:rPr lang="it-IT" sz="2400" b="1" spc="10" dirty="0">
                <a:solidFill>
                  <a:srgbClr val="00BCB8"/>
                </a:solidFill>
                <a:latin typeface="Helvetica" pitchFamily="34" charset="0"/>
                <a:cs typeface="Arial"/>
              </a:rPr>
              <a:t>D</a:t>
            </a:r>
            <a:r>
              <a:rPr lang="it-IT" sz="2400" b="1" spc="10" dirty="0" smtClean="0">
                <a:solidFill>
                  <a:srgbClr val="00BCB8"/>
                </a:solidFill>
                <a:latin typeface="Helvetica" pitchFamily="34" charset="0"/>
                <a:cs typeface="Arial"/>
              </a:rPr>
              <a:t>elicate</a:t>
            </a:r>
            <a:endParaRPr lang="it-IT" sz="2400" b="1" spc="10" dirty="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endParaRPr lang="en-GB" sz="1400" dirty="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8" name="Immagine 7"/>
          <p:cNvPicPr>
            <a:picLocks noChangeAspect="1"/>
          </p:cNvPicPr>
          <p:nvPr/>
        </p:nvPicPr>
        <p:blipFill rotWithShape="1">
          <a:blip r:embed="rId3"/>
          <a:srcRect b="13879"/>
          <a:stretch/>
        </p:blipFill>
        <p:spPr>
          <a:xfrm>
            <a:off x="478105" y="2558244"/>
            <a:ext cx="2743181" cy="2318555"/>
          </a:xfrm>
          <a:prstGeom prst="rect">
            <a:avLst/>
          </a:prstGeom>
        </p:spPr>
      </p:pic>
      <p:sp>
        <p:nvSpPr>
          <p:cNvPr id="3" name="Rettangolo 2"/>
          <p:cNvSpPr/>
          <p:nvPr/>
        </p:nvSpPr>
        <p:spPr>
          <a:xfrm>
            <a:off x="3276970" y="2133600"/>
            <a:ext cx="5649448" cy="6786473"/>
          </a:xfrm>
          <a:prstGeom prst="rect">
            <a:avLst/>
          </a:prstGeom>
        </p:spPr>
        <p:txBody>
          <a:bodyPr wrap="square">
            <a:spAutoFit/>
          </a:bodyPr>
          <a:lstStyle/>
          <a:p>
            <a:pPr>
              <a:lnSpc>
                <a:spcPct val="150000"/>
              </a:lnSpc>
            </a:pPr>
            <a:r>
              <a:rPr lang="en-GB" sz="1600" dirty="0">
                <a:solidFill>
                  <a:schemeClr val="tx1">
                    <a:lumMod val="75000"/>
                    <a:lumOff val="25000"/>
                  </a:schemeClr>
                </a:solidFill>
                <a:latin typeface="Helvetica" panose="020B0604020202020204" pitchFamily="34" charset="0"/>
              </a:rPr>
              <a:t>Compressed air supplies the kinetic energy to the solid sodium bicarbonate particles that mechanically act on the surface of the instrument. </a:t>
            </a:r>
            <a:endParaRPr lang="en-GB" sz="1600" dirty="0" smtClean="0">
              <a:solidFill>
                <a:schemeClr val="tx1">
                  <a:lumMod val="75000"/>
                  <a:lumOff val="25000"/>
                </a:schemeClr>
              </a:solidFill>
              <a:latin typeface="Helvetica" panose="020B0604020202020204" pitchFamily="34" charset="0"/>
            </a:endParaRPr>
          </a:p>
          <a:p>
            <a:pPr>
              <a:lnSpc>
                <a:spcPct val="150000"/>
              </a:lnSpc>
            </a:pPr>
            <a:r>
              <a:rPr lang="en-GB" sz="1600" b="1" dirty="0" smtClean="0">
                <a:solidFill>
                  <a:schemeClr val="tx1">
                    <a:lumMod val="75000"/>
                    <a:lumOff val="25000"/>
                  </a:schemeClr>
                </a:solidFill>
                <a:latin typeface="Helvetica" panose="020B0604020202020204" pitchFamily="34" charset="0"/>
              </a:rPr>
              <a:t>As </a:t>
            </a:r>
            <a:r>
              <a:rPr lang="en-GB" sz="1600" b="1" dirty="0">
                <a:solidFill>
                  <a:schemeClr val="tx1">
                    <a:lumMod val="75000"/>
                    <a:lumOff val="25000"/>
                  </a:schemeClr>
                </a:solidFill>
                <a:latin typeface="Helvetica" panose="020B0604020202020204" pitchFamily="34" charset="0"/>
              </a:rPr>
              <a:t>shown by the study of the Metallurgy Department of Trento University, the sodium bicarbonate granules are destroyed by impact </a:t>
            </a:r>
            <a:r>
              <a:rPr lang="en-GB" sz="1600" dirty="0">
                <a:solidFill>
                  <a:schemeClr val="tx1">
                    <a:lumMod val="75000"/>
                    <a:lumOff val="25000"/>
                  </a:schemeClr>
                </a:solidFill>
                <a:latin typeface="Helvetica" panose="020B0604020202020204" pitchFamily="34" charset="0"/>
              </a:rPr>
              <a:t>with the surface by absorbing all the kinetic energy </a:t>
            </a:r>
            <a:r>
              <a:rPr lang="en-GB" sz="1600" b="1" dirty="0">
                <a:solidFill>
                  <a:schemeClr val="tx1">
                    <a:lumMod val="75000"/>
                    <a:lumOff val="25000"/>
                  </a:schemeClr>
                </a:solidFill>
                <a:latin typeface="Helvetica" panose="020B0604020202020204" pitchFamily="34" charset="0"/>
              </a:rPr>
              <a:t>without altering or damaging the treated surface</a:t>
            </a:r>
            <a:r>
              <a:rPr lang="en-GB" sz="1600" dirty="0">
                <a:solidFill>
                  <a:schemeClr val="tx1">
                    <a:lumMod val="75000"/>
                    <a:lumOff val="25000"/>
                  </a:schemeClr>
                </a:solidFill>
                <a:latin typeface="Helvetica" panose="020B0604020202020204" pitchFamily="34" charset="0"/>
              </a:rPr>
              <a:t>.</a:t>
            </a:r>
            <a:endParaRPr lang="en-GB" sz="1600" dirty="0" smtClean="0">
              <a:solidFill>
                <a:schemeClr val="tx1">
                  <a:lumMod val="75000"/>
                  <a:lumOff val="25000"/>
                </a:schemeClr>
              </a:solidFill>
              <a:latin typeface="Helvetica" panose="020B0604020202020204" pitchFamily="34" charset="0"/>
            </a:endParaRPr>
          </a:p>
          <a:p>
            <a:pPr>
              <a:lnSpc>
                <a:spcPct val="150000"/>
              </a:lnSpc>
            </a:pPr>
            <a:endParaRPr lang="en-GB" sz="800" b="1" dirty="0">
              <a:solidFill>
                <a:schemeClr val="tx1">
                  <a:lumMod val="75000"/>
                  <a:lumOff val="25000"/>
                </a:schemeClr>
              </a:solidFill>
              <a:latin typeface="Helvetica" panose="020B0604020202020204" pitchFamily="34" charset="0"/>
            </a:endParaRPr>
          </a:p>
          <a:p>
            <a:pPr>
              <a:lnSpc>
                <a:spcPct val="150000"/>
              </a:lnSpc>
            </a:pPr>
            <a:r>
              <a:rPr lang="en-GB" sz="1600" b="1" dirty="0" smtClean="0">
                <a:solidFill>
                  <a:schemeClr val="tx1">
                    <a:lumMod val="75000"/>
                    <a:lumOff val="25000"/>
                  </a:schemeClr>
                </a:solidFill>
                <a:latin typeface="Helvetica" panose="020B0604020202020204" pitchFamily="34" charset="0"/>
              </a:rPr>
              <a:t>Thanks </a:t>
            </a:r>
            <a:r>
              <a:rPr lang="en-GB" sz="1600" b="1" dirty="0">
                <a:solidFill>
                  <a:schemeClr val="tx1">
                    <a:lumMod val="75000"/>
                    <a:lumOff val="25000"/>
                  </a:schemeClr>
                </a:solidFill>
                <a:latin typeface="Helvetica" panose="020B0604020202020204" pitchFamily="34" charset="0"/>
              </a:rPr>
              <a:t>to the water presence it operates an emollient "chemical" action that allows you to maximize </a:t>
            </a:r>
            <a:r>
              <a:rPr lang="en-GB" sz="1600" b="1" dirty="0" err="1">
                <a:solidFill>
                  <a:schemeClr val="tx1">
                    <a:lumMod val="75000"/>
                    <a:lumOff val="25000"/>
                  </a:schemeClr>
                </a:solidFill>
                <a:latin typeface="Helvetica" panose="020B0604020202020204" pitchFamily="34" charset="0"/>
              </a:rPr>
              <a:t>detersion</a:t>
            </a:r>
            <a:r>
              <a:rPr lang="en-GB" sz="1600" b="1" dirty="0">
                <a:solidFill>
                  <a:schemeClr val="tx1">
                    <a:lumMod val="75000"/>
                    <a:lumOff val="25000"/>
                  </a:schemeClr>
                </a:solidFill>
                <a:latin typeface="Helvetica" panose="020B0604020202020204" pitchFamily="34" charset="0"/>
              </a:rPr>
              <a:t> with cold water </a:t>
            </a:r>
            <a:r>
              <a:rPr lang="en-GB" sz="1600" dirty="0">
                <a:solidFill>
                  <a:schemeClr val="tx1">
                    <a:lumMod val="75000"/>
                    <a:lumOff val="25000"/>
                  </a:schemeClr>
                </a:solidFill>
                <a:latin typeface="Helvetica" panose="020B0604020202020204" pitchFamily="34" charset="0"/>
              </a:rPr>
              <a:t>without using dangerous chemicals</a:t>
            </a:r>
            <a:r>
              <a:rPr lang="en-GB" sz="1600" dirty="0" smtClean="0">
                <a:solidFill>
                  <a:schemeClr val="tx1">
                    <a:lumMod val="75000"/>
                    <a:lumOff val="25000"/>
                  </a:schemeClr>
                </a:solidFill>
                <a:latin typeface="Helvetica" panose="020B0604020202020204" pitchFamily="34" charset="0"/>
              </a:rPr>
              <a:t>.</a:t>
            </a:r>
          </a:p>
          <a:p>
            <a:pPr>
              <a:lnSpc>
                <a:spcPct val="150000"/>
              </a:lnSpc>
            </a:pP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95495" y="5090115"/>
            <a:ext cx="2452665" cy="646331"/>
          </a:xfrm>
          <a:prstGeom prst="rect">
            <a:avLst/>
          </a:prstGeom>
          <a:noFill/>
        </p:spPr>
        <p:txBody>
          <a:bodyPr wrap="square" rtlCol="0">
            <a:spAutoFit/>
          </a:bodyPr>
          <a:lstStyle/>
          <a:p>
            <a:pPr algn="ctr"/>
            <a:r>
              <a:rPr lang="it-IT" b="1" dirty="0" smtClean="0">
                <a:solidFill>
                  <a:schemeClr val="tx1">
                    <a:lumMod val="75000"/>
                    <a:lumOff val="25000"/>
                  </a:schemeClr>
                </a:solidFill>
                <a:latin typeface="Helvetica" panose="020B0604020202020204" pitchFamily="34" charset="0"/>
              </a:rPr>
              <a:t>NO-ABRASIVE</a:t>
            </a:r>
          </a:p>
          <a:p>
            <a:pPr algn="ctr"/>
            <a:r>
              <a:rPr lang="it-IT" b="1" dirty="0" smtClean="0">
                <a:solidFill>
                  <a:schemeClr val="tx1">
                    <a:lumMod val="75000"/>
                    <a:lumOff val="25000"/>
                  </a:schemeClr>
                </a:solidFill>
                <a:latin typeface="Helvetica" panose="020B0604020202020204" pitchFamily="34" charset="0"/>
              </a:rPr>
              <a:t>NO-CORROSIVE</a:t>
            </a:r>
            <a:endParaRPr lang="it-IT" b="1" dirty="0">
              <a:solidFill>
                <a:schemeClr val="tx1">
                  <a:lumMod val="75000"/>
                  <a:lumOff val="25000"/>
                </a:schemeClr>
              </a:solidFill>
              <a:latin typeface="Helvetica" panose="020B0604020202020204" pitchFamily="34" charset="0"/>
            </a:endParaRPr>
          </a:p>
        </p:txBody>
      </p:sp>
    </p:spTree>
    <p:extLst>
      <p:ext uri="{BB962C8B-B14F-4D97-AF65-F5344CB8AC3E}">
        <p14:creationId xmlns:p14="http://schemas.microsoft.com/office/powerpoint/2010/main" val="23164551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78104" y="1258511"/>
            <a:ext cx="8401616" cy="1338828"/>
          </a:xfrm>
          <a:prstGeom prst="rect">
            <a:avLst/>
          </a:prstGeom>
          <a:noFill/>
        </p:spPr>
        <p:txBody>
          <a:bodyPr wrap="square" rtlCol="0">
            <a:spAutoFit/>
          </a:bodyPr>
          <a:lstStyle/>
          <a:p>
            <a:r>
              <a:rPr lang="it-IT" sz="2400" b="1" dirty="0" smtClean="0">
                <a:solidFill>
                  <a:schemeClr val="tx1">
                    <a:lumMod val="65000"/>
                    <a:lumOff val="35000"/>
                  </a:schemeClr>
                </a:solidFill>
                <a:latin typeface="Helvetica" pitchFamily="34" charset="0"/>
              </a:rPr>
              <a:t>WHY </a:t>
            </a:r>
            <a:r>
              <a:rPr lang="it-IT" sz="2400" b="1" dirty="0" err="1" smtClean="0">
                <a:solidFill>
                  <a:schemeClr val="tx1">
                    <a:lumMod val="65000"/>
                    <a:lumOff val="35000"/>
                  </a:schemeClr>
                </a:solidFill>
                <a:latin typeface="Helvetica" pitchFamily="34" charset="0"/>
              </a:rPr>
              <a:t>SAFEKlinic</a:t>
            </a:r>
            <a:r>
              <a:rPr lang="it-IT" sz="2400" b="1" dirty="0" smtClean="0">
                <a:solidFill>
                  <a:schemeClr val="tx1">
                    <a:lumMod val="65000"/>
                    <a:lumOff val="35000"/>
                  </a:schemeClr>
                </a:solidFill>
                <a:latin typeface="Helvetica" pitchFamily="34" charset="0"/>
              </a:rPr>
              <a:t> SODIUM BICARBONATE?</a:t>
            </a:r>
          </a:p>
          <a:p>
            <a:r>
              <a:rPr lang="it-IT" sz="2400" b="1" spc="10" dirty="0" err="1" smtClean="0">
                <a:solidFill>
                  <a:srgbClr val="00BCB8"/>
                </a:solidFill>
                <a:latin typeface="Helvetica" pitchFamily="34" charset="0"/>
                <a:cs typeface="Arial"/>
              </a:rPr>
              <a:t>Safe</a:t>
            </a:r>
            <a:r>
              <a:rPr lang="it-IT" sz="2400" b="1" spc="10" dirty="0" smtClean="0">
                <a:solidFill>
                  <a:srgbClr val="00BCB8"/>
                </a:solidFill>
                <a:latin typeface="Helvetica" pitchFamily="34" charset="0"/>
                <a:cs typeface="Arial"/>
              </a:rPr>
              <a:t> for the </a:t>
            </a:r>
            <a:r>
              <a:rPr lang="it-IT" sz="2400" b="1" spc="10" dirty="0" err="1" smtClean="0">
                <a:solidFill>
                  <a:srgbClr val="00BCB8"/>
                </a:solidFill>
                <a:latin typeface="Helvetica" pitchFamily="34" charset="0"/>
                <a:cs typeface="Arial"/>
              </a:rPr>
              <a:t>instruments</a:t>
            </a:r>
            <a:endParaRPr lang="it-IT" sz="2400" b="1" spc="10" dirty="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endParaRPr lang="en-GB" sz="1400" dirty="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3228629" y="2209800"/>
            <a:ext cx="5668482" cy="8294578"/>
          </a:xfrm>
          <a:prstGeom prst="rect">
            <a:avLst/>
          </a:prstGeom>
        </p:spPr>
        <p:txBody>
          <a:bodyPr wrap="square">
            <a:spAutoFit/>
          </a:bodyPr>
          <a:lstStyle/>
          <a:p>
            <a:pPr>
              <a:lnSpc>
                <a:spcPct val="150000"/>
              </a:lnSpc>
            </a:pPr>
            <a:r>
              <a:rPr lang="en-GB" sz="1600" dirty="0" smtClean="0">
                <a:solidFill>
                  <a:schemeClr val="tx1">
                    <a:lumMod val="75000"/>
                    <a:lumOff val="25000"/>
                  </a:schemeClr>
                </a:solidFill>
                <a:latin typeface="Helvetica" panose="020B0604020202020204" pitchFamily="34" charset="0"/>
              </a:rPr>
              <a:t>The </a:t>
            </a:r>
            <a:r>
              <a:rPr lang="en-GB" sz="1600" dirty="0">
                <a:solidFill>
                  <a:schemeClr val="tx1">
                    <a:lumMod val="75000"/>
                    <a:lumOff val="25000"/>
                  </a:schemeClr>
                </a:solidFill>
                <a:latin typeface="Helvetica" panose="020B0604020202020204" pitchFamily="34" charset="0"/>
              </a:rPr>
              <a:t>special </a:t>
            </a:r>
            <a:r>
              <a:rPr lang="en-GB" sz="1600" dirty="0" err="1">
                <a:solidFill>
                  <a:schemeClr val="tx1">
                    <a:lumMod val="75000"/>
                    <a:lumOff val="25000"/>
                  </a:schemeClr>
                </a:solidFill>
                <a:latin typeface="Helvetica" panose="020B0604020202020204" pitchFamily="34" charset="0"/>
              </a:rPr>
              <a:t>granulometry</a:t>
            </a:r>
            <a:r>
              <a:rPr lang="en-GB" sz="1600" dirty="0">
                <a:solidFill>
                  <a:schemeClr val="tx1">
                    <a:lumMod val="75000"/>
                    <a:lumOff val="25000"/>
                  </a:schemeClr>
                </a:solidFill>
                <a:latin typeface="Helvetica" panose="020B0604020202020204" pitchFamily="34" charset="0"/>
              </a:rPr>
              <a:t> of </a:t>
            </a:r>
            <a:r>
              <a:rPr lang="en-GB" sz="1600" dirty="0" err="1" smtClean="0">
                <a:solidFill>
                  <a:schemeClr val="tx1">
                    <a:lumMod val="75000"/>
                    <a:lumOff val="25000"/>
                  </a:schemeClr>
                </a:solidFill>
                <a:latin typeface="Helvetica" panose="020B0604020202020204" pitchFamily="34" charset="0"/>
              </a:rPr>
              <a:t>SafeKlinic</a:t>
            </a:r>
            <a:r>
              <a:rPr lang="en-GB" sz="1600" baseline="30000" dirty="0">
                <a:solidFill>
                  <a:schemeClr val="tx1">
                    <a:lumMod val="75000"/>
                    <a:lumOff val="25000"/>
                  </a:schemeClr>
                </a:solidFill>
              </a:rPr>
              <a:t> </a:t>
            </a:r>
            <a:r>
              <a:rPr lang="en-GB" sz="1600" dirty="0" smtClean="0">
                <a:solidFill>
                  <a:schemeClr val="tx1">
                    <a:lumMod val="75000"/>
                    <a:lumOff val="25000"/>
                  </a:schemeClr>
                </a:solidFill>
                <a:latin typeface="Helvetica" panose="020B0604020202020204" pitchFamily="34" charset="0"/>
              </a:rPr>
              <a:t> </a:t>
            </a:r>
            <a:r>
              <a:rPr lang="en-GB" sz="1600" dirty="0">
                <a:solidFill>
                  <a:schemeClr val="tx1">
                    <a:lumMod val="75000"/>
                    <a:lumOff val="25000"/>
                  </a:schemeClr>
                </a:solidFill>
                <a:latin typeface="Helvetica" panose="020B0604020202020204" pitchFamily="34" charset="0"/>
              </a:rPr>
              <a:t>bicarbonate</a:t>
            </a:r>
            <a:r>
              <a:rPr lang="en-GB" sz="1600" dirty="0" smtClean="0">
                <a:solidFill>
                  <a:schemeClr val="tx1">
                    <a:lumMod val="75000"/>
                    <a:lumOff val="25000"/>
                  </a:schemeClr>
                </a:solidFill>
                <a:latin typeface="Helvetica" panose="020B0604020202020204" pitchFamily="34" charset="0"/>
              </a:rPr>
              <a:t>, specifically </a:t>
            </a:r>
            <a:r>
              <a:rPr lang="en-GB" sz="1600" dirty="0">
                <a:solidFill>
                  <a:schemeClr val="tx1">
                    <a:lumMod val="75000"/>
                    <a:lumOff val="25000"/>
                  </a:schemeClr>
                </a:solidFill>
                <a:latin typeface="Helvetica" panose="020B0604020202020204" pitchFamily="34" charset="0"/>
              </a:rPr>
              <a:t>studied to reduce dustiness to a minimum, </a:t>
            </a:r>
            <a:r>
              <a:rPr lang="en-GB" sz="1600" b="1" dirty="0">
                <a:solidFill>
                  <a:schemeClr val="tx1">
                    <a:lumMod val="75000"/>
                    <a:lumOff val="25000"/>
                  </a:schemeClr>
                </a:solidFill>
                <a:latin typeface="Helvetica" panose="020B0604020202020204" pitchFamily="34" charset="0"/>
              </a:rPr>
              <a:t>allows to treat cavities less than 100 µ with great effectiveness and accuracy and to flush all cannulated instruments </a:t>
            </a:r>
            <a:r>
              <a:rPr lang="en-GB" sz="1600" dirty="0">
                <a:solidFill>
                  <a:schemeClr val="tx1">
                    <a:lumMod val="75000"/>
                    <a:lumOff val="25000"/>
                  </a:schemeClr>
                </a:solidFill>
                <a:latin typeface="Helvetica" panose="020B0604020202020204" pitchFamily="34" charset="0"/>
              </a:rPr>
              <a:t>maintaining their patency and thus avoiding the risk of </a:t>
            </a:r>
            <a:r>
              <a:rPr lang="en-GB" sz="1600" dirty="0" smtClean="0">
                <a:solidFill>
                  <a:schemeClr val="tx1">
                    <a:lumMod val="75000"/>
                    <a:lumOff val="25000"/>
                  </a:schemeClr>
                </a:solidFill>
                <a:latin typeface="Helvetica" panose="020B0604020202020204" pitchFamily="34" charset="0"/>
              </a:rPr>
              <a:t>obstruction.</a:t>
            </a:r>
          </a:p>
          <a:p>
            <a:pPr>
              <a:lnSpc>
                <a:spcPct val="150000"/>
              </a:lnSpc>
            </a:pPr>
            <a:endParaRPr lang="en-GB" sz="800" dirty="0" smtClean="0">
              <a:solidFill>
                <a:schemeClr val="tx1">
                  <a:lumMod val="75000"/>
                  <a:lumOff val="25000"/>
                </a:schemeClr>
              </a:solidFill>
              <a:latin typeface="Helvetica" panose="020B0604020202020204" pitchFamily="34" charset="0"/>
            </a:endParaRPr>
          </a:p>
          <a:p>
            <a:pPr>
              <a:lnSpc>
                <a:spcPct val="150000"/>
              </a:lnSpc>
            </a:pPr>
            <a:r>
              <a:rPr lang="en-GB" sz="1600" dirty="0" smtClean="0">
                <a:solidFill>
                  <a:schemeClr val="tx1">
                    <a:lumMod val="75000"/>
                    <a:lumOff val="25000"/>
                  </a:schemeClr>
                </a:solidFill>
                <a:latin typeface="Helvetica" panose="020B0604020202020204" pitchFamily="34" charset="0"/>
              </a:rPr>
              <a:t>Sodium </a:t>
            </a:r>
            <a:r>
              <a:rPr lang="en-GB" sz="1600" dirty="0">
                <a:solidFill>
                  <a:schemeClr val="tx1">
                    <a:lumMod val="75000"/>
                    <a:lumOff val="25000"/>
                  </a:schemeClr>
                </a:solidFill>
                <a:latin typeface="Helvetica" panose="020B0604020202020204" pitchFamily="34" charset="0"/>
              </a:rPr>
              <a:t>bicarbonate </a:t>
            </a:r>
            <a:r>
              <a:rPr lang="en-GB" sz="1600" b="1" dirty="0">
                <a:solidFill>
                  <a:schemeClr val="tx1">
                    <a:lumMod val="75000"/>
                    <a:lumOff val="25000"/>
                  </a:schemeClr>
                </a:solidFill>
                <a:latin typeface="Helvetica" panose="020B0604020202020204" pitchFamily="34" charset="0"/>
              </a:rPr>
              <a:t>has a pH 8, it can be discharged into sewage after the complete dissolution into water, without pollution</a:t>
            </a:r>
            <a:r>
              <a:rPr lang="en-GB" sz="1600" dirty="0">
                <a:solidFill>
                  <a:schemeClr val="tx1">
                    <a:lumMod val="75000"/>
                    <a:lumOff val="25000"/>
                  </a:schemeClr>
                </a:solidFill>
                <a:latin typeface="Helvetica" panose="020B0604020202020204" pitchFamily="34" charset="0"/>
              </a:rPr>
              <a:t> and/or overloading the sewage treatment plant</a:t>
            </a:r>
            <a:r>
              <a:rPr lang="en-GB" sz="1600" dirty="0" smtClean="0">
                <a:solidFill>
                  <a:schemeClr val="tx1">
                    <a:lumMod val="75000"/>
                    <a:lumOff val="25000"/>
                  </a:schemeClr>
                </a:solidFill>
                <a:latin typeface="Helvetica" panose="020B0604020202020204" pitchFamily="34" charset="0"/>
              </a:rPr>
              <a:t>.</a:t>
            </a:r>
          </a:p>
          <a:p>
            <a:pPr>
              <a:lnSpc>
                <a:spcPct val="150000"/>
              </a:lnSpc>
            </a:pPr>
            <a:endParaRPr lang="it-IT" sz="800" dirty="0">
              <a:solidFill>
                <a:schemeClr val="tx1">
                  <a:lumMod val="75000"/>
                  <a:lumOff val="25000"/>
                </a:schemeClr>
              </a:solidFill>
              <a:latin typeface="Helvetica" panose="020B0604020202020204" pitchFamily="34" charset="0"/>
            </a:endParaRPr>
          </a:p>
          <a:p>
            <a:pPr>
              <a:lnSpc>
                <a:spcPct val="150000"/>
              </a:lnSpc>
            </a:pPr>
            <a:r>
              <a:rPr lang="en-GB" sz="1600" dirty="0" err="1" smtClean="0">
                <a:solidFill>
                  <a:schemeClr val="tx1">
                    <a:lumMod val="75000"/>
                    <a:lumOff val="25000"/>
                  </a:schemeClr>
                </a:solidFill>
                <a:latin typeface="Helvetica" panose="020B0604020202020204" pitchFamily="34" charset="0"/>
              </a:rPr>
              <a:t>SAFEKlinic</a:t>
            </a:r>
            <a:r>
              <a:rPr lang="en-GB" sz="1600" baseline="30000" dirty="0">
                <a:solidFill>
                  <a:schemeClr val="tx1">
                    <a:lumMod val="75000"/>
                    <a:lumOff val="25000"/>
                  </a:schemeClr>
                </a:solidFill>
              </a:rPr>
              <a:t> ®</a:t>
            </a:r>
            <a:r>
              <a:rPr lang="en-GB" sz="1600" dirty="0" smtClean="0">
                <a:solidFill>
                  <a:schemeClr val="tx1">
                    <a:lumMod val="75000"/>
                    <a:lumOff val="25000"/>
                  </a:schemeClr>
                </a:solidFill>
                <a:latin typeface="Helvetica" panose="020B0604020202020204" pitchFamily="34" charset="0"/>
              </a:rPr>
              <a:t> </a:t>
            </a:r>
            <a:r>
              <a:rPr lang="en-GB" sz="1600" b="1" dirty="0" smtClean="0">
                <a:solidFill>
                  <a:schemeClr val="tx1">
                    <a:lumMod val="75000"/>
                    <a:lumOff val="25000"/>
                  </a:schemeClr>
                </a:solidFill>
                <a:latin typeface="Helvetica" panose="020B0604020202020204" pitchFamily="34" charset="0"/>
              </a:rPr>
              <a:t>is non-corrosive </a:t>
            </a:r>
            <a:r>
              <a:rPr lang="en-GB" sz="1600" b="1" dirty="0">
                <a:solidFill>
                  <a:schemeClr val="tx1">
                    <a:lumMod val="75000"/>
                    <a:lumOff val="25000"/>
                  </a:schemeClr>
                </a:solidFill>
                <a:latin typeface="Helvetica" panose="020B0604020202020204" pitchFamily="34" charset="0"/>
              </a:rPr>
              <a:t>and biodegradable.</a:t>
            </a:r>
            <a:r>
              <a:rPr lang="en-GB" sz="1600" dirty="0">
                <a:solidFill>
                  <a:schemeClr val="tx1">
                    <a:lumMod val="75000"/>
                    <a:lumOff val="25000"/>
                  </a:schemeClr>
                </a:solidFill>
                <a:latin typeface="Helvetica" panose="020B0604020202020204" pitchFamily="34" charset="0"/>
              </a:rPr>
              <a:t> </a:t>
            </a:r>
            <a:endParaRPr lang="en-GB" sz="1600" dirty="0" smtClean="0">
              <a:solidFill>
                <a:schemeClr val="tx1">
                  <a:lumMod val="75000"/>
                  <a:lumOff val="25000"/>
                </a:schemeClr>
              </a:solidFill>
              <a:latin typeface="Helvetica" panose="020B0604020202020204" pitchFamily="34" charset="0"/>
            </a:endParaRPr>
          </a:p>
          <a:p>
            <a:pPr>
              <a:lnSpc>
                <a:spcPct val="150000"/>
              </a:lnSpc>
            </a:pPr>
            <a:endParaRPr lang="en-GB" sz="1400" dirty="0">
              <a:solidFill>
                <a:schemeClr val="tx1">
                  <a:lumMod val="75000"/>
                  <a:lumOff val="25000"/>
                </a:schemeClr>
              </a:solidFill>
              <a:latin typeface="Helvetica" panose="020B0604020202020204" pitchFamily="34" charset="0"/>
            </a:endParaRPr>
          </a:p>
          <a:p>
            <a:pPr>
              <a:lnSpc>
                <a:spcPct val="150000"/>
              </a:lnSpc>
            </a:pP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pPr>
              <a:lnSpc>
                <a:spcPct val="150000"/>
              </a:lnSpc>
            </a:pP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78104" y="5029200"/>
            <a:ext cx="2417495" cy="646331"/>
          </a:xfrm>
          <a:prstGeom prst="rect">
            <a:avLst/>
          </a:prstGeom>
          <a:noFill/>
        </p:spPr>
        <p:txBody>
          <a:bodyPr wrap="square" rtlCol="0">
            <a:spAutoFit/>
          </a:bodyPr>
          <a:lstStyle/>
          <a:p>
            <a:pPr algn="ctr"/>
            <a:r>
              <a:rPr lang="it-IT" b="1" dirty="0">
                <a:solidFill>
                  <a:schemeClr val="tx1">
                    <a:lumMod val="75000"/>
                    <a:lumOff val="25000"/>
                  </a:schemeClr>
                </a:solidFill>
                <a:latin typeface="Helvetica" panose="020B0604020202020204" pitchFamily="34" charset="0"/>
              </a:rPr>
              <a:t>STUDIED GRANULOMETRY</a:t>
            </a:r>
          </a:p>
        </p:txBody>
      </p:sp>
      <p:pic>
        <p:nvPicPr>
          <p:cNvPr id="16" name="Immagine 15"/>
          <p:cNvPicPr>
            <a:picLocks noChangeAspect="1"/>
          </p:cNvPicPr>
          <p:nvPr/>
        </p:nvPicPr>
        <p:blipFill rotWithShape="1">
          <a:blip r:embed="rId3"/>
          <a:srcRect b="12633"/>
          <a:stretch/>
        </p:blipFill>
        <p:spPr>
          <a:xfrm>
            <a:off x="583320" y="2397115"/>
            <a:ext cx="2479207" cy="2406681"/>
          </a:xfrm>
          <a:prstGeom prst="rect">
            <a:avLst/>
          </a:prstGeom>
        </p:spPr>
      </p:pic>
    </p:spTree>
    <p:extLst>
      <p:ext uri="{BB962C8B-B14F-4D97-AF65-F5344CB8AC3E}">
        <p14:creationId xmlns:p14="http://schemas.microsoft.com/office/powerpoint/2010/main" val="1219321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685800" y="3429000"/>
            <a:ext cx="6019800" cy="3200876"/>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BEFORE AND AFTER</a:t>
            </a:r>
            <a:endParaRPr lang="it-IT" sz="3600" b="1" spc="10" dirty="0">
              <a:solidFill>
                <a:schemeClr val="bg1"/>
              </a:solidFill>
              <a:latin typeface="Helvetica" pitchFamily="34" charset="0"/>
              <a:cs typeface="Arial"/>
            </a:endParaRPr>
          </a:p>
          <a:p>
            <a:r>
              <a:rPr lang="it-IT" sz="2800" b="1" spc="10" dirty="0" smtClean="0">
                <a:solidFill>
                  <a:schemeClr val="bg1"/>
                </a:solidFill>
                <a:latin typeface="Helvetica" pitchFamily="34" charset="0"/>
                <a:cs typeface="Arial"/>
              </a:rPr>
              <a:t>CLEANING EXAMPLES</a:t>
            </a:r>
            <a:endParaRPr lang="it-IT" sz="28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533400"/>
            <a:ext cx="2400105" cy="456381"/>
          </a:xfrm>
          <a:prstGeom prst="rect">
            <a:avLst/>
          </a:prstGeom>
        </p:spPr>
      </p:pic>
    </p:spTree>
    <p:extLst>
      <p:ext uri="{BB962C8B-B14F-4D97-AF65-F5344CB8AC3E}">
        <p14:creationId xmlns:p14="http://schemas.microsoft.com/office/powerpoint/2010/main" val="26921784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738664"/>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tissues</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 FORCEPS</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631350" cy="738664"/>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endParaRPr lang="it-IT" sz="1400" b="1" i="1" spc="10" dirty="0">
              <a:solidFill>
                <a:srgbClr val="00BCB8"/>
              </a:solidFill>
              <a:latin typeface="Helvetica" pitchFamily="34" charset="0"/>
              <a:cs typeface="Arial"/>
            </a:endParaRPr>
          </a:p>
          <a:p>
            <a:r>
              <a:rPr lang="it-IT" sz="1400" b="1" i="1" spc="10" dirty="0" smtClean="0">
                <a:solidFill>
                  <a:srgbClr val="00BCB8"/>
                </a:solidFill>
                <a:latin typeface="Helvetica" pitchFamily="34" charset="0"/>
                <a:cs typeface="Arial"/>
              </a:rPr>
              <a:t>FORCEPS</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603" y="4197961"/>
            <a:ext cx="2939562" cy="2202839"/>
          </a:xfrm>
          <a:prstGeom prst="rect">
            <a:avLst/>
          </a:prstGeom>
        </p:spPr>
      </p:pic>
      <p:pic>
        <p:nvPicPr>
          <p:cNvPr id="9" name="Immagin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2223" y="4200789"/>
            <a:ext cx="2948354" cy="2214307"/>
          </a:xfrm>
          <a:prstGeom prst="rect">
            <a:avLst/>
          </a:prstGeom>
        </p:spPr>
      </p:pic>
      <p:pic>
        <p:nvPicPr>
          <p:cNvPr id="10" name="Immagin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257" y="1256772"/>
            <a:ext cx="2932117" cy="2145851"/>
          </a:xfrm>
          <a:prstGeom prst="rect">
            <a:avLst/>
          </a:prstGeom>
        </p:spPr>
      </p:pic>
      <p:pic>
        <p:nvPicPr>
          <p:cNvPr id="14" name="Immagin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2223" y="1256772"/>
            <a:ext cx="2948354" cy="2145851"/>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465060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tissues</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 </a:t>
            </a:r>
            <a:r>
              <a:rPr lang="it-IT" sz="1400" b="1" i="1" spc="10" dirty="0">
                <a:solidFill>
                  <a:srgbClr val="00BCB8"/>
                </a:solidFill>
                <a:latin typeface="Helvetica" pitchFamily="34" charset="0"/>
                <a:cs typeface="Arial"/>
              </a:rPr>
              <a:t>ACETABULUM </a:t>
            </a:r>
            <a:r>
              <a:rPr lang="it-IT" sz="1400" b="1" i="1" spc="10" dirty="0" err="1" smtClean="0">
                <a:solidFill>
                  <a:srgbClr val="00BCB8"/>
                </a:solidFill>
                <a:latin typeface="Helvetica" pitchFamily="34" charset="0"/>
                <a:cs typeface="Arial"/>
              </a:rPr>
              <a:t>backside</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63135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ACETABULUM</a:t>
            </a:r>
            <a:endParaRPr lang="it-IT" sz="1400" b="1" i="1" spc="10" dirty="0">
              <a:solidFill>
                <a:srgbClr val="00BCB8"/>
              </a:solidFill>
              <a:latin typeface="Helvetica" pitchFamily="34" charset="0"/>
              <a:cs typeface="Arial"/>
            </a:endParaRPr>
          </a:p>
          <a:p>
            <a:r>
              <a:rPr lang="it-IT" sz="1400" b="1" i="1" spc="10" dirty="0" err="1">
                <a:solidFill>
                  <a:srgbClr val="00BCB8"/>
                </a:solidFill>
                <a:latin typeface="Helvetica" pitchFamily="34" charset="0"/>
                <a:cs typeface="Arial"/>
              </a:rPr>
              <a:t>backside</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t="9101" b="8583"/>
          <a:stretch/>
        </p:blipFill>
        <p:spPr>
          <a:xfrm>
            <a:off x="376955" y="1295400"/>
            <a:ext cx="2899645" cy="2136531"/>
          </a:xfrm>
          <a:prstGeom prst="rect">
            <a:avLst/>
          </a:prstGeom>
        </p:spPr>
      </p:pic>
      <p:pic>
        <p:nvPicPr>
          <p:cNvPr id="5" name="Immagine 4"/>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4290" t="10936" r="4290" b="18510"/>
          <a:stretch/>
        </p:blipFill>
        <p:spPr>
          <a:xfrm>
            <a:off x="4006361" y="1295400"/>
            <a:ext cx="2927839" cy="2136531"/>
          </a:xfrm>
          <a:prstGeom prst="rect">
            <a:avLst/>
          </a:prstGeom>
        </p:spPr>
      </p:pic>
      <p:pic>
        <p:nvPicPr>
          <p:cNvPr id="6" name="Immagine 5"/>
          <p:cNvPicPr>
            <a:picLocks noChangeAspect="1"/>
          </p:cNvPicPr>
          <p:nvPr/>
        </p:nvPicPr>
        <p:blipFill rotWithShape="1">
          <a:blip r:embed="rId6" cstate="print">
            <a:extLst>
              <a:ext uri="{28A0092B-C50C-407E-A947-70E740481C1C}">
                <a14:useLocalDpi xmlns:a14="http://schemas.microsoft.com/office/drawing/2010/main" val="0"/>
              </a:ext>
            </a:extLst>
          </a:blip>
          <a:srcRect l="20528" b="20528"/>
          <a:stretch/>
        </p:blipFill>
        <p:spPr>
          <a:xfrm>
            <a:off x="4038600" y="4191001"/>
            <a:ext cx="2946398" cy="2209799"/>
          </a:xfrm>
          <a:prstGeom prst="rect">
            <a:avLst/>
          </a:prstGeom>
        </p:spPr>
      </p:pic>
      <p:pic>
        <p:nvPicPr>
          <p:cNvPr id="7" name="Immagine 6"/>
          <p:cNvPicPr>
            <a:picLocks noChangeAspect="1"/>
          </p:cNvPicPr>
          <p:nvPr/>
        </p:nvPicPr>
        <p:blipFill rotWithShape="1">
          <a:blip r:embed="rId7" cstate="print">
            <a:extLst>
              <a:ext uri="{28A0092B-C50C-407E-A947-70E740481C1C}">
                <a14:useLocalDpi xmlns:a14="http://schemas.microsoft.com/office/drawing/2010/main" val="0"/>
              </a:ext>
            </a:extLst>
          </a:blip>
          <a:srcRect l="24616" b="24616"/>
          <a:stretch/>
        </p:blipFill>
        <p:spPr>
          <a:xfrm>
            <a:off x="386862" y="4191000"/>
            <a:ext cx="2922952" cy="2192214"/>
          </a:xfrm>
          <a:prstGeom prst="rect">
            <a:avLst/>
          </a:prstGeom>
        </p:spPr>
      </p:pic>
    </p:spTree>
    <p:extLst>
      <p:ext uri="{BB962C8B-B14F-4D97-AF65-F5344CB8AC3E}">
        <p14:creationId xmlns:p14="http://schemas.microsoft.com/office/powerpoint/2010/main" val="11608245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738664"/>
          </a:xfrm>
          <a:prstGeom prst="rect">
            <a:avLst/>
          </a:prstGeom>
          <a:noFill/>
        </p:spPr>
        <p:txBody>
          <a:bodyPr wrap="square" rtlCol="0">
            <a:spAutoFit/>
          </a:bodyPr>
          <a:lstStyle/>
          <a:p>
            <a:r>
              <a:rPr lang="it-IT" sz="1400" b="1" i="1" spc="10" dirty="0" err="1" smtClean="0">
                <a:solidFill>
                  <a:srgbClr val="00BCB8"/>
                </a:solidFill>
                <a:latin typeface="Helvetica" pitchFamily="34" charset="0"/>
                <a:cs typeface="Arial"/>
              </a:rPr>
              <a:t>Oxidation</a:t>
            </a:r>
            <a:r>
              <a:rPr lang="it-IT" sz="1400" b="1" i="1" spc="10" dirty="0" smtClean="0">
                <a:solidFill>
                  <a:srgbClr val="00BCB8"/>
                </a:solidFill>
                <a:latin typeface="Helvetica" pitchFamily="34" charset="0"/>
                <a:cs typeface="Arial"/>
              </a:rPr>
              <a:t> on GRIPPER CLAMP</a:t>
            </a:r>
          </a:p>
        </p:txBody>
      </p:sp>
      <p:sp>
        <p:nvSpPr>
          <p:cNvPr id="2" name="Rettangolo 1"/>
          <p:cNvSpPr/>
          <p:nvPr/>
        </p:nvSpPr>
        <p:spPr>
          <a:xfrm>
            <a:off x="7360250" y="4112441"/>
            <a:ext cx="1631350" cy="738664"/>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DRILL BIT</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4" name="Immagin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685" y="4226169"/>
            <a:ext cx="2899508" cy="2174631"/>
          </a:xfrm>
          <a:prstGeom prst="rect">
            <a:avLst/>
          </a:prstGeom>
        </p:spPr>
      </p:pic>
      <p:pic>
        <p:nvPicPr>
          <p:cNvPr id="15" name="Immagin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4692" y="4226169"/>
            <a:ext cx="2899508" cy="2174631"/>
          </a:xfrm>
          <a:prstGeom prst="rect">
            <a:avLst/>
          </a:prstGeom>
        </p:spPr>
      </p:pic>
      <p:pic>
        <p:nvPicPr>
          <p:cNvPr id="28" name="Immagin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330569"/>
            <a:ext cx="2899508" cy="2174631"/>
          </a:xfrm>
          <a:prstGeom prst="rect">
            <a:avLst/>
          </a:prstGeom>
        </p:spPr>
      </p:pic>
      <p:pic>
        <p:nvPicPr>
          <p:cNvPr id="29" name="Immagin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8600" y="1330569"/>
            <a:ext cx="2895600" cy="2171700"/>
          </a:xfrm>
          <a:prstGeom prst="rect">
            <a:avLst/>
          </a:prstGeom>
        </p:spPr>
      </p:pic>
      <p:pic>
        <p:nvPicPr>
          <p:cNvPr id="30" name="Immagin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197059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MONOPOLAR </a:t>
            </a:r>
            <a:r>
              <a:rPr lang="it-IT" sz="1400" b="1" i="1" spc="10" dirty="0">
                <a:solidFill>
                  <a:srgbClr val="00BCB8"/>
                </a:solidFill>
                <a:latin typeface="Helvetica" pitchFamily="34" charset="0"/>
                <a:cs typeface="Arial"/>
              </a:rPr>
              <a:t>TWEEZERS</a:t>
            </a:r>
          </a:p>
        </p:txBody>
      </p:sp>
      <p:sp>
        <p:nvSpPr>
          <p:cNvPr id="2" name="Rettangolo 1"/>
          <p:cNvSpPr/>
          <p:nvPr/>
        </p:nvSpPr>
        <p:spPr>
          <a:xfrm>
            <a:off x="7360250" y="4112441"/>
            <a:ext cx="163135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MONOPOLAR TWEEZERS</a:t>
            </a: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2" cstate="print">
            <a:extLst>
              <a:ext uri="{28A0092B-C50C-407E-A947-70E740481C1C}">
                <a14:useLocalDpi xmlns:a14="http://schemas.microsoft.com/office/drawing/2010/main" val="0"/>
              </a:ext>
            </a:extLst>
          </a:blip>
          <a:srcRect l="4023" r="15428" b="1357"/>
          <a:stretch/>
        </p:blipFill>
        <p:spPr>
          <a:xfrm>
            <a:off x="381000" y="1295400"/>
            <a:ext cx="2875084" cy="2083480"/>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32228" r="13474"/>
          <a:stretch/>
        </p:blipFill>
        <p:spPr>
          <a:xfrm rot="5400000">
            <a:off x="786980" y="3920130"/>
            <a:ext cx="2083481" cy="2877859"/>
          </a:xfrm>
          <a:prstGeom prst="rect">
            <a:avLst/>
          </a:prstGeom>
        </p:spPr>
      </p:pic>
      <p:pic>
        <p:nvPicPr>
          <p:cNvPr id="5" name="Immagine 4"/>
          <p:cNvPicPr>
            <a:picLocks noChangeAspect="1"/>
          </p:cNvPicPr>
          <p:nvPr/>
        </p:nvPicPr>
        <p:blipFill rotWithShape="1">
          <a:blip r:embed="rId4" cstate="print">
            <a:extLst>
              <a:ext uri="{28A0092B-C50C-407E-A947-70E740481C1C}">
                <a14:useLocalDpi xmlns:a14="http://schemas.microsoft.com/office/drawing/2010/main" val="0"/>
              </a:ext>
            </a:extLst>
          </a:blip>
          <a:srcRect l="26755" r="2972" b="19230"/>
          <a:stretch/>
        </p:blipFill>
        <p:spPr>
          <a:xfrm>
            <a:off x="4038600" y="1293786"/>
            <a:ext cx="2857500" cy="2085094"/>
          </a:xfrm>
          <a:prstGeom prst="rect">
            <a:avLst/>
          </a:prstGeom>
        </p:spPr>
      </p:pic>
      <p:pic>
        <p:nvPicPr>
          <p:cNvPr id="6" name="Immagine 5"/>
          <p:cNvPicPr>
            <a:picLocks noChangeAspect="1"/>
          </p:cNvPicPr>
          <p:nvPr/>
        </p:nvPicPr>
        <p:blipFill rotWithShape="1">
          <a:blip r:embed="rId5">
            <a:extLst>
              <a:ext uri="{28A0092B-C50C-407E-A947-70E740481C1C}">
                <a14:useLocalDpi xmlns:a14="http://schemas.microsoft.com/office/drawing/2010/main" val="0"/>
              </a:ext>
            </a:extLst>
          </a:blip>
          <a:srcRect l="27773" t="10146" r="27495" b="19941"/>
          <a:stretch/>
        </p:blipFill>
        <p:spPr>
          <a:xfrm rot="5400000">
            <a:off x="4420359" y="3929699"/>
            <a:ext cx="2083482" cy="2846999"/>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4309250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BIPOLAR TWEEZERS</a:t>
            </a:r>
            <a:endParaRPr lang="it-IT" sz="1400" b="1" i="1" spc="10" dirty="0">
              <a:solidFill>
                <a:srgbClr val="00BCB8"/>
              </a:solidFill>
              <a:latin typeface="Helvetica" pitchFamily="34" charset="0"/>
              <a:cs typeface="Arial"/>
            </a:endParaRPr>
          </a:p>
        </p:txBody>
      </p:sp>
      <p:sp>
        <p:nvSpPr>
          <p:cNvPr id="2" name="Rettangolo 1"/>
          <p:cNvSpPr/>
          <p:nvPr/>
        </p:nvSpPr>
        <p:spPr>
          <a:xfrm>
            <a:off x="7360250" y="4112441"/>
            <a:ext cx="163135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BIPOLAR TWEEZERS</a:t>
            </a: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295400"/>
            <a:ext cx="2895600" cy="2171700"/>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742949" y="3867151"/>
            <a:ext cx="2171701" cy="2895600"/>
          </a:xfrm>
          <a:prstGeom prst="rect">
            <a:avLst/>
          </a:prstGeom>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0" y="1295400"/>
            <a:ext cx="2895600" cy="2171700"/>
          </a:xfrm>
          <a:prstGeom prst="rect">
            <a:avLst/>
          </a:prstGeom>
        </p:spPr>
      </p:pic>
      <p:pic>
        <p:nvPicPr>
          <p:cNvPr id="10" name="Immagine 9"/>
          <p:cNvPicPr>
            <a:picLocks noChangeAspect="1"/>
          </p:cNvPicPr>
          <p:nvPr/>
        </p:nvPicPr>
        <p:blipFill rotWithShape="1">
          <a:blip r:embed="rId5" cstate="print">
            <a:extLst>
              <a:ext uri="{28A0092B-C50C-407E-A947-70E740481C1C}">
                <a14:useLocalDpi xmlns:a14="http://schemas.microsoft.com/office/drawing/2010/main" val="0"/>
              </a:ext>
            </a:extLst>
          </a:blip>
          <a:srcRect l="55084" t="3070" r="880" b="18981"/>
          <a:stretch/>
        </p:blipFill>
        <p:spPr>
          <a:xfrm rot="16200000">
            <a:off x="4400549" y="3867151"/>
            <a:ext cx="2171702" cy="2895600"/>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899565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ENDOSCOPIC FORCEPS</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63135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ENDOSCOPIC FORCEPS</a:t>
            </a:r>
            <a:endParaRPr lang="it-IT" sz="140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2" cstate="print">
            <a:extLst>
              <a:ext uri="{28A0092B-C50C-407E-A947-70E740481C1C}">
                <a14:useLocalDpi xmlns:a14="http://schemas.microsoft.com/office/drawing/2010/main" val="0"/>
              </a:ext>
            </a:extLst>
          </a:blip>
          <a:srcRect l="14270" t="20343" r="6971"/>
          <a:stretch/>
        </p:blipFill>
        <p:spPr>
          <a:xfrm rot="5400000">
            <a:off x="769327" y="926123"/>
            <a:ext cx="2118946" cy="2857500"/>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103" r="205"/>
          <a:stretch/>
        </p:blipFill>
        <p:spPr>
          <a:xfrm>
            <a:off x="400050" y="4226701"/>
            <a:ext cx="2857500" cy="2174099"/>
          </a:xfrm>
          <a:prstGeom prst="rect">
            <a:avLst/>
          </a:prstGeom>
        </p:spPr>
      </p:pic>
      <p:pic>
        <p:nvPicPr>
          <p:cNvPr id="6" name="Immagine 5"/>
          <p:cNvPicPr>
            <a:picLocks noChangeAspect="1"/>
          </p:cNvPicPr>
          <p:nvPr/>
        </p:nvPicPr>
        <p:blipFill rotWithShape="1">
          <a:blip r:embed="rId4" cstate="print">
            <a:extLst>
              <a:ext uri="{28A0092B-C50C-407E-A947-70E740481C1C}">
                <a14:useLocalDpi xmlns:a14="http://schemas.microsoft.com/office/drawing/2010/main" val="0"/>
              </a:ext>
            </a:extLst>
          </a:blip>
          <a:srcRect b="2"/>
          <a:stretch/>
        </p:blipFill>
        <p:spPr>
          <a:xfrm rot="16200000">
            <a:off x="4420045" y="926202"/>
            <a:ext cx="2132709" cy="2843579"/>
          </a:xfrm>
          <a:prstGeom prst="rect">
            <a:avLst/>
          </a:prstGeom>
        </p:spPr>
      </p:pic>
      <p:pic>
        <p:nvPicPr>
          <p:cNvPr id="14" name="Immagine 13"/>
          <p:cNvPicPr>
            <a:picLocks noChangeAspect="1"/>
          </p:cNvPicPr>
          <p:nvPr/>
        </p:nvPicPr>
        <p:blipFill rotWithShape="1">
          <a:blip r:embed="rId5" cstate="print">
            <a:extLst>
              <a:ext uri="{28A0092B-C50C-407E-A947-70E740481C1C}">
                <a14:useLocalDpi xmlns:a14="http://schemas.microsoft.com/office/drawing/2010/main" val="0"/>
              </a:ext>
            </a:extLst>
          </a:blip>
          <a:srcRect r="1947"/>
          <a:stretch/>
        </p:blipFill>
        <p:spPr>
          <a:xfrm>
            <a:off x="4038600" y="4226700"/>
            <a:ext cx="2842359" cy="2174099"/>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773408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ENDOSCOPIC FORCEPS</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63135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ENDOSCOPIC FORCEPS</a:t>
            </a:r>
            <a:endParaRPr lang="it-IT" sz="140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05032" y="994177"/>
            <a:ext cx="2086991" cy="2782655"/>
          </a:xfrm>
          <a:prstGeom prst="rect">
            <a:avLst/>
          </a:prstGeom>
        </p:spPr>
      </p:pic>
      <p:pic>
        <p:nvPicPr>
          <p:cNvPr id="7" name="Immagine 6"/>
          <p:cNvPicPr>
            <a:picLocks noChangeAspect="1"/>
          </p:cNvPicPr>
          <p:nvPr/>
        </p:nvPicPr>
        <p:blipFill rotWithShape="1">
          <a:blip r:embed="rId3" cstate="print">
            <a:extLst>
              <a:ext uri="{28A0092B-C50C-407E-A947-70E740481C1C}">
                <a14:useLocalDpi xmlns:a14="http://schemas.microsoft.com/office/drawing/2010/main" val="0"/>
              </a:ext>
            </a:extLst>
          </a:blip>
          <a:srcRect b="12744"/>
          <a:stretch/>
        </p:blipFill>
        <p:spPr>
          <a:xfrm>
            <a:off x="457200" y="4267200"/>
            <a:ext cx="2801591" cy="2086991"/>
          </a:xfrm>
          <a:prstGeom prst="rect">
            <a:avLst/>
          </a:prstGeom>
        </p:spPr>
      </p:pic>
      <p:pic>
        <p:nvPicPr>
          <p:cNvPr id="8" name="Immagine 7"/>
          <p:cNvPicPr>
            <a:picLocks noChangeAspect="1"/>
          </p:cNvPicPr>
          <p:nvPr/>
        </p:nvPicPr>
        <p:blipFill rotWithShape="1">
          <a:blip r:embed="rId4" cstate="print">
            <a:extLst>
              <a:ext uri="{28A0092B-C50C-407E-A947-70E740481C1C}">
                <a14:useLocalDpi xmlns:a14="http://schemas.microsoft.com/office/drawing/2010/main" val="0"/>
              </a:ext>
            </a:extLst>
          </a:blip>
          <a:srcRect l="18836" r="21336" b="41282"/>
          <a:stretch/>
        </p:blipFill>
        <p:spPr>
          <a:xfrm>
            <a:off x="4022725" y="4267200"/>
            <a:ext cx="2835275" cy="2086991"/>
          </a:xfrm>
          <a:prstGeom prst="rect">
            <a:avLst/>
          </a:prstGeom>
        </p:spPr>
      </p:pic>
      <p:pic>
        <p:nvPicPr>
          <p:cNvPr id="9" name="Immagine 8"/>
          <p:cNvPicPr>
            <a:picLocks noChangeAspect="1"/>
          </p:cNvPicPr>
          <p:nvPr/>
        </p:nvPicPr>
        <p:blipFill rotWithShape="1">
          <a:blip r:embed="rId5" cstate="print">
            <a:extLst>
              <a:ext uri="{28A0092B-C50C-407E-A947-70E740481C1C}">
                <a14:useLocalDpi xmlns:a14="http://schemas.microsoft.com/office/drawing/2010/main" val="0"/>
              </a:ext>
            </a:extLst>
          </a:blip>
          <a:srcRect l="5791" t="225" r="10780" b="14981"/>
          <a:stretch/>
        </p:blipFill>
        <p:spPr>
          <a:xfrm rot="5400000">
            <a:off x="4414527" y="973518"/>
            <a:ext cx="2074981" cy="2811964"/>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764026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tissues</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 ENDOSCOPIC FORCEPS</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82880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endParaRPr lang="it-IT" sz="1400" b="1" i="1" spc="10" dirty="0">
              <a:solidFill>
                <a:srgbClr val="00BCB8"/>
              </a:solidFill>
              <a:latin typeface="Helvetica" pitchFamily="34" charset="0"/>
              <a:cs typeface="Arial"/>
            </a:endParaRPr>
          </a:p>
          <a:p>
            <a:r>
              <a:rPr lang="it-IT" sz="1400" b="1" i="1" spc="10" dirty="0">
                <a:solidFill>
                  <a:srgbClr val="00BCB8"/>
                </a:solidFill>
                <a:latin typeface="Helvetica" pitchFamily="34" charset="0"/>
                <a:cs typeface="Arial"/>
              </a:rPr>
              <a:t>LAPAROSCOPIC FORCEPS</a:t>
            </a:r>
          </a:p>
        </p:txBody>
      </p:sp>
      <p:pic>
        <p:nvPicPr>
          <p:cNvPr id="3" name="Immagine 2"/>
          <p:cNvPicPr>
            <a:picLocks noChangeAspect="1"/>
          </p:cNvPicPr>
          <p:nvPr/>
        </p:nvPicPr>
        <p:blipFill rotWithShape="1">
          <a:blip r:embed="rId2">
            <a:extLst>
              <a:ext uri="{28A0092B-C50C-407E-A947-70E740481C1C}">
                <a14:useLocalDpi xmlns:a14="http://schemas.microsoft.com/office/drawing/2010/main" val="0"/>
              </a:ext>
            </a:extLst>
          </a:blip>
          <a:srcRect r="3786"/>
          <a:stretch/>
        </p:blipFill>
        <p:spPr>
          <a:xfrm>
            <a:off x="4098918" y="1219200"/>
            <a:ext cx="2835282" cy="221118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738" y="1219200"/>
            <a:ext cx="2946862" cy="2211185"/>
          </a:xfrm>
          <a:prstGeom prst="rect">
            <a:avLst/>
          </a:prstGeom>
        </p:spPr>
      </p:pic>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pic>
        <p:nvPicPr>
          <p:cNvPr id="7" name="Immagin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98" y="4207615"/>
            <a:ext cx="2929702" cy="2193185"/>
          </a:xfrm>
          <a:prstGeom prst="rect">
            <a:avLst/>
          </a:prstGeom>
        </p:spPr>
      </p:pic>
      <p:pic>
        <p:nvPicPr>
          <p:cNvPr id="8" name="Immagine 7"/>
          <p:cNvPicPr>
            <a:picLocks noChangeAspect="1"/>
          </p:cNvPicPr>
          <p:nvPr/>
        </p:nvPicPr>
        <p:blipFill rotWithShape="1">
          <a:blip r:embed="rId5">
            <a:extLst>
              <a:ext uri="{28A0092B-C50C-407E-A947-70E740481C1C}">
                <a14:useLocalDpi xmlns:a14="http://schemas.microsoft.com/office/drawing/2010/main" val="0"/>
              </a:ext>
            </a:extLst>
          </a:blip>
          <a:srcRect l="17447" b="14416"/>
          <a:stretch/>
        </p:blipFill>
        <p:spPr>
          <a:xfrm>
            <a:off x="4085817" y="4207615"/>
            <a:ext cx="2772183" cy="2155473"/>
          </a:xfrm>
          <a:prstGeom prst="rect">
            <a:avLst/>
          </a:prstGeom>
        </p:spPr>
      </p:pic>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9607776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tissues</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ROBOTIC </a:t>
            </a:r>
          </a:p>
          <a:p>
            <a:r>
              <a:rPr lang="it-IT" sz="1400" b="1" i="1" spc="10" dirty="0" smtClean="0">
                <a:solidFill>
                  <a:srgbClr val="00BCB8"/>
                </a:solidFill>
                <a:latin typeface="Helvetica" pitchFamily="34" charset="0"/>
                <a:cs typeface="Arial"/>
              </a:rPr>
              <a:t>INSTRUMENTS</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82880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ROBOTIC </a:t>
            </a:r>
          </a:p>
          <a:p>
            <a:r>
              <a:rPr lang="it-IT" sz="1400" b="1" i="1" spc="10" dirty="0">
                <a:solidFill>
                  <a:srgbClr val="00BCB8"/>
                </a:solidFill>
                <a:latin typeface="Helvetica" pitchFamily="34" charset="0"/>
                <a:cs typeface="Arial"/>
              </a:rPr>
              <a:t>INSTRUMENTS</a:t>
            </a:r>
            <a:endParaRPr lang="it-IT" sz="1400" dirty="0">
              <a:solidFill>
                <a:srgbClr val="00BCB8"/>
              </a:solidFill>
              <a:latin typeface="Helvetica" pitchFamily="34" charset="0"/>
              <a:cs typeface="Arial"/>
            </a:endParaRP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623" y="1295400"/>
            <a:ext cx="2844800" cy="2133600"/>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7500" y="1295400"/>
            <a:ext cx="2844800" cy="2133600"/>
          </a:xfrm>
          <a:prstGeom prst="rect">
            <a:avLst/>
          </a:prstGeom>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9131" y="4267198"/>
            <a:ext cx="2844801" cy="2133601"/>
          </a:xfrm>
          <a:prstGeom prst="rect">
            <a:avLst/>
          </a:prstGeom>
        </p:spPr>
      </p:pic>
      <p:pic>
        <p:nvPicPr>
          <p:cNvPr id="10" name="Immagine 9"/>
          <p:cNvPicPr>
            <a:picLocks noChangeAspect="1"/>
          </p:cNvPicPr>
          <p:nvPr/>
        </p:nvPicPr>
        <p:blipFill rotWithShape="1">
          <a:blip r:embed="rId5" cstate="print">
            <a:extLst>
              <a:ext uri="{28A0092B-C50C-407E-A947-70E740481C1C}">
                <a14:useLocalDpi xmlns:a14="http://schemas.microsoft.com/office/drawing/2010/main" val="0"/>
              </a:ext>
            </a:extLst>
          </a:blip>
          <a:srcRect l="13475" b="13475"/>
          <a:stretch/>
        </p:blipFill>
        <p:spPr>
          <a:xfrm>
            <a:off x="381000" y="4267199"/>
            <a:ext cx="2844802" cy="2133601"/>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40030170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954107"/>
          </a:xfrm>
          <a:prstGeom prst="rect">
            <a:avLst/>
          </a:prstGeom>
          <a:noFill/>
        </p:spPr>
        <p:txBody>
          <a:bodyPr wrap="square" rtlCol="0">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tissues</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fixed</a:t>
            </a:r>
            <a:r>
              <a:rPr lang="it-IT" sz="1400" b="1" i="1" spc="10" dirty="0" smtClean="0">
                <a:solidFill>
                  <a:srgbClr val="00BCB8"/>
                </a:solidFill>
                <a:latin typeface="Helvetica" pitchFamily="34" charset="0"/>
                <a:cs typeface="Arial"/>
              </a:rPr>
              <a:t> on</a:t>
            </a:r>
          </a:p>
          <a:p>
            <a:r>
              <a:rPr lang="it-IT" sz="1400" b="1" i="1" spc="10" dirty="0" smtClean="0">
                <a:solidFill>
                  <a:srgbClr val="00BCB8"/>
                </a:solidFill>
                <a:latin typeface="Helvetica" pitchFamily="34" charset="0"/>
                <a:cs typeface="Arial"/>
              </a:rPr>
              <a:t>DA VINCI</a:t>
            </a:r>
          </a:p>
          <a:p>
            <a:r>
              <a:rPr lang="it-IT" sz="1400" b="1" i="1" spc="10" dirty="0" smtClean="0">
                <a:solidFill>
                  <a:srgbClr val="00BCB8"/>
                </a:solidFill>
                <a:latin typeface="Helvetica" pitchFamily="34" charset="0"/>
                <a:cs typeface="Arial"/>
              </a:rPr>
              <a:t>ROBOT</a:t>
            </a:r>
            <a:endParaRPr lang="it-IT" sz="1400" dirty="0">
              <a:solidFill>
                <a:srgbClr val="00BCB8"/>
              </a:solidFill>
              <a:latin typeface="Helvetica" pitchFamily="34" charset="0"/>
              <a:cs typeface="Arial"/>
            </a:endParaRPr>
          </a:p>
        </p:txBody>
      </p:sp>
      <p:sp>
        <p:nvSpPr>
          <p:cNvPr id="2" name="Rettangolo 1"/>
          <p:cNvSpPr/>
          <p:nvPr/>
        </p:nvSpPr>
        <p:spPr>
          <a:xfrm>
            <a:off x="7360250" y="4112441"/>
            <a:ext cx="1828800" cy="954107"/>
          </a:xfrm>
          <a:prstGeom prst="rect">
            <a:avLst/>
          </a:prstGeom>
        </p:spPr>
        <p:txBody>
          <a:bodyPr wrap="square">
            <a:spAutoFit/>
          </a:bodyPr>
          <a:lstStyle/>
          <a:p>
            <a:r>
              <a:rPr lang="it-IT" sz="1400" b="1" i="1" spc="10" dirty="0" err="1">
                <a:solidFill>
                  <a:srgbClr val="00BCB8"/>
                </a:solidFill>
                <a:latin typeface="Helvetica" pitchFamily="34" charset="0"/>
                <a:cs typeface="Arial"/>
              </a:rPr>
              <a:t>Organic</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tissues</a:t>
            </a:r>
            <a:r>
              <a:rPr lang="it-IT" sz="1400" b="1" i="1" spc="10" dirty="0">
                <a:solidFill>
                  <a:srgbClr val="00BCB8"/>
                </a:solidFill>
                <a:latin typeface="Helvetica" pitchFamily="34" charset="0"/>
                <a:cs typeface="Arial"/>
              </a:rPr>
              <a:t> </a:t>
            </a:r>
            <a:r>
              <a:rPr lang="it-IT" sz="1400" b="1" i="1" spc="10" dirty="0" err="1">
                <a:solidFill>
                  <a:srgbClr val="00BCB8"/>
                </a:solidFill>
                <a:latin typeface="Helvetica" pitchFamily="34" charset="0"/>
                <a:cs typeface="Arial"/>
              </a:rPr>
              <a:t>fixed</a:t>
            </a:r>
            <a:r>
              <a:rPr lang="it-IT" sz="1400" b="1" i="1" spc="10" dirty="0">
                <a:solidFill>
                  <a:srgbClr val="00BCB8"/>
                </a:solidFill>
                <a:latin typeface="Helvetica" pitchFamily="34" charset="0"/>
                <a:cs typeface="Arial"/>
              </a:rPr>
              <a:t> on</a:t>
            </a:r>
          </a:p>
          <a:p>
            <a:r>
              <a:rPr lang="it-IT" sz="1400" b="1" i="1" spc="10" dirty="0">
                <a:solidFill>
                  <a:srgbClr val="00BCB8"/>
                </a:solidFill>
                <a:latin typeface="Helvetica" pitchFamily="34" charset="0"/>
                <a:cs typeface="Arial"/>
              </a:rPr>
              <a:t>DA VINCI</a:t>
            </a:r>
          </a:p>
          <a:p>
            <a:r>
              <a:rPr lang="it-IT" sz="1400" b="1" i="1" spc="10" dirty="0">
                <a:solidFill>
                  <a:srgbClr val="00BCB8"/>
                </a:solidFill>
                <a:latin typeface="Helvetica" pitchFamily="34" charset="0"/>
                <a:cs typeface="Arial"/>
              </a:rPr>
              <a:t>ROBOT</a:t>
            </a:r>
            <a:endParaRPr lang="it-IT" sz="1400" dirty="0">
              <a:solidFill>
                <a:srgbClr val="00BCB8"/>
              </a:solidFill>
              <a:latin typeface="Helvetica" pitchFamily="34" charset="0"/>
              <a:cs typeface="Arial"/>
            </a:endParaRP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BICAR</a:t>
            </a:r>
            <a:r>
              <a:rPr lang="it-IT" sz="1350" i="1" dirty="0"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259789"/>
            <a:ext cx="2892282" cy="2169211"/>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1259790"/>
            <a:ext cx="2892280" cy="2169210"/>
          </a:xfrm>
          <a:prstGeom prst="rect">
            <a:avLst/>
          </a:prstGeom>
        </p:spPr>
      </p:pic>
      <p:pic>
        <p:nvPicPr>
          <p:cNvPr id="7" name="Immagin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3732" y="4207029"/>
            <a:ext cx="2895600" cy="2171700"/>
          </a:xfrm>
          <a:prstGeom prst="rect">
            <a:avLst/>
          </a:prstGeom>
        </p:spPr>
      </p:pic>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207028"/>
            <a:ext cx="2895601" cy="2171701"/>
          </a:xfrm>
          <a:prstGeom prst="rect">
            <a:avLst/>
          </a:prstGeom>
        </p:spPr>
      </p:pic>
      <p:pic>
        <p:nvPicPr>
          <p:cNvPr id="28" name="Immagin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6421951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2775437" y="1596727"/>
            <a:ext cx="3182816" cy="440402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5961185" y="1590133"/>
            <a:ext cx="3182816" cy="4410617"/>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pic>
        <p:nvPicPr>
          <p:cNvPr id="6" name="Immagine 5"/>
          <p:cNvPicPr>
            <a:picLocks noChangeAspect="1"/>
          </p:cNvPicPr>
          <p:nvPr/>
        </p:nvPicPr>
        <p:blipFill rotWithShape="1">
          <a:blip r:embed="rId2" cstate="print">
            <a:extLst>
              <a:ext uri="{28A0092B-C50C-407E-A947-70E740481C1C}">
                <a14:useLocalDpi xmlns:a14="http://schemas.microsoft.com/office/drawing/2010/main" val="0"/>
              </a:ext>
            </a:extLst>
          </a:blip>
          <a:srcRect l="15413" t="19872" r="5535" b="12948"/>
          <a:stretch/>
        </p:blipFill>
        <p:spPr>
          <a:xfrm>
            <a:off x="437418" y="1590132"/>
            <a:ext cx="2123342" cy="240597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3462" t="34635" r="35788" b="29158"/>
          <a:stretch/>
        </p:blipFill>
        <p:spPr>
          <a:xfrm>
            <a:off x="224452" y="3598678"/>
            <a:ext cx="1734284" cy="1378194"/>
          </a:xfrm>
          <a:prstGeom prst="rect">
            <a:avLst/>
          </a:prstGeom>
        </p:spPr>
      </p:pic>
      <p:pic>
        <p:nvPicPr>
          <p:cNvPr id="9" name="Immagine 8"/>
          <p:cNvPicPr>
            <a:picLocks noChangeAspect="1"/>
          </p:cNvPicPr>
          <p:nvPr/>
        </p:nvPicPr>
        <p:blipFill rotWithShape="1">
          <a:blip r:embed="rId4" cstate="print">
            <a:extLst>
              <a:ext uri="{28A0092B-C50C-407E-A947-70E740481C1C}">
                <a14:useLocalDpi xmlns:a14="http://schemas.microsoft.com/office/drawing/2010/main" val="0"/>
              </a:ext>
            </a:extLst>
          </a:blip>
          <a:srcRect l="4826" r="15011"/>
          <a:stretch/>
        </p:blipFill>
        <p:spPr>
          <a:xfrm>
            <a:off x="2973999" y="1891001"/>
            <a:ext cx="2769577" cy="2615170"/>
          </a:xfrm>
          <a:prstGeom prst="rect">
            <a:avLst/>
          </a:prstGeom>
        </p:spPr>
      </p:pic>
      <p:pic>
        <p:nvPicPr>
          <p:cNvPr id="10" name="Immagine 9"/>
          <p:cNvPicPr>
            <a:picLocks noChangeAspect="1"/>
          </p:cNvPicPr>
          <p:nvPr/>
        </p:nvPicPr>
        <p:blipFill rotWithShape="1">
          <a:blip r:embed="rId5" cstate="print">
            <a:extLst>
              <a:ext uri="{28A0092B-C50C-407E-A947-70E740481C1C}">
                <a14:useLocalDpi xmlns:a14="http://schemas.microsoft.com/office/drawing/2010/main" val="0"/>
              </a:ext>
            </a:extLst>
          </a:blip>
          <a:srcRect l="2198" t="-1" r="21417" b="2125"/>
          <a:stretch/>
        </p:blipFill>
        <p:spPr>
          <a:xfrm>
            <a:off x="6229116" y="1912328"/>
            <a:ext cx="2692879" cy="2593843"/>
          </a:xfrm>
          <a:prstGeom prst="rect">
            <a:avLst/>
          </a:prstGeom>
        </p:spPr>
      </p:pic>
      <p:sp>
        <p:nvSpPr>
          <p:cNvPr id="13" name="CasellaDiTesto 12"/>
          <p:cNvSpPr txBox="1"/>
          <p:nvPr/>
        </p:nvSpPr>
        <p:spPr>
          <a:xfrm>
            <a:off x="423371" y="5088145"/>
            <a:ext cx="2137389" cy="830997"/>
          </a:xfrm>
          <a:prstGeom prst="rect">
            <a:avLst/>
          </a:prstGeom>
          <a:noFill/>
        </p:spPr>
        <p:txBody>
          <a:bodyPr wrap="square" rtlCol="0">
            <a:spAutoFit/>
          </a:bodyPr>
          <a:lstStyle/>
          <a:p>
            <a:r>
              <a:rPr lang="it-IT" sz="1600" b="1" i="1" spc="10" dirty="0" err="1">
                <a:solidFill>
                  <a:srgbClr val="00BCB8"/>
                </a:solidFill>
                <a:latin typeface="Helvetica" pitchFamily="34" charset="0"/>
                <a:cs typeface="Arial"/>
              </a:rPr>
              <a:t>Organic</a:t>
            </a:r>
            <a:r>
              <a:rPr lang="it-IT" sz="1600" b="1" i="1" spc="10" dirty="0">
                <a:solidFill>
                  <a:srgbClr val="00BCB8"/>
                </a:solidFill>
                <a:latin typeface="Helvetica" pitchFamily="34" charset="0"/>
                <a:cs typeface="Arial"/>
              </a:rPr>
              <a:t> </a:t>
            </a:r>
            <a:r>
              <a:rPr lang="it-IT" sz="1600" b="1" i="1" spc="10" dirty="0" err="1">
                <a:solidFill>
                  <a:srgbClr val="00BCB8"/>
                </a:solidFill>
                <a:latin typeface="Helvetica" pitchFamily="34" charset="0"/>
                <a:cs typeface="Arial"/>
              </a:rPr>
              <a:t>dried</a:t>
            </a:r>
            <a:r>
              <a:rPr lang="it-IT" sz="1600" b="1" i="1" spc="10" dirty="0">
                <a:solidFill>
                  <a:srgbClr val="00BCB8"/>
                </a:solidFill>
                <a:latin typeface="Helvetica" pitchFamily="34" charset="0"/>
                <a:cs typeface="Arial"/>
              </a:rPr>
              <a:t> </a:t>
            </a:r>
            <a:r>
              <a:rPr lang="it-IT" sz="1600" b="1" i="1" spc="10" dirty="0" err="1" smtClean="0">
                <a:solidFill>
                  <a:srgbClr val="00BCB8"/>
                </a:solidFill>
                <a:latin typeface="Helvetica" pitchFamily="34" charset="0"/>
                <a:cs typeface="Arial"/>
              </a:rPr>
              <a:t>tissues</a:t>
            </a:r>
            <a:r>
              <a:rPr lang="it-IT" sz="1600" b="1" i="1" spc="10" dirty="0" smtClean="0">
                <a:solidFill>
                  <a:srgbClr val="00BCB8"/>
                </a:solidFill>
                <a:latin typeface="Helvetica" pitchFamily="34" charset="0"/>
                <a:cs typeface="Arial"/>
              </a:rPr>
              <a:t> </a:t>
            </a:r>
            <a:r>
              <a:rPr lang="it-IT" sz="1600" b="1" i="1" spc="10" dirty="0" err="1" smtClean="0">
                <a:solidFill>
                  <a:srgbClr val="00BCB8"/>
                </a:solidFill>
                <a:latin typeface="Helvetica" pitchFamily="34" charset="0"/>
                <a:cs typeface="Arial"/>
              </a:rPr>
              <a:t>fixed</a:t>
            </a:r>
            <a:r>
              <a:rPr lang="it-IT" sz="1600" b="1" i="1" spc="10" dirty="0" smtClean="0">
                <a:solidFill>
                  <a:srgbClr val="00BCB8"/>
                </a:solidFill>
                <a:latin typeface="Helvetica" pitchFamily="34" charset="0"/>
                <a:cs typeface="Arial"/>
              </a:rPr>
              <a:t> on RIGID OPTIC</a:t>
            </a:r>
            <a:endParaRPr lang="it-IT" sz="1600" dirty="0">
              <a:solidFill>
                <a:srgbClr val="00BCB8"/>
              </a:solidFill>
              <a:latin typeface="Helvetica" pitchFamily="34" charset="0"/>
              <a:cs typeface="Arial"/>
            </a:endParaRPr>
          </a:p>
        </p:txBody>
      </p:sp>
      <p:sp>
        <p:nvSpPr>
          <p:cNvPr id="14" name="CasellaDiTesto 13"/>
          <p:cNvSpPr txBox="1"/>
          <p:nvPr/>
        </p:nvSpPr>
        <p:spPr>
          <a:xfrm>
            <a:off x="2973998" y="5088145"/>
            <a:ext cx="2769577" cy="300082"/>
          </a:xfrm>
          <a:prstGeom prst="rect">
            <a:avLst/>
          </a:prstGeom>
          <a:noFill/>
        </p:spPr>
        <p:txBody>
          <a:bodyPr wrap="square" rtlCol="0">
            <a:spAutoFit/>
          </a:bodyPr>
          <a:lstStyle/>
          <a:p>
            <a:r>
              <a:rPr lang="it-IT" sz="1350" b="1" dirty="0" smtClean="0">
                <a:solidFill>
                  <a:schemeClr val="tx1">
                    <a:lumMod val="85000"/>
                    <a:lumOff val="15000"/>
                  </a:schemeClr>
                </a:solidFill>
                <a:latin typeface="Helvetica" pitchFamily="34" charset="0"/>
              </a:rPr>
              <a:t>Before</a:t>
            </a:r>
            <a:r>
              <a:rPr lang="it-IT" sz="1350" dirty="0" smtClean="0">
                <a:solidFill>
                  <a:schemeClr val="tx1">
                    <a:lumMod val="85000"/>
                    <a:lumOff val="15000"/>
                  </a:schemeClr>
                </a:solidFill>
                <a:latin typeface="Helvetica" pitchFamily="34" charset="0"/>
              </a:rPr>
              <a:t> BICAR</a:t>
            </a:r>
            <a:r>
              <a:rPr lang="it-IT" sz="1350" i="1" dirty="0" smtClean="0">
                <a:solidFill>
                  <a:schemeClr val="tx1">
                    <a:lumMod val="85000"/>
                    <a:lumOff val="15000"/>
                  </a:schemeClr>
                </a:solidFill>
                <a:latin typeface="Helvetica" pitchFamily="34" charset="0"/>
              </a:rPr>
              <a:t>med</a:t>
            </a:r>
            <a:r>
              <a:rPr lang="it-IT" sz="1350" dirty="0" smtClean="0">
                <a:solidFill>
                  <a:schemeClr val="tx1">
                    <a:lumMod val="85000"/>
                    <a:lumOff val="15000"/>
                  </a:schemeClr>
                </a:solidFill>
                <a:latin typeface="Helvetica" pitchFamily="34" charset="0"/>
              </a:rPr>
              <a:t> treatment                    </a:t>
            </a:r>
            <a:endParaRPr lang="it-IT" sz="1350" dirty="0">
              <a:solidFill>
                <a:schemeClr val="tx1">
                  <a:lumMod val="85000"/>
                  <a:lumOff val="15000"/>
                </a:schemeClr>
              </a:solidFill>
              <a:latin typeface="Helvetica" pitchFamily="34" charset="0"/>
            </a:endParaRPr>
          </a:p>
        </p:txBody>
      </p:sp>
      <p:sp>
        <p:nvSpPr>
          <p:cNvPr id="15" name="CasellaDiTesto 14"/>
          <p:cNvSpPr txBox="1"/>
          <p:nvPr/>
        </p:nvSpPr>
        <p:spPr>
          <a:xfrm>
            <a:off x="6228341" y="5088145"/>
            <a:ext cx="2769577" cy="300082"/>
          </a:xfrm>
          <a:prstGeom prst="rect">
            <a:avLst/>
          </a:prstGeom>
          <a:noFill/>
        </p:spPr>
        <p:txBody>
          <a:bodyPr wrap="square" rtlCol="0">
            <a:spAutoFit/>
          </a:bodyPr>
          <a:lstStyle/>
          <a:p>
            <a:r>
              <a:rPr lang="it-IT" sz="1350" b="1" dirty="0"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a:solidFill>
                  <a:schemeClr val="bg1"/>
                </a:solidFill>
                <a:latin typeface="Helvetica" pitchFamily="34" charset="0"/>
              </a:rPr>
              <a:t>BICAR</a:t>
            </a:r>
            <a:r>
              <a:rPr lang="it-IT" sz="1350" i="1" dirty="0">
                <a:solidFill>
                  <a:schemeClr val="bg1"/>
                </a:solidFill>
                <a:latin typeface="Helvetica" pitchFamily="34" charset="0"/>
              </a:rPr>
              <a:t>med</a:t>
            </a:r>
            <a:r>
              <a:rPr lang="it-IT" sz="1350" dirty="0">
                <a:solidFill>
                  <a:schemeClr val="bg1"/>
                </a:solidFill>
                <a:latin typeface="Helvetica" pitchFamily="34" charset="0"/>
              </a:rPr>
              <a:t> treatment                    </a:t>
            </a:r>
          </a:p>
        </p:txBody>
      </p:sp>
      <p:sp>
        <p:nvSpPr>
          <p:cNvPr id="17"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8"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9"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21" name="Immagin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25562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685800" y="3200400"/>
            <a:ext cx="6934200" cy="4185761"/>
          </a:xfrm>
          <a:prstGeom prst="rect">
            <a:avLst/>
          </a:prstGeom>
        </p:spPr>
        <p:txBody>
          <a:bodyPr vert="horz" wrap="square" lIns="0" tIns="0" rIns="0" bIns="0" rtlCol="0">
            <a:spAutoFit/>
          </a:bodyPr>
          <a:lstStyle/>
          <a:p>
            <a:r>
              <a:rPr lang="it-IT" sz="4400" b="1" spc="10" dirty="0">
                <a:solidFill>
                  <a:schemeClr val="bg1"/>
                </a:solidFill>
                <a:latin typeface="Helvetica" pitchFamily="34" charset="0"/>
                <a:cs typeface="Arial"/>
              </a:rPr>
              <a:t>MODELS</a:t>
            </a:r>
          </a:p>
          <a:p>
            <a:r>
              <a:rPr lang="it-IT" sz="2800" b="1" spc="10" dirty="0">
                <a:solidFill>
                  <a:schemeClr val="bg1"/>
                </a:solidFill>
                <a:latin typeface="Helvetica" pitchFamily="34" charset="0"/>
                <a:cs typeface="Arial"/>
              </a:rPr>
              <a:t>SAFE </a:t>
            </a:r>
            <a:r>
              <a:rPr lang="it-IT" sz="2800" b="1" spc="10" dirty="0" err="1">
                <a:solidFill>
                  <a:schemeClr val="bg1"/>
                </a:solidFill>
                <a:latin typeface="Helvetica" pitchFamily="34" charset="0"/>
                <a:cs typeface="Arial"/>
              </a:rPr>
              <a:t>CleanBox</a:t>
            </a:r>
            <a:r>
              <a:rPr lang="it-IT" sz="2800" b="1" spc="10" dirty="0">
                <a:solidFill>
                  <a:schemeClr val="bg1"/>
                </a:solidFill>
                <a:latin typeface="Helvetica" pitchFamily="34" charset="0"/>
                <a:cs typeface="Arial"/>
              </a:rPr>
              <a:t> STK </a:t>
            </a:r>
            <a:r>
              <a:rPr lang="it-IT" sz="2800" b="1" spc="10" dirty="0" smtClean="0">
                <a:solidFill>
                  <a:schemeClr val="bg1"/>
                </a:solidFill>
                <a:latin typeface="Helvetica" pitchFamily="34" charset="0"/>
                <a:cs typeface="Arial"/>
              </a:rPr>
              <a:t>102 – 103 -113</a:t>
            </a:r>
          </a:p>
          <a:p>
            <a:r>
              <a:rPr lang="it-IT" sz="2800" b="1" spc="10" dirty="0">
                <a:solidFill>
                  <a:schemeClr val="bg1"/>
                </a:solidFill>
                <a:latin typeface="Helvetica" pitchFamily="34" charset="0"/>
                <a:cs typeface="Arial"/>
              </a:rPr>
              <a:t>SAFE </a:t>
            </a:r>
            <a:r>
              <a:rPr lang="it-IT" sz="2800" b="1" spc="10" dirty="0" err="1">
                <a:solidFill>
                  <a:schemeClr val="bg1"/>
                </a:solidFill>
                <a:latin typeface="Helvetica" pitchFamily="34" charset="0"/>
                <a:cs typeface="Arial"/>
              </a:rPr>
              <a:t>CleanBox</a:t>
            </a:r>
            <a:r>
              <a:rPr lang="it-IT" sz="2800" b="1" spc="10" dirty="0">
                <a:solidFill>
                  <a:schemeClr val="bg1"/>
                </a:solidFill>
                <a:latin typeface="Helvetica" pitchFamily="34" charset="0"/>
                <a:cs typeface="Arial"/>
              </a:rPr>
              <a:t> STK </a:t>
            </a:r>
            <a:r>
              <a:rPr lang="it-IT" sz="2800" b="1" spc="10" dirty="0" smtClean="0">
                <a:solidFill>
                  <a:schemeClr val="bg1"/>
                </a:solidFill>
                <a:latin typeface="Helvetica" pitchFamily="34" charset="0"/>
                <a:cs typeface="Arial"/>
              </a:rPr>
              <a:t>100</a:t>
            </a:r>
            <a:endParaRPr lang="it-IT" sz="2800" b="1" spc="10" dirty="0">
              <a:solidFill>
                <a:schemeClr val="bg1"/>
              </a:solidFill>
              <a:latin typeface="Helvetica" pitchFamily="34" charset="0"/>
              <a:cs typeface="Arial"/>
            </a:endParaRPr>
          </a:p>
          <a:p>
            <a:endParaRPr lang="it-IT" sz="28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533400"/>
            <a:ext cx="2400105" cy="456381"/>
          </a:xfrm>
          <a:prstGeom prst="rect">
            <a:avLst/>
          </a:prstGeom>
        </p:spPr>
      </p:pic>
    </p:spTree>
    <p:extLst>
      <p:ext uri="{BB962C8B-B14F-4D97-AF65-F5344CB8AC3E}">
        <p14:creationId xmlns:p14="http://schemas.microsoft.com/office/powerpoint/2010/main" val="23677590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rotWithShape="1">
          <a:blip r:embed="rId2" cstate="print">
            <a:extLst>
              <a:ext uri="{28A0092B-C50C-407E-A947-70E740481C1C}">
                <a14:useLocalDpi xmlns:a14="http://schemas.microsoft.com/office/drawing/2010/main" val="0"/>
              </a:ext>
            </a:extLst>
          </a:blip>
          <a:srcRect l="12705" t="10894" r="10006"/>
          <a:stretch/>
        </p:blipFill>
        <p:spPr>
          <a:xfrm>
            <a:off x="304800" y="1035077"/>
            <a:ext cx="4245428" cy="3267727"/>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36666"/>
          <a:stretch/>
        </p:blipFill>
        <p:spPr>
          <a:xfrm>
            <a:off x="5638800" y="1638960"/>
            <a:ext cx="3505200" cy="3695040"/>
          </a:xfrm>
          <a:prstGeom prst="rect">
            <a:avLst/>
          </a:prstGeom>
        </p:spPr>
      </p:pic>
      <p:sp>
        <p:nvSpPr>
          <p:cNvPr id="5" name="Rettangolo 4"/>
          <p:cNvSpPr/>
          <p:nvPr/>
        </p:nvSpPr>
        <p:spPr>
          <a:xfrm>
            <a:off x="5638800" y="1270715"/>
            <a:ext cx="3505200" cy="368245"/>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6" name="Rettangolo 5"/>
          <p:cNvSpPr/>
          <p:nvPr/>
        </p:nvSpPr>
        <p:spPr>
          <a:xfrm>
            <a:off x="5638800" y="5334000"/>
            <a:ext cx="3505200" cy="1524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2800" b="1" dirty="0" smtClean="0">
                <a:latin typeface="Helvetica" panose="020B0604020202020204" pitchFamily="34" charset="0"/>
              </a:rPr>
              <a:t>STK113</a:t>
            </a: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381000" y="4561221"/>
            <a:ext cx="4876800" cy="1938992"/>
          </a:xfrm>
          <a:prstGeom prst="rect">
            <a:avLst/>
          </a:prstGeom>
          <a:noFill/>
        </p:spPr>
        <p:txBody>
          <a:bodyPr wrap="square" rtlCol="0">
            <a:spAutoFit/>
          </a:bodyPr>
          <a:lstStyle/>
          <a:p>
            <a:pPr>
              <a:lnSpc>
                <a:spcPct val="150000"/>
              </a:lnSpc>
              <a:buClr>
                <a:srgbClr val="00BCB8"/>
              </a:buClr>
            </a:pPr>
            <a:r>
              <a:rPr lang="it-IT" sz="1600" b="1" dirty="0" smtClean="0">
                <a:solidFill>
                  <a:srgbClr val="00BCB8"/>
                </a:solidFill>
                <a:latin typeface="Helvetica" panose="020B0604020202020204" pitchFamily="34" charset="0"/>
              </a:rPr>
              <a:t>SUGGEST FOR CSSD</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AUTOMATIC LOADERS FOR INTENSIVE WORKLOAD</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WORK WHILE SITTING</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INTERNAL TOUCH CONTROL PANEL</a:t>
            </a:r>
            <a:endParaRPr lang="it-IT" sz="16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4"/>
          <a:stretch>
            <a:fillRect/>
          </a:stretch>
        </p:blipFill>
        <p:spPr>
          <a:xfrm>
            <a:off x="446676" y="338787"/>
            <a:ext cx="2402032" cy="451143"/>
          </a:xfrm>
          <a:prstGeom prst="rect">
            <a:avLst/>
          </a:prstGeom>
        </p:spPr>
      </p:pic>
    </p:spTree>
    <p:extLst>
      <p:ext uri="{BB962C8B-B14F-4D97-AF65-F5344CB8AC3E}">
        <p14:creationId xmlns:p14="http://schemas.microsoft.com/office/powerpoint/2010/main" val="369083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l="36666"/>
          <a:stretch/>
        </p:blipFill>
        <p:spPr>
          <a:xfrm>
            <a:off x="5638800" y="1638960"/>
            <a:ext cx="3505200" cy="3695040"/>
          </a:xfrm>
          <a:prstGeom prst="rect">
            <a:avLst/>
          </a:prstGeom>
        </p:spPr>
      </p:pic>
      <p:sp>
        <p:nvSpPr>
          <p:cNvPr id="5" name="Rettangolo 4"/>
          <p:cNvSpPr/>
          <p:nvPr/>
        </p:nvSpPr>
        <p:spPr>
          <a:xfrm>
            <a:off x="5638800" y="1270715"/>
            <a:ext cx="3505200" cy="368245"/>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6" name="Rettangolo 5"/>
          <p:cNvSpPr/>
          <p:nvPr/>
        </p:nvSpPr>
        <p:spPr>
          <a:xfrm>
            <a:off x="5638800" y="5334000"/>
            <a:ext cx="3505200" cy="1524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2800" b="1" dirty="0" smtClean="0">
                <a:latin typeface="Helvetica" panose="020B0604020202020204" pitchFamily="34" charset="0"/>
              </a:rPr>
              <a:t>STK103</a:t>
            </a: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80647" y="4724400"/>
            <a:ext cx="4419600" cy="1569660"/>
          </a:xfrm>
          <a:prstGeom prst="rect">
            <a:avLst/>
          </a:prstGeom>
          <a:noFill/>
        </p:spPr>
        <p:txBody>
          <a:bodyPr wrap="square" rtlCol="0">
            <a:spAutoFit/>
          </a:bodyPr>
          <a:lstStyle/>
          <a:p>
            <a:pPr>
              <a:lnSpc>
                <a:spcPct val="150000"/>
              </a:lnSpc>
              <a:buClr>
                <a:srgbClr val="00BCB8"/>
              </a:buClr>
            </a:pPr>
            <a:r>
              <a:rPr lang="it-IT" sz="1600" b="1" dirty="0" smtClean="0">
                <a:solidFill>
                  <a:srgbClr val="00BCB8"/>
                </a:solidFill>
                <a:latin typeface="Helvetica" panose="020B0604020202020204" pitchFamily="34" charset="0"/>
              </a:rPr>
              <a:t>SUGGEST FOR </a:t>
            </a:r>
            <a:r>
              <a:rPr lang="it-IT" sz="1600" b="1" dirty="0" smtClean="0">
                <a:solidFill>
                  <a:srgbClr val="00BCB8"/>
                </a:solidFill>
                <a:latin typeface="Helvetica" panose="020B0604020202020204" pitchFamily="34" charset="0"/>
              </a:rPr>
              <a:t>CSSD</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WITHOUT LOADERS</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WORK WHILE SITTING</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INTERNAL TOUCH CONTROL PANEL</a:t>
            </a:r>
            <a:endParaRPr lang="it-IT" sz="16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3"/>
          <a:stretch>
            <a:fillRect/>
          </a:stretch>
        </p:blipFill>
        <p:spPr>
          <a:xfrm>
            <a:off x="480647" y="1291599"/>
            <a:ext cx="3615263" cy="2917862"/>
          </a:xfrm>
          <a:prstGeom prst="rect">
            <a:avLst/>
          </a:prstGeom>
        </p:spPr>
      </p:pic>
      <p:pic>
        <p:nvPicPr>
          <p:cNvPr id="12" name="Immagin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rotWithShape="1">
          <a:blip r:embed="rId5" cstate="print">
            <a:extLst>
              <a:ext uri="{28A0092B-C50C-407E-A947-70E740481C1C}">
                <a14:useLocalDpi xmlns:a14="http://schemas.microsoft.com/office/drawing/2010/main" val="0"/>
              </a:ext>
            </a:extLst>
          </a:blip>
          <a:srcRect l="17813" r="19153"/>
          <a:stretch/>
        </p:blipFill>
        <p:spPr>
          <a:xfrm>
            <a:off x="5638800" y="1638960"/>
            <a:ext cx="3505200" cy="3695039"/>
          </a:xfrm>
          <a:prstGeom prst="rect">
            <a:avLst/>
          </a:prstGeom>
        </p:spPr>
      </p:pic>
    </p:spTree>
    <p:extLst>
      <p:ext uri="{BB962C8B-B14F-4D97-AF65-F5344CB8AC3E}">
        <p14:creationId xmlns:p14="http://schemas.microsoft.com/office/powerpoint/2010/main" val="4183521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381000" y="990600"/>
            <a:ext cx="5943600" cy="1200329"/>
          </a:xfrm>
          <a:prstGeom prst="rect">
            <a:avLst/>
          </a:prstGeom>
          <a:noFill/>
        </p:spPr>
        <p:txBody>
          <a:bodyPr wrap="square" rtlCol="0">
            <a:spAutoFit/>
          </a:bodyPr>
          <a:lstStyle/>
          <a:p>
            <a:pPr>
              <a:buClr>
                <a:srgbClr val="00BCB8"/>
              </a:buClr>
            </a:pPr>
            <a:r>
              <a:rPr lang="it-IT" sz="2800" b="1" dirty="0" smtClean="0">
                <a:solidFill>
                  <a:schemeClr val="tx1">
                    <a:lumMod val="65000"/>
                    <a:lumOff val="35000"/>
                  </a:schemeClr>
                </a:solidFill>
                <a:latin typeface="Helvetica" panose="020B0604020202020204" pitchFamily="34" charset="0"/>
              </a:rPr>
              <a:t>STK 103-113</a:t>
            </a:r>
          </a:p>
          <a:p>
            <a:pPr>
              <a:buClr>
                <a:srgbClr val="00BCB8"/>
              </a:buClr>
            </a:pPr>
            <a:r>
              <a:rPr lang="it-IT" sz="2000" b="1" dirty="0" smtClean="0">
                <a:solidFill>
                  <a:srgbClr val="00BCB8"/>
                </a:solidFill>
                <a:latin typeface="Helvetica" panose="020B0604020202020204" pitchFamily="34" charset="0"/>
              </a:rPr>
              <a:t>CONNECTIONS AND MEASUREMENTS</a:t>
            </a: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a:blip r:embed="rId3"/>
          <a:stretch>
            <a:fillRect/>
          </a:stretch>
        </p:blipFill>
        <p:spPr>
          <a:xfrm>
            <a:off x="381000" y="1905000"/>
            <a:ext cx="5943600" cy="4793226"/>
          </a:xfrm>
          <a:prstGeom prst="rect">
            <a:avLst/>
          </a:prstGeom>
        </p:spPr>
      </p:pic>
    </p:spTree>
    <p:extLst>
      <p:ext uri="{BB962C8B-B14F-4D97-AF65-F5344CB8AC3E}">
        <p14:creationId xmlns:p14="http://schemas.microsoft.com/office/powerpoint/2010/main" val="2728844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1015663"/>
          </a:xfrm>
          <a:prstGeom prst="rect">
            <a:avLst/>
          </a:prstGeom>
          <a:noFill/>
        </p:spPr>
        <p:txBody>
          <a:bodyPr wrap="square" rtlCol="0">
            <a:spAutoFit/>
          </a:bodyPr>
          <a:lstStyle/>
          <a:p>
            <a:pPr>
              <a:buClr>
                <a:srgbClr val="00BCB8"/>
              </a:buClr>
            </a:pPr>
            <a:r>
              <a:rPr lang="it-IT" sz="2800" b="1" dirty="0" smtClean="0">
                <a:solidFill>
                  <a:schemeClr val="tx1">
                    <a:lumMod val="65000"/>
                    <a:lumOff val="35000"/>
                  </a:schemeClr>
                </a:solidFill>
                <a:latin typeface="Helvetica" panose="020B0604020202020204" pitchFamily="34" charset="0"/>
              </a:rPr>
              <a:t>STK 103 - 113</a:t>
            </a:r>
          </a:p>
          <a:p>
            <a:pPr>
              <a:buClr>
                <a:srgbClr val="00BCB8"/>
              </a:buClr>
            </a:pPr>
            <a:r>
              <a:rPr lang="it-IT" sz="2000" b="1" dirty="0" smtClean="0">
                <a:solidFill>
                  <a:srgbClr val="00BCB8"/>
                </a:solidFill>
                <a:latin typeface="Helvetica" panose="020B0604020202020204" pitchFamily="34" charset="0"/>
              </a:rPr>
              <a:t>FIELD </a:t>
            </a:r>
            <a:r>
              <a:rPr lang="it-IT" sz="2000" b="1" dirty="0">
                <a:solidFill>
                  <a:srgbClr val="00BCB8"/>
                </a:solidFill>
                <a:latin typeface="Helvetica" panose="020B0604020202020204" pitchFamily="34" charset="0"/>
              </a:rPr>
              <a:t>OF </a:t>
            </a:r>
            <a:r>
              <a:rPr lang="it-IT" sz="2000" b="1" dirty="0" smtClean="0">
                <a:solidFill>
                  <a:srgbClr val="00BCB8"/>
                </a:solidFill>
                <a:latin typeface="Helvetica" panose="020B0604020202020204" pitchFamily="34" charset="0"/>
              </a:rPr>
              <a:t>APPLICATION</a:t>
            </a: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4" name="Rettangolo 3"/>
          <p:cNvSpPr/>
          <p:nvPr/>
        </p:nvSpPr>
        <p:spPr>
          <a:xfrm>
            <a:off x="4191000" y="2278082"/>
            <a:ext cx="4706111" cy="3970318"/>
          </a:xfrm>
          <a:prstGeom prst="rect">
            <a:avLst/>
          </a:prstGeom>
        </p:spPr>
        <p:txBody>
          <a:bodyPr wrap="square">
            <a:spAutoFit/>
          </a:bodyPr>
          <a:lstStyle/>
          <a:p>
            <a:pPr>
              <a:lnSpc>
                <a:spcPct val="150000"/>
              </a:lnSpc>
            </a:pPr>
            <a:r>
              <a:rPr lang="en-GB" sz="1600" dirty="0" smtClean="0">
                <a:solidFill>
                  <a:schemeClr val="tx1">
                    <a:lumMod val="75000"/>
                    <a:lumOff val="25000"/>
                  </a:schemeClr>
                </a:solidFill>
                <a:latin typeface="Helvetica" panose="020B0604020202020204" pitchFamily="34" charset="0"/>
              </a:rPr>
              <a:t>SAFE </a:t>
            </a:r>
            <a:r>
              <a:rPr lang="en-GB" sz="1600" dirty="0" err="1" smtClean="0">
                <a:solidFill>
                  <a:schemeClr val="tx1">
                    <a:lumMod val="75000"/>
                    <a:lumOff val="25000"/>
                  </a:schemeClr>
                </a:solidFill>
                <a:latin typeface="Helvetica" panose="020B0604020202020204" pitchFamily="34" charset="0"/>
              </a:rPr>
              <a:t>CleanBox</a:t>
            </a:r>
            <a:r>
              <a:rPr lang="en-GB" sz="1600" dirty="0" smtClean="0">
                <a:solidFill>
                  <a:schemeClr val="tx1">
                    <a:lumMod val="75000"/>
                    <a:lumOff val="25000"/>
                  </a:schemeClr>
                </a:solidFill>
                <a:latin typeface="Helvetica" panose="020B0604020202020204" pitchFamily="34" charset="0"/>
              </a:rPr>
              <a:t> </a:t>
            </a:r>
            <a:r>
              <a:rPr lang="en-GB" sz="1600" dirty="0">
                <a:solidFill>
                  <a:schemeClr val="tx1">
                    <a:lumMod val="75000"/>
                    <a:lumOff val="25000"/>
                  </a:schemeClr>
                </a:solidFill>
                <a:latin typeface="Helvetica" panose="020B0604020202020204" pitchFamily="34" charset="0"/>
              </a:rPr>
              <a:t>STK </a:t>
            </a:r>
            <a:r>
              <a:rPr lang="en-GB" sz="1600" dirty="0" smtClean="0">
                <a:solidFill>
                  <a:schemeClr val="tx1">
                    <a:lumMod val="75000"/>
                    <a:lumOff val="25000"/>
                  </a:schemeClr>
                </a:solidFill>
                <a:latin typeface="Helvetica" panose="020B0604020202020204" pitchFamily="34" charset="0"/>
              </a:rPr>
              <a:t>103 -113 </a:t>
            </a:r>
            <a:r>
              <a:rPr lang="en-GB" sz="1600" dirty="0">
                <a:solidFill>
                  <a:schemeClr val="tx1">
                    <a:lumMod val="75000"/>
                    <a:lumOff val="25000"/>
                  </a:schemeClr>
                </a:solidFill>
                <a:latin typeface="Helvetica" panose="020B0604020202020204" pitchFamily="34" charset="0"/>
              </a:rPr>
              <a:t>is </a:t>
            </a:r>
            <a:r>
              <a:rPr lang="en-GB" sz="1600" dirty="0" smtClean="0">
                <a:solidFill>
                  <a:schemeClr val="tx1">
                    <a:lumMod val="75000"/>
                    <a:lumOff val="25000"/>
                  </a:schemeClr>
                </a:solidFill>
                <a:latin typeface="Helvetica" panose="020B0604020202020204" pitchFamily="34" charset="0"/>
              </a:rPr>
              <a:t>a </a:t>
            </a:r>
            <a:r>
              <a:rPr lang="en-GB" sz="1600" b="1" dirty="0" smtClean="0">
                <a:solidFill>
                  <a:schemeClr val="tx1">
                    <a:lumMod val="75000"/>
                    <a:lumOff val="25000"/>
                  </a:schemeClr>
                </a:solidFill>
                <a:latin typeface="Helvetica" panose="020B0604020202020204" pitchFamily="34" charset="0"/>
              </a:rPr>
              <a:t>studied </a:t>
            </a:r>
            <a:r>
              <a:rPr lang="en-GB" sz="1600" b="1" dirty="0">
                <a:solidFill>
                  <a:schemeClr val="tx1">
                    <a:lumMod val="75000"/>
                    <a:lumOff val="25000"/>
                  </a:schemeClr>
                </a:solidFill>
                <a:latin typeface="Helvetica" panose="020B0604020202020204" pitchFamily="34" charset="0"/>
              </a:rPr>
              <a:t>solution for the pre-treatment of RMDs in </a:t>
            </a:r>
            <a:r>
              <a:rPr lang="en-GB" sz="1600" b="1" dirty="0" smtClean="0">
                <a:solidFill>
                  <a:schemeClr val="tx1">
                    <a:lumMod val="75000"/>
                    <a:lumOff val="25000"/>
                  </a:schemeClr>
                </a:solidFill>
                <a:latin typeface="Helvetica" panose="020B0604020202020204" pitchFamily="34" charset="0"/>
              </a:rPr>
              <a:t>CSSD dirt area.</a:t>
            </a:r>
          </a:p>
          <a:p>
            <a:pPr>
              <a:lnSpc>
                <a:spcPct val="150000"/>
              </a:lnSpc>
            </a:pPr>
            <a:r>
              <a:rPr lang="en-US" sz="1600" dirty="0" smtClean="0">
                <a:solidFill>
                  <a:schemeClr val="tx1">
                    <a:lumMod val="75000"/>
                    <a:lumOff val="25000"/>
                  </a:schemeClr>
                </a:solidFill>
                <a:latin typeface="Helvetica" panose="020B0604020202020204" pitchFamily="34" charset="0"/>
              </a:rPr>
              <a:t>Mainly used for heavy workflow, you can work while seated.</a:t>
            </a:r>
            <a:endParaRPr lang="en-US" sz="1600" dirty="0">
              <a:solidFill>
                <a:schemeClr val="tx1">
                  <a:lumMod val="75000"/>
                  <a:lumOff val="25000"/>
                </a:schemeClr>
              </a:solidFill>
              <a:latin typeface="Helvetica" panose="020B0604020202020204" pitchFamily="34" charset="0"/>
            </a:endParaRPr>
          </a:p>
          <a:p>
            <a:pPr>
              <a:lnSpc>
                <a:spcPct val="150000"/>
              </a:lnSpc>
            </a:pPr>
            <a:r>
              <a:rPr lang="en-US" sz="1600" dirty="0" smtClean="0">
                <a:solidFill>
                  <a:schemeClr val="tx1">
                    <a:lumMod val="75000"/>
                    <a:lumOff val="25000"/>
                  </a:schemeClr>
                </a:solidFill>
                <a:latin typeface="Helvetica" panose="020B0604020202020204" pitchFamily="34" charset="0"/>
              </a:rPr>
              <a:t>Thanks to the automatic doors, the tray loaders and the internal </a:t>
            </a:r>
            <a:r>
              <a:rPr lang="en-US" sz="1600" dirty="0">
                <a:solidFill>
                  <a:schemeClr val="tx1">
                    <a:lumMod val="75000"/>
                    <a:lumOff val="25000"/>
                  </a:schemeClr>
                </a:solidFill>
                <a:latin typeface="Helvetica" panose="020B0604020202020204" pitchFamily="34" charset="0"/>
              </a:rPr>
              <a:t>touch control panel </a:t>
            </a:r>
            <a:r>
              <a:rPr lang="en-US" sz="1600" dirty="0" smtClean="0">
                <a:solidFill>
                  <a:schemeClr val="tx1">
                    <a:lumMod val="75000"/>
                    <a:lumOff val="25000"/>
                  </a:schemeClr>
                </a:solidFill>
                <a:latin typeface="Helvetica" panose="020B0604020202020204" pitchFamily="34" charset="0"/>
              </a:rPr>
              <a:t>you can work without </a:t>
            </a:r>
            <a:r>
              <a:rPr lang="en-US" sz="1600" dirty="0">
                <a:solidFill>
                  <a:schemeClr val="tx1">
                    <a:lumMod val="75000"/>
                    <a:lumOff val="25000"/>
                  </a:schemeClr>
                </a:solidFill>
                <a:latin typeface="Helvetica" panose="020B0604020202020204" pitchFamily="34" charset="0"/>
              </a:rPr>
              <a:t>moving from the workstation. </a:t>
            </a:r>
            <a:endParaRPr lang="en-US" sz="1600" dirty="0" smtClean="0">
              <a:solidFill>
                <a:schemeClr val="tx1">
                  <a:lumMod val="75000"/>
                  <a:lumOff val="25000"/>
                </a:schemeClr>
              </a:solidFill>
              <a:latin typeface="Helvetica" panose="020B0604020202020204" pitchFamily="34" charset="0"/>
            </a:endParaRPr>
          </a:p>
          <a:p>
            <a:pPr>
              <a:lnSpc>
                <a:spcPct val="150000"/>
              </a:lnSpc>
            </a:pPr>
            <a:r>
              <a:rPr lang="en-US" sz="1600" dirty="0" smtClean="0">
                <a:solidFill>
                  <a:schemeClr val="tx1">
                    <a:lumMod val="75000"/>
                    <a:lumOff val="25000"/>
                  </a:schemeClr>
                </a:solidFill>
                <a:latin typeface="Helvetica" panose="020B0604020202020204" pitchFamily="34" charset="0"/>
              </a:rPr>
              <a:t>Possibility </a:t>
            </a:r>
            <a:r>
              <a:rPr lang="en-US" sz="1600" dirty="0">
                <a:solidFill>
                  <a:schemeClr val="tx1">
                    <a:lumMod val="75000"/>
                    <a:lumOff val="25000"/>
                  </a:schemeClr>
                </a:solidFill>
                <a:latin typeface="Helvetica" panose="020B0604020202020204" pitchFamily="34" charset="0"/>
              </a:rPr>
              <a:t>of sanitizing the internal walls of the cabin at the end of the work </a:t>
            </a:r>
            <a:r>
              <a:rPr lang="it-IT" sz="1600" dirty="0" err="1" smtClean="0">
                <a:solidFill>
                  <a:schemeClr val="tx1">
                    <a:lumMod val="75000"/>
                    <a:lumOff val="25000"/>
                  </a:schemeClr>
                </a:solidFill>
                <a:latin typeface="Helvetica" panose="020B0604020202020204" pitchFamily="34" charset="0"/>
              </a:rPr>
              <a:t>day</a:t>
            </a:r>
            <a:r>
              <a:rPr lang="it-IT" sz="1600" dirty="0" smtClean="0">
                <a:solidFill>
                  <a:schemeClr val="tx1">
                    <a:lumMod val="75000"/>
                    <a:lumOff val="25000"/>
                  </a:schemeClr>
                </a:solidFill>
                <a:latin typeface="Helvetica" panose="020B0604020202020204" pitchFamily="34" charset="0"/>
              </a:rPr>
              <a:t>.</a:t>
            </a:r>
            <a:endParaRPr lang="en-GB" sz="1600" dirty="0" smtClean="0">
              <a:solidFill>
                <a:schemeClr val="tx1">
                  <a:lumMod val="75000"/>
                  <a:lumOff val="25000"/>
                </a:schemeClr>
              </a:solidFill>
              <a:latin typeface="Helvetica" panose="020B0604020202020204" pitchFamily="34" charset="0"/>
            </a:endParaRPr>
          </a:p>
          <a:p>
            <a:pPr>
              <a:lnSpc>
                <a:spcPct val="150000"/>
              </a:lnSpc>
            </a:pPr>
            <a:endParaRPr lang="en-GB" sz="800" b="1" dirty="0">
              <a:solidFill>
                <a:schemeClr val="tx1">
                  <a:lumMod val="75000"/>
                  <a:lumOff val="25000"/>
                </a:schemeClr>
              </a:solidFill>
              <a:latin typeface="Helvetica" panose="020B0604020202020204" pitchFamily="34" charset="0"/>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6667" r="19167"/>
          <a:stretch/>
        </p:blipFill>
        <p:spPr>
          <a:xfrm>
            <a:off x="495495" y="2511408"/>
            <a:ext cx="3560199" cy="3204824"/>
          </a:xfrm>
          <a:prstGeom prst="rect">
            <a:avLst/>
          </a:prstGeom>
        </p:spPr>
      </p:pic>
    </p:spTree>
    <p:extLst>
      <p:ext uri="{BB962C8B-B14F-4D97-AF65-F5344CB8AC3E}">
        <p14:creationId xmlns:p14="http://schemas.microsoft.com/office/powerpoint/2010/main" val="294121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102 </a:t>
            </a:r>
          </a:p>
          <a:p>
            <a:pPr>
              <a:buClr>
                <a:srgbClr val="00BCB8"/>
              </a:buClr>
            </a:pPr>
            <a:r>
              <a:rPr lang="it-IT" sz="2000" b="1" dirty="0" smtClean="0">
                <a:solidFill>
                  <a:srgbClr val="00BCB8"/>
                </a:solidFill>
                <a:latin typeface="Helvetica" panose="020B0604020202020204" pitchFamily="34" charset="0"/>
              </a:rPr>
              <a:t>LINE</a:t>
            </a: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l="4535" t="11912" r="21773" b="8779"/>
          <a:stretch/>
        </p:blipFill>
        <p:spPr>
          <a:xfrm>
            <a:off x="495495" y="1964322"/>
            <a:ext cx="7772399" cy="3467686"/>
          </a:xfrm>
          <a:prstGeom prst="rect">
            <a:avLst/>
          </a:prstGeom>
        </p:spPr>
      </p:pic>
      <p:pic>
        <p:nvPicPr>
          <p:cNvPr id="2" name="Immagine 1"/>
          <p:cNvPicPr>
            <a:picLocks noChangeAspect="1"/>
          </p:cNvPicPr>
          <p:nvPr/>
        </p:nvPicPr>
        <p:blipFill rotWithShape="1">
          <a:blip r:embed="rId4" cstate="print">
            <a:extLst>
              <a:ext uri="{28A0092B-C50C-407E-A947-70E740481C1C}">
                <a14:useLocalDpi xmlns:a14="http://schemas.microsoft.com/office/drawing/2010/main" val="0"/>
              </a:ext>
            </a:extLst>
          </a:blip>
          <a:srcRect l="24444" t="-1481" r="9162" b="1481"/>
          <a:stretch/>
        </p:blipFill>
        <p:spPr>
          <a:xfrm rot="5400000">
            <a:off x="6340945" y="4110520"/>
            <a:ext cx="2417539" cy="2730900"/>
          </a:xfrm>
          <a:prstGeom prst="rect">
            <a:avLst/>
          </a:prstGeom>
        </p:spPr>
      </p:pic>
    </p:spTree>
    <p:extLst>
      <p:ext uri="{BB962C8B-B14F-4D97-AF65-F5344CB8AC3E}">
        <p14:creationId xmlns:p14="http://schemas.microsoft.com/office/powerpoint/2010/main" val="939460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102 </a:t>
            </a:r>
          </a:p>
          <a:p>
            <a:pPr>
              <a:buClr>
                <a:srgbClr val="00BCB8"/>
              </a:buClr>
            </a:pPr>
            <a:r>
              <a:rPr lang="it-IT" sz="2000" b="1" dirty="0" smtClean="0">
                <a:solidFill>
                  <a:srgbClr val="00BCB8"/>
                </a:solidFill>
                <a:latin typeface="Helvetica" panose="020B0604020202020204" pitchFamily="34" charset="0"/>
              </a:rPr>
              <a:t>LINE</a:t>
            </a: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rotWithShape="1">
          <a:blip r:embed="rId3">
            <a:extLst>
              <a:ext uri="{28A0092B-C50C-407E-A947-70E740481C1C}">
                <a14:useLocalDpi xmlns:a14="http://schemas.microsoft.com/office/drawing/2010/main" val="0"/>
              </a:ext>
            </a:extLst>
          </a:blip>
          <a:srcRect b="7757"/>
          <a:stretch/>
        </p:blipFill>
        <p:spPr>
          <a:xfrm>
            <a:off x="559542" y="2147961"/>
            <a:ext cx="8077200" cy="4191000"/>
          </a:xfrm>
          <a:prstGeom prst="rect">
            <a:avLst/>
          </a:prstGeom>
        </p:spPr>
      </p:pic>
    </p:spTree>
    <p:extLst>
      <p:ext uri="{BB962C8B-B14F-4D97-AF65-F5344CB8AC3E}">
        <p14:creationId xmlns:p14="http://schemas.microsoft.com/office/powerpoint/2010/main" val="3868886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136168"/>
            <a:ext cx="2286000" cy="3429000"/>
          </a:xfrm>
          <a:prstGeom prst="rect">
            <a:avLst/>
          </a:prstGeom>
        </p:spPr>
      </p:pic>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15686" r="11112"/>
          <a:stretch/>
        </p:blipFill>
        <p:spPr>
          <a:xfrm>
            <a:off x="4876800" y="1604838"/>
            <a:ext cx="4267200" cy="3886200"/>
          </a:xfrm>
          <a:prstGeom prst="rect">
            <a:avLst/>
          </a:prstGeom>
        </p:spPr>
      </p:pic>
      <p:sp>
        <p:nvSpPr>
          <p:cNvPr id="7" name="Rettangolo 6"/>
          <p:cNvSpPr/>
          <p:nvPr/>
        </p:nvSpPr>
        <p:spPr>
          <a:xfrm>
            <a:off x="4876800" y="5491038"/>
            <a:ext cx="4267200" cy="1366962"/>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3200" b="1" dirty="0" smtClean="0">
                <a:latin typeface="Helvetica" panose="020B0604020202020204" pitchFamily="34" charset="0"/>
              </a:rPr>
              <a:t>STK100</a:t>
            </a:r>
            <a:endParaRPr lang="it-IT" sz="3200" b="1" dirty="0">
              <a:latin typeface="Helvetica" panose="020B0604020202020204" pitchFamily="34" charset="0"/>
            </a:endParaRPr>
          </a:p>
        </p:txBody>
      </p:sp>
      <p:sp>
        <p:nvSpPr>
          <p:cNvPr id="8" name="Rettangolo 7"/>
          <p:cNvSpPr/>
          <p:nvPr/>
        </p:nvSpPr>
        <p:spPr>
          <a:xfrm>
            <a:off x="4876800" y="1155755"/>
            <a:ext cx="4267200" cy="449084"/>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381000" y="4876800"/>
            <a:ext cx="4419600" cy="1569660"/>
          </a:xfrm>
          <a:prstGeom prst="rect">
            <a:avLst/>
          </a:prstGeom>
          <a:noFill/>
        </p:spPr>
        <p:txBody>
          <a:bodyPr wrap="square" rtlCol="0">
            <a:spAutoFit/>
          </a:bodyPr>
          <a:lstStyle/>
          <a:p>
            <a:pPr>
              <a:lnSpc>
                <a:spcPct val="150000"/>
              </a:lnSpc>
              <a:buClr>
                <a:srgbClr val="00BCB8"/>
              </a:buClr>
            </a:pPr>
            <a:r>
              <a:rPr lang="it-IT" sz="1600" b="1" dirty="0" smtClean="0">
                <a:solidFill>
                  <a:srgbClr val="00BCB8"/>
                </a:solidFill>
                <a:latin typeface="Helvetica" panose="020B0604020202020204" pitchFamily="34" charset="0"/>
              </a:rPr>
              <a:t>SUGGEST FOR SMALL SPACES</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LOW WORKFLOW</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STANDING WORK</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EXTERNAL CONTROL PANEL</a:t>
            </a:r>
            <a:endParaRPr lang="it-IT" sz="16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803069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1138773"/>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smtClean="0">
                <a:solidFill>
                  <a:srgbClr val="00BCB8"/>
                </a:solidFill>
                <a:latin typeface="Helvetica" panose="020B0604020202020204" pitchFamily="34" charset="0"/>
              </a:rPr>
              <a:t>CONNECTIONS AND MEASUREMENTS</a:t>
            </a: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6" name="Immagine 5"/>
          <p:cNvPicPr>
            <a:picLocks noChangeAspect="1"/>
          </p:cNvPicPr>
          <p:nvPr/>
        </p:nvPicPr>
        <p:blipFill>
          <a:blip r:embed="rId3"/>
          <a:stretch>
            <a:fillRect/>
          </a:stretch>
        </p:blipFill>
        <p:spPr>
          <a:xfrm>
            <a:off x="593753" y="2024756"/>
            <a:ext cx="5600505" cy="2090044"/>
          </a:xfrm>
          <a:prstGeom prst="rect">
            <a:avLst/>
          </a:prstGeom>
        </p:spPr>
      </p:pic>
      <p:pic>
        <p:nvPicPr>
          <p:cNvPr id="2" name="Immagine 1"/>
          <p:cNvPicPr>
            <a:picLocks noChangeAspect="1"/>
          </p:cNvPicPr>
          <p:nvPr/>
        </p:nvPicPr>
        <p:blipFill>
          <a:blip r:embed="rId4"/>
          <a:stretch>
            <a:fillRect/>
          </a:stretch>
        </p:blipFill>
        <p:spPr>
          <a:xfrm>
            <a:off x="593753" y="4311772"/>
            <a:ext cx="5730847" cy="2378753"/>
          </a:xfrm>
          <a:prstGeom prst="rect">
            <a:avLst/>
          </a:prstGeom>
        </p:spPr>
      </p:pic>
    </p:spTree>
    <p:extLst>
      <p:ext uri="{BB962C8B-B14F-4D97-AF65-F5344CB8AC3E}">
        <p14:creationId xmlns:p14="http://schemas.microsoft.com/office/powerpoint/2010/main" val="987862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1277273"/>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smtClean="0">
                <a:solidFill>
                  <a:srgbClr val="00BCB8"/>
                </a:solidFill>
                <a:latin typeface="Helvetica" panose="020B0604020202020204" pitchFamily="34" charset="0"/>
              </a:rPr>
              <a:t>FIELD </a:t>
            </a:r>
            <a:r>
              <a:rPr lang="it-IT" sz="2000" b="1" dirty="0">
                <a:solidFill>
                  <a:srgbClr val="00BCB8"/>
                </a:solidFill>
                <a:latin typeface="Helvetica" panose="020B0604020202020204" pitchFamily="34" charset="0"/>
              </a:rPr>
              <a:t>OF </a:t>
            </a:r>
            <a:r>
              <a:rPr lang="it-IT" sz="2000" b="1" dirty="0" smtClean="0">
                <a:solidFill>
                  <a:srgbClr val="00BCB8"/>
                </a:solidFill>
                <a:latin typeface="Helvetica" panose="020B0604020202020204" pitchFamily="34" charset="0"/>
              </a:rPr>
              <a:t>APPLICATION</a:t>
            </a:r>
          </a:p>
          <a:p>
            <a:pPr>
              <a:lnSpc>
                <a:spcPct val="150000"/>
              </a:lnSpc>
              <a:buClr>
                <a:srgbClr val="00BCB8"/>
              </a:buClr>
            </a:pPr>
            <a:endParaRPr lang="it-IT" sz="800" b="1" dirty="0">
              <a:solidFill>
                <a:srgbClr val="00BCB8"/>
              </a:solidFill>
              <a:latin typeface="Helvetica" panose="020B0604020202020204" pitchFamily="34" charset="0"/>
            </a:endParaRPr>
          </a:p>
          <a:p>
            <a:pPr>
              <a:lnSpc>
                <a:spcPct val="150000"/>
              </a:lnSpc>
            </a:pPr>
            <a:r>
              <a:rPr lang="en-GB" sz="1400" dirty="0" smtClean="0">
                <a:latin typeface="Helvetica" panose="020B0604020202020204" pitchFamily="34" charset="0"/>
              </a:rPr>
              <a:t>SAFE</a:t>
            </a:r>
            <a:endParaRPr lang="en-GB" sz="1400" dirty="0">
              <a:effectLst/>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54" y="1905000"/>
            <a:ext cx="3124200" cy="4572000"/>
          </a:xfrm>
          <a:prstGeom prst="rect">
            <a:avLst/>
          </a:prstGeom>
        </p:spPr>
      </p:pic>
      <p:sp>
        <p:nvSpPr>
          <p:cNvPr id="4" name="Rettangolo 3"/>
          <p:cNvSpPr/>
          <p:nvPr/>
        </p:nvSpPr>
        <p:spPr>
          <a:xfrm>
            <a:off x="2930769" y="2278082"/>
            <a:ext cx="5966342" cy="3785652"/>
          </a:xfrm>
          <a:prstGeom prst="rect">
            <a:avLst/>
          </a:prstGeom>
        </p:spPr>
        <p:txBody>
          <a:bodyPr wrap="square">
            <a:spAutoFit/>
          </a:bodyPr>
          <a:lstStyle/>
          <a:p>
            <a:pPr>
              <a:lnSpc>
                <a:spcPct val="150000"/>
              </a:lnSpc>
            </a:pPr>
            <a:r>
              <a:rPr lang="en-GB" sz="1600" dirty="0" err="1">
                <a:solidFill>
                  <a:schemeClr val="tx1">
                    <a:lumMod val="75000"/>
                    <a:lumOff val="25000"/>
                  </a:schemeClr>
                </a:solidFill>
                <a:latin typeface="Helvetica" panose="020B0604020202020204" pitchFamily="34" charset="0"/>
              </a:rPr>
              <a:t>CleanBox</a:t>
            </a:r>
            <a:r>
              <a:rPr lang="en-GB" sz="1600" dirty="0">
                <a:solidFill>
                  <a:schemeClr val="tx1">
                    <a:lumMod val="75000"/>
                    <a:lumOff val="25000"/>
                  </a:schemeClr>
                </a:solidFill>
                <a:latin typeface="Helvetica" panose="020B0604020202020204" pitchFamily="34" charset="0"/>
              </a:rPr>
              <a:t> STK 100 is </a:t>
            </a:r>
            <a:r>
              <a:rPr lang="en-GB" sz="1600" b="1" dirty="0">
                <a:solidFill>
                  <a:schemeClr val="tx1">
                    <a:lumMod val="75000"/>
                    <a:lumOff val="25000"/>
                  </a:schemeClr>
                </a:solidFill>
                <a:latin typeface="Helvetica" panose="020B0604020202020204" pitchFamily="34" charset="0"/>
              </a:rPr>
              <a:t>studied solution for the pre-treatment of RMDs in all contexts in which the storage and / or transit time results prolonged.</a:t>
            </a:r>
          </a:p>
          <a:p>
            <a:pPr>
              <a:lnSpc>
                <a:spcPct val="150000"/>
              </a:lnSpc>
            </a:pPr>
            <a:endParaRPr lang="en-GB" sz="800" b="1" dirty="0">
              <a:solidFill>
                <a:schemeClr val="tx1">
                  <a:lumMod val="75000"/>
                  <a:lumOff val="25000"/>
                </a:schemeClr>
              </a:solidFill>
              <a:latin typeface="Helvetica" panose="020B0604020202020204" pitchFamily="34" charset="0"/>
            </a:endParaRPr>
          </a:p>
          <a:p>
            <a:pPr>
              <a:lnSpc>
                <a:spcPct val="150000"/>
              </a:lnSpc>
            </a:pPr>
            <a:r>
              <a:rPr lang="en-GB" sz="1600" dirty="0">
                <a:solidFill>
                  <a:schemeClr val="tx1">
                    <a:lumMod val="75000"/>
                    <a:lumOff val="25000"/>
                  </a:schemeClr>
                </a:solidFill>
                <a:latin typeface="Helvetica" panose="020B0604020202020204" pitchFamily="34" charset="0"/>
              </a:rPr>
              <a:t>SAFE </a:t>
            </a:r>
            <a:r>
              <a:rPr lang="en-GB" sz="1600" dirty="0" err="1">
                <a:solidFill>
                  <a:schemeClr val="tx1">
                    <a:lumMod val="75000"/>
                    <a:lumOff val="25000"/>
                  </a:schemeClr>
                </a:solidFill>
                <a:latin typeface="Helvetica" panose="020B0604020202020204" pitchFamily="34" charset="0"/>
              </a:rPr>
              <a:t>CleanBox</a:t>
            </a:r>
            <a:r>
              <a:rPr lang="en-GB" sz="1600" dirty="0">
                <a:solidFill>
                  <a:schemeClr val="tx1">
                    <a:lumMod val="75000"/>
                    <a:lumOff val="25000"/>
                  </a:schemeClr>
                </a:solidFill>
                <a:latin typeface="Helvetica" panose="020B0604020202020204" pitchFamily="34" charset="0"/>
              </a:rPr>
              <a:t> STK </a:t>
            </a:r>
            <a:r>
              <a:rPr lang="en-GB" sz="1600" b="1" dirty="0">
                <a:solidFill>
                  <a:schemeClr val="tx1">
                    <a:lumMod val="75000"/>
                    <a:lumOff val="25000"/>
                  </a:schemeClr>
                </a:solidFill>
                <a:latin typeface="Helvetica" panose="020B0604020202020204" pitchFamily="34" charset="0"/>
              </a:rPr>
              <a:t>100 prevents </a:t>
            </a:r>
            <a:r>
              <a:rPr lang="en-GB" sz="1600" b="1" dirty="0" smtClean="0">
                <a:solidFill>
                  <a:schemeClr val="tx1">
                    <a:lumMod val="75000"/>
                    <a:lumOff val="25000"/>
                  </a:schemeClr>
                </a:solidFill>
                <a:latin typeface="Helvetica" panose="020B0604020202020204" pitchFamily="34" charset="0"/>
              </a:rPr>
              <a:t>dirt </a:t>
            </a:r>
            <a:r>
              <a:rPr lang="en-GB" sz="1600" b="1" dirty="0">
                <a:solidFill>
                  <a:schemeClr val="tx1">
                    <a:lumMod val="75000"/>
                    <a:lumOff val="25000"/>
                  </a:schemeClr>
                </a:solidFill>
                <a:latin typeface="Helvetica" panose="020B0604020202020204" pitchFamily="34" charset="0"/>
              </a:rPr>
              <a:t>from becoming permanently </a:t>
            </a:r>
            <a:r>
              <a:rPr lang="en-GB" sz="1600" b="1" dirty="0" err="1">
                <a:solidFill>
                  <a:schemeClr val="tx1">
                    <a:lumMod val="75000"/>
                    <a:lumOff val="25000"/>
                  </a:schemeClr>
                </a:solidFill>
                <a:latin typeface="Helvetica" panose="020B0604020202020204" pitchFamily="34" charset="0"/>
              </a:rPr>
              <a:t>sticked</a:t>
            </a:r>
            <a:r>
              <a:rPr lang="en-GB" sz="1600" b="1" dirty="0">
                <a:solidFill>
                  <a:schemeClr val="tx1">
                    <a:lumMod val="75000"/>
                    <a:lumOff val="25000"/>
                  </a:schemeClr>
                </a:solidFill>
                <a:latin typeface="Helvetica" panose="020B0604020202020204" pitchFamily="34" charset="0"/>
              </a:rPr>
              <a:t>, thus preventing oxidation or sticking of organic material (biofilm).</a:t>
            </a:r>
          </a:p>
          <a:p>
            <a:pPr>
              <a:lnSpc>
                <a:spcPct val="150000"/>
              </a:lnSpc>
            </a:pPr>
            <a:endParaRPr lang="en-GB" sz="800" b="1" dirty="0">
              <a:solidFill>
                <a:schemeClr val="tx1">
                  <a:lumMod val="75000"/>
                  <a:lumOff val="25000"/>
                </a:schemeClr>
              </a:solidFill>
              <a:latin typeface="Helvetica" panose="020B0604020202020204" pitchFamily="34" charset="0"/>
            </a:endParaRPr>
          </a:p>
          <a:p>
            <a:pPr>
              <a:lnSpc>
                <a:spcPct val="150000"/>
              </a:lnSpc>
            </a:pPr>
            <a:r>
              <a:rPr lang="en-GB" sz="1600" dirty="0">
                <a:solidFill>
                  <a:schemeClr val="tx1">
                    <a:lumMod val="75000"/>
                    <a:lumOff val="25000"/>
                  </a:schemeClr>
                </a:solidFill>
                <a:latin typeface="Helvetica" panose="020B0604020202020204" pitchFamily="34" charset="0"/>
              </a:rPr>
              <a:t>Immediate cleaning of the instruments also allows to </a:t>
            </a:r>
            <a:r>
              <a:rPr lang="en-GB" sz="1600" b="1" dirty="0">
                <a:solidFill>
                  <a:schemeClr val="tx1">
                    <a:lumMod val="75000"/>
                    <a:lumOff val="25000"/>
                  </a:schemeClr>
                </a:solidFill>
                <a:latin typeface="Helvetica" panose="020B0604020202020204" pitchFamily="34" charset="0"/>
              </a:rPr>
              <a:t>reduce the stress caused by the halides partially present in biological and physiological </a:t>
            </a:r>
            <a:r>
              <a:rPr lang="en-GB" sz="1600" b="1" dirty="0" smtClean="0">
                <a:solidFill>
                  <a:schemeClr val="tx1">
                    <a:lumMod val="75000"/>
                    <a:lumOff val="25000"/>
                  </a:schemeClr>
                </a:solidFill>
                <a:latin typeface="Helvetica" panose="020B0604020202020204" pitchFamily="34" charset="0"/>
              </a:rPr>
              <a:t>liquids.</a:t>
            </a:r>
            <a:endParaRPr lang="en-GB" sz="1600" dirty="0">
              <a:solidFill>
                <a:schemeClr val="tx1">
                  <a:lumMod val="75000"/>
                  <a:lumOff val="25000"/>
                </a:schemeClr>
              </a:solidFill>
              <a:latin typeface="Helvetica" panose="020B0604020202020204" pitchFamily="34" charset="0"/>
            </a:endParaRPr>
          </a:p>
        </p:txBody>
      </p:sp>
    </p:spTree>
    <p:extLst>
      <p:ext uri="{BB962C8B-B14F-4D97-AF65-F5344CB8AC3E}">
        <p14:creationId xmlns:p14="http://schemas.microsoft.com/office/powerpoint/2010/main" val="1296088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4572000" cy="3170099"/>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smtClean="0">
                <a:solidFill>
                  <a:srgbClr val="00BCB8"/>
                </a:solidFill>
                <a:latin typeface="Helvetica" panose="020B0604020202020204" pitchFamily="34" charset="0"/>
              </a:rPr>
              <a:t>FIELD </a:t>
            </a:r>
            <a:r>
              <a:rPr lang="it-IT" sz="2000" b="1" dirty="0">
                <a:solidFill>
                  <a:srgbClr val="00BCB8"/>
                </a:solidFill>
                <a:latin typeface="Helvetica" panose="020B0604020202020204" pitchFamily="34" charset="0"/>
              </a:rPr>
              <a:t>OF </a:t>
            </a:r>
            <a:r>
              <a:rPr lang="it-IT" sz="2000" b="1" dirty="0" smtClean="0">
                <a:solidFill>
                  <a:srgbClr val="00BCB8"/>
                </a:solidFill>
                <a:latin typeface="Helvetica" panose="020B0604020202020204" pitchFamily="34" charset="0"/>
              </a:rPr>
              <a:t>APPLICATION</a:t>
            </a: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a:p>
            <a:pPr>
              <a:lnSpc>
                <a:spcPct val="150000"/>
              </a:lnSpc>
            </a:pPr>
            <a:r>
              <a:rPr lang="en-GB" b="1" dirty="0" smtClean="0">
                <a:solidFill>
                  <a:schemeClr val="tx1">
                    <a:lumMod val="75000"/>
                    <a:lumOff val="25000"/>
                  </a:schemeClr>
                </a:solidFill>
                <a:latin typeface="Helvetica" panose="020B0604020202020204" pitchFamily="34" charset="0"/>
              </a:rPr>
              <a:t>Machine has following placings:</a:t>
            </a:r>
          </a:p>
          <a:p>
            <a:pPr marL="285750" indent="-285750">
              <a:lnSpc>
                <a:spcPct val="150000"/>
              </a:lnSpc>
              <a:buClr>
                <a:srgbClr val="00BCB8"/>
              </a:buClr>
              <a:buFont typeface="Arial" panose="020B0604020202020204" pitchFamily="34" charset="0"/>
              <a:buChar char="•"/>
            </a:pPr>
            <a:r>
              <a:rPr lang="en-GB" dirty="0" smtClean="0">
                <a:solidFill>
                  <a:schemeClr val="tx1">
                    <a:lumMod val="75000"/>
                    <a:lumOff val="25000"/>
                  </a:schemeClr>
                </a:solidFill>
                <a:latin typeface="Helvetica" panose="020B0604020202020204" pitchFamily="34" charset="0"/>
              </a:rPr>
              <a:t>Sub-sterilization central</a:t>
            </a:r>
          </a:p>
          <a:p>
            <a:pPr marL="285750" indent="-285750">
              <a:lnSpc>
                <a:spcPct val="150000"/>
              </a:lnSpc>
              <a:buClr>
                <a:srgbClr val="00BCB8"/>
              </a:buClr>
              <a:buFont typeface="Arial" panose="020B0604020202020204" pitchFamily="34" charset="0"/>
              <a:buChar char="•"/>
            </a:pPr>
            <a:r>
              <a:rPr lang="en-GB" dirty="0" err="1" smtClean="0">
                <a:solidFill>
                  <a:schemeClr val="tx1">
                    <a:lumMod val="75000"/>
                    <a:lumOff val="25000"/>
                  </a:schemeClr>
                </a:solidFill>
                <a:latin typeface="Helvetica" panose="020B0604020202020204" pitchFamily="34" charset="0"/>
              </a:rPr>
              <a:t>Specialistic</a:t>
            </a:r>
            <a:r>
              <a:rPr lang="en-GB" dirty="0" smtClean="0">
                <a:solidFill>
                  <a:schemeClr val="tx1">
                    <a:lumMod val="75000"/>
                    <a:lumOff val="25000"/>
                  </a:schemeClr>
                </a:solidFill>
                <a:latin typeface="Helvetica" panose="020B0604020202020204" pitchFamily="34" charset="0"/>
              </a:rPr>
              <a:t> operating rooms</a:t>
            </a:r>
          </a:p>
          <a:p>
            <a:pPr marL="285750" indent="-285750">
              <a:lnSpc>
                <a:spcPct val="150000"/>
              </a:lnSpc>
              <a:buClr>
                <a:srgbClr val="00BCB8"/>
              </a:buClr>
              <a:buFont typeface="Arial" panose="020B0604020202020204" pitchFamily="34" charset="0"/>
              <a:buChar char="•"/>
            </a:pPr>
            <a:r>
              <a:rPr lang="en-GB" dirty="0" smtClean="0">
                <a:solidFill>
                  <a:schemeClr val="tx1">
                    <a:lumMod val="75000"/>
                    <a:lumOff val="25000"/>
                  </a:schemeClr>
                </a:solidFill>
                <a:latin typeface="Helvetica" panose="020B0604020202020204" pitchFamily="34" charset="0"/>
              </a:rPr>
              <a:t>Maintenance laboratories</a:t>
            </a:r>
            <a:endParaRPr lang="en-GB" dirty="0">
              <a:solidFill>
                <a:schemeClr val="tx1">
                  <a:lumMod val="75000"/>
                  <a:lumOff val="25000"/>
                </a:schemeClr>
              </a:solidFill>
              <a:latin typeface="Helvetica" panose="020B0604020202020204" pitchFamily="34" charset="0"/>
            </a:endParaRPr>
          </a:p>
          <a:p>
            <a:pPr>
              <a:lnSpc>
                <a:spcPct val="150000"/>
              </a:lnSpc>
              <a:buClr>
                <a:srgbClr val="00BCB8"/>
              </a:buClr>
            </a:pPr>
            <a:endParaRPr lang="en-GB" sz="1600" dirty="0">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7356"/>
          <a:stretch/>
        </p:blipFill>
        <p:spPr>
          <a:xfrm>
            <a:off x="4688643" y="2133600"/>
            <a:ext cx="4023874" cy="2895600"/>
          </a:xfrm>
          <a:prstGeom prst="rect">
            <a:avLst/>
          </a:prstGeom>
        </p:spPr>
      </p:pic>
    </p:spTree>
    <p:extLst>
      <p:ext uri="{BB962C8B-B14F-4D97-AF65-F5344CB8AC3E}">
        <p14:creationId xmlns:p14="http://schemas.microsoft.com/office/powerpoint/2010/main" val="3730959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CERTIFICATIONS AND PATENTS</a:t>
            </a:r>
          </a:p>
          <a:p>
            <a:pPr>
              <a:buClr>
                <a:srgbClr val="00BCB8"/>
              </a:buClr>
            </a:pPr>
            <a:r>
              <a:rPr lang="it-IT" sz="2000" b="1" dirty="0" smtClean="0">
                <a:solidFill>
                  <a:srgbClr val="00BCB8"/>
                </a:solidFill>
                <a:latin typeface="Helvetica" panose="020B0604020202020204" pitchFamily="34" charset="0"/>
              </a:rPr>
              <a:t>Made in Italy</a:t>
            </a: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480841" y="2347281"/>
            <a:ext cx="8053559" cy="1754326"/>
          </a:xfrm>
          <a:prstGeom prst="rect">
            <a:avLst/>
          </a:prstGeom>
        </p:spPr>
        <p:txBody>
          <a:bodyPr wrap="square">
            <a:spAutoFit/>
          </a:bodyPr>
          <a:lstStyle/>
          <a:p>
            <a:pPr>
              <a:lnSpc>
                <a:spcPct val="150000"/>
              </a:lnSpc>
              <a:spcAft>
                <a:spcPts val="0"/>
              </a:spcAft>
            </a:pPr>
            <a:r>
              <a:rPr lang="en-US" dirty="0" smtClean="0">
                <a:solidFill>
                  <a:schemeClr val="tx1">
                    <a:lumMod val="75000"/>
                    <a:lumOff val="25000"/>
                  </a:schemeClr>
                </a:solidFill>
                <a:latin typeface="Helvetica" panose="020B0604020202020204" pitchFamily="34" charset="0"/>
                <a:ea typeface="Times New Roman" panose="02020603050405020304" pitchFamily="18" charset="0"/>
                <a:cs typeface="Arial" panose="020B0604020202020204" pitchFamily="34" charset="0"/>
              </a:rPr>
              <a:t>ALL </a:t>
            </a:r>
            <a:r>
              <a:rPr lang="en-US"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SAFE </a:t>
            </a:r>
            <a:r>
              <a:rPr lang="en-US" dirty="0" err="1">
                <a:solidFill>
                  <a:schemeClr val="tx1">
                    <a:lumMod val="75000"/>
                    <a:lumOff val="25000"/>
                  </a:schemeClr>
                </a:solidFill>
                <a:latin typeface="Helvetica" panose="020B0604020202020204" pitchFamily="34" charset="0"/>
                <a:ea typeface="Calibri" panose="020F0502020204030204" pitchFamily="34" charset="0"/>
                <a:cs typeface="Montserrat-Light"/>
              </a:rPr>
              <a:t>CleanBox</a:t>
            </a:r>
            <a:r>
              <a:rPr lang="en-US" dirty="0">
                <a:solidFill>
                  <a:schemeClr val="tx1">
                    <a:lumMod val="75000"/>
                    <a:lumOff val="25000"/>
                  </a:schemeClr>
                </a:solidFill>
                <a:latin typeface="Helvetica" panose="020B0604020202020204" pitchFamily="34" charset="0"/>
                <a:ea typeface="Calibri" panose="020F0502020204030204" pitchFamily="34" charset="0"/>
                <a:cs typeface="Montserrat-Light"/>
              </a:rPr>
              <a:t> </a:t>
            </a:r>
            <a:r>
              <a:rPr lang="en-US"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Models </a:t>
            </a:r>
            <a:r>
              <a:rPr lang="en-US" b="1"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are </a:t>
            </a:r>
            <a:r>
              <a:rPr lang="en-US" b="1" dirty="0">
                <a:solidFill>
                  <a:schemeClr val="tx1">
                    <a:lumMod val="75000"/>
                    <a:lumOff val="25000"/>
                  </a:schemeClr>
                </a:solidFill>
                <a:latin typeface="Helvetica" panose="020B0604020202020204" pitchFamily="34" charset="0"/>
                <a:ea typeface="Calibri" panose="020F0502020204030204" pitchFamily="34" charset="0"/>
                <a:cs typeface="Montserrat-Light"/>
              </a:rPr>
              <a:t>CE certified and marked as </a:t>
            </a:r>
            <a:r>
              <a:rPr lang="en-US" b="1"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Class </a:t>
            </a:r>
            <a:r>
              <a:rPr lang="en-US" b="1" dirty="0">
                <a:solidFill>
                  <a:schemeClr val="tx1">
                    <a:lumMod val="75000"/>
                    <a:lumOff val="25000"/>
                  </a:schemeClr>
                </a:solidFill>
                <a:latin typeface="Helvetica" panose="020B0604020202020204" pitchFamily="34" charset="0"/>
                <a:ea typeface="Calibri" panose="020F0502020204030204" pitchFamily="34" charset="0"/>
                <a:cs typeface="Montserrat-Light"/>
              </a:rPr>
              <a:t>I Medical </a:t>
            </a:r>
            <a:r>
              <a:rPr lang="en-US" b="1"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Devices</a:t>
            </a:r>
            <a:r>
              <a:rPr lang="en-US" dirty="0" smtClean="0">
                <a:solidFill>
                  <a:schemeClr val="tx1">
                    <a:lumMod val="75000"/>
                    <a:lumOff val="25000"/>
                  </a:schemeClr>
                </a:solidFill>
                <a:latin typeface="Helvetica" panose="020B0604020202020204" pitchFamily="34" charset="0"/>
                <a:ea typeface="Calibri" panose="020F0502020204030204" pitchFamily="34" charset="0"/>
                <a:cs typeface="Montserrat-Light"/>
              </a:rPr>
              <a:t>, </a:t>
            </a:r>
            <a:r>
              <a:rPr lang="en-US" dirty="0">
                <a:solidFill>
                  <a:schemeClr val="tx1">
                    <a:lumMod val="75000"/>
                    <a:lumOff val="25000"/>
                  </a:schemeClr>
                </a:solidFill>
                <a:latin typeface="Helvetica" panose="020B0604020202020204" pitchFamily="34" charset="0"/>
                <a:ea typeface="Calibri" panose="020F0502020204030204" pitchFamily="34" charset="0"/>
                <a:cs typeface="Montserrat-Light"/>
              </a:rPr>
              <a:t>in compliance with European Directive 2017/745/EEC. </a:t>
            </a:r>
            <a:endParaRPr lang="en-GB" dirty="0">
              <a:solidFill>
                <a:schemeClr val="tx1">
                  <a:lumMod val="75000"/>
                  <a:lumOff val="25000"/>
                </a:schemeClr>
              </a:solidFill>
              <a:latin typeface="Helvetica" panose="020B0604020202020204" pitchFamily="34" charset="0"/>
              <a:ea typeface="Calibri" panose="020F0502020204030204" pitchFamily="34" charset="0"/>
              <a:cs typeface="Arial" panose="020B0604020202020204" pitchFamily="34" charset="0"/>
            </a:endParaRPr>
          </a:p>
          <a:p>
            <a:pPr>
              <a:lnSpc>
                <a:spcPct val="150000"/>
              </a:lnSpc>
              <a:spcAft>
                <a:spcPts val="0"/>
              </a:spcAft>
            </a:pPr>
            <a:endParaRPr lang="en-US" dirty="0" smtClean="0">
              <a:solidFill>
                <a:schemeClr val="tx1">
                  <a:lumMod val="75000"/>
                  <a:lumOff val="25000"/>
                </a:schemeClr>
              </a:solidFill>
              <a:latin typeface="Arno Pro" panose="02020502040506020403" pitchFamily="18" charset="0"/>
              <a:ea typeface="Calibri" panose="020F0502020204030204" pitchFamily="34" charset="0"/>
              <a:cs typeface="Montserrat-Light"/>
            </a:endParaRPr>
          </a:p>
          <a:p>
            <a:pPr>
              <a:lnSpc>
                <a:spcPct val="150000"/>
              </a:lnSpc>
              <a:spcAft>
                <a:spcPts val="0"/>
              </a:spcAft>
            </a:pPr>
            <a:r>
              <a:rPr lang="en-US" b="1" dirty="0">
                <a:solidFill>
                  <a:schemeClr val="tx1">
                    <a:lumMod val="75000"/>
                    <a:lumOff val="25000"/>
                  </a:schemeClr>
                </a:solidFill>
                <a:latin typeface="Helvetica" panose="020B0604020202020204" pitchFamily="34" charset="0"/>
                <a:ea typeface="Calibri" panose="020F0502020204030204" pitchFamily="34" charset="0"/>
                <a:cs typeface="Montserrat-Light"/>
              </a:rPr>
              <a:t>BICAR</a:t>
            </a:r>
            <a:r>
              <a:rPr lang="en-US" b="1" i="1" dirty="0" smtClean="0">
                <a:solidFill>
                  <a:schemeClr val="tx1">
                    <a:lumMod val="75000"/>
                    <a:lumOff val="25000"/>
                  </a:schemeClr>
                </a:solidFill>
                <a:latin typeface="Arno Pro" panose="02020502040506020403" pitchFamily="18" charset="0"/>
                <a:ea typeface="Calibri" panose="020F0502020204030204" pitchFamily="34" charset="0"/>
                <a:cs typeface="Arial" panose="020B0604020202020204" pitchFamily="34" charset="0"/>
              </a:rPr>
              <a:t>med </a:t>
            </a:r>
            <a:r>
              <a:rPr lang="en-US" b="1" baseline="30000" dirty="0">
                <a:solidFill>
                  <a:schemeClr val="tx1">
                    <a:lumMod val="75000"/>
                    <a:lumOff val="25000"/>
                  </a:schemeClr>
                </a:solidFill>
                <a:latin typeface="Arno Pro" panose="02020502040506020403" pitchFamily="18" charset="0"/>
                <a:ea typeface="Calibri" panose="020F0502020204030204" pitchFamily="34" charset="0"/>
                <a:cs typeface="Arial" panose="020B0604020202020204" pitchFamily="34" charset="0"/>
              </a:rPr>
              <a:t>®</a:t>
            </a:r>
            <a:r>
              <a:rPr lang="en-US" b="1" dirty="0">
                <a:solidFill>
                  <a:schemeClr val="tx1">
                    <a:lumMod val="75000"/>
                    <a:lumOff val="25000"/>
                  </a:schemeClr>
                </a:solidFill>
                <a:latin typeface="Helvetica" panose="020B0604020202020204" pitchFamily="34" charset="0"/>
                <a:ea typeface="Calibri" panose="020F0502020204030204" pitchFamily="34" charset="0"/>
                <a:cs typeface="Montserrat-Light"/>
              </a:rPr>
              <a:t> </a:t>
            </a:r>
            <a:r>
              <a:rPr lang="en-US" b="1" dirty="0">
                <a:solidFill>
                  <a:schemeClr val="tx1">
                    <a:lumMod val="75000"/>
                    <a:lumOff val="25000"/>
                  </a:schemeClr>
                </a:solidFill>
                <a:latin typeface="Helvetica" panose="020B0604020202020204" pitchFamily="34" charset="0"/>
                <a:ea typeface="Calibri" panose="020F0502020204030204" pitchFamily="34" charset="0"/>
                <a:cs typeface="Helvetica" panose="020B0604020202020204" pitchFamily="34" charset="0"/>
              </a:rPr>
              <a:t>holds 4 registered and recognized patents</a:t>
            </a:r>
            <a:r>
              <a:rPr lang="en-US" dirty="0">
                <a:solidFill>
                  <a:schemeClr val="tx1">
                    <a:lumMod val="75000"/>
                    <a:lumOff val="25000"/>
                  </a:schemeClr>
                </a:solidFill>
                <a:latin typeface="Helvetica" panose="020B0604020202020204" pitchFamily="34" charset="0"/>
                <a:ea typeface="Calibri" panose="020F0502020204030204" pitchFamily="34" charset="0"/>
                <a:cs typeface="Helvetica" panose="020B0604020202020204" pitchFamily="34" charset="0"/>
              </a:rPr>
              <a:t>.</a:t>
            </a:r>
            <a:endParaRPr lang="en-GB" dirty="0">
              <a:solidFill>
                <a:schemeClr val="tx1">
                  <a:lumMod val="75000"/>
                  <a:lumOff val="25000"/>
                </a:schemeClr>
              </a:solidFill>
              <a:latin typeface="Helvetica"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3691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4062651"/>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CONSUMABLE</a:t>
            </a:r>
            <a:endParaRPr lang="it-IT" sz="3600" b="1" spc="10" dirty="0">
              <a:solidFill>
                <a:schemeClr val="bg1"/>
              </a:solidFill>
              <a:latin typeface="Helvetica" pitchFamily="34" charset="0"/>
              <a:cs typeface="Arial"/>
            </a:endParaRPr>
          </a:p>
          <a:p>
            <a:r>
              <a:rPr lang="it-IT" sz="2800" b="1" spc="10" dirty="0" err="1" smtClean="0">
                <a:solidFill>
                  <a:schemeClr val="bg1"/>
                </a:solidFill>
                <a:latin typeface="Helvetica" pitchFamily="34" charset="0"/>
                <a:cs typeface="Arial"/>
              </a:rPr>
              <a:t>SAFEKlinic</a:t>
            </a:r>
            <a:r>
              <a:rPr lang="it-IT" sz="2800" b="1" spc="10" dirty="0" smtClean="0">
                <a:solidFill>
                  <a:schemeClr val="bg1"/>
                </a:solidFill>
                <a:latin typeface="Helvetica" pitchFamily="34" charset="0"/>
                <a:cs typeface="Arial"/>
              </a:rPr>
              <a:t> </a:t>
            </a:r>
            <a:r>
              <a:rPr lang="it-IT" sz="2800" b="1" spc="10" dirty="0" err="1" smtClean="0">
                <a:solidFill>
                  <a:schemeClr val="bg1"/>
                </a:solidFill>
                <a:latin typeface="Helvetica" pitchFamily="34" charset="0"/>
                <a:cs typeface="Arial"/>
              </a:rPr>
              <a:t>Sodium</a:t>
            </a:r>
            <a:r>
              <a:rPr lang="it-IT" sz="2800" b="1" spc="10" dirty="0" smtClean="0">
                <a:solidFill>
                  <a:schemeClr val="bg1"/>
                </a:solidFill>
                <a:latin typeface="Helvetica" pitchFamily="34" charset="0"/>
                <a:cs typeface="Arial"/>
              </a:rPr>
              <a:t> Bicarbonate</a:t>
            </a:r>
          </a:p>
          <a:p>
            <a:r>
              <a:rPr lang="it-IT" sz="2800" b="1" spc="10" dirty="0" smtClean="0">
                <a:solidFill>
                  <a:schemeClr val="bg1"/>
                </a:solidFill>
                <a:latin typeface="Helvetica" pitchFamily="34" charset="0"/>
                <a:cs typeface="Arial"/>
              </a:rPr>
              <a:t>SANYSAFE</a:t>
            </a:r>
            <a:endParaRPr lang="it-IT" sz="2800" b="1" spc="10" dirty="0">
              <a:solidFill>
                <a:schemeClr val="bg1"/>
              </a:solidFill>
              <a:latin typeface="Helvetica" pitchFamily="34" charset="0"/>
              <a:cs typeface="Arial"/>
            </a:endParaRPr>
          </a:p>
          <a:p>
            <a:endParaRPr lang="it-IT" sz="28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5878208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CONSUMABLES</a:t>
            </a:r>
          </a:p>
          <a:p>
            <a:pPr>
              <a:buClr>
                <a:srgbClr val="00BCB8"/>
              </a:buClr>
            </a:pPr>
            <a:r>
              <a:rPr lang="it-IT" sz="2000" b="1" dirty="0" err="1" smtClean="0">
                <a:solidFill>
                  <a:srgbClr val="00BCB8"/>
                </a:solidFill>
                <a:latin typeface="Helvetica" panose="020B0604020202020204" pitchFamily="34" charset="0"/>
              </a:rPr>
              <a:t>SAFEKlinic</a:t>
            </a:r>
            <a:r>
              <a:rPr lang="it-IT" sz="2000" b="1" dirty="0" smtClean="0">
                <a:solidFill>
                  <a:srgbClr val="00BCB8"/>
                </a:solidFill>
                <a:latin typeface="Helvetica" panose="020B0604020202020204" pitchFamily="34" charset="0"/>
              </a:rPr>
              <a:t> </a:t>
            </a:r>
            <a:r>
              <a:rPr lang="it-IT" sz="2000" b="1" dirty="0" err="1" smtClean="0">
                <a:solidFill>
                  <a:srgbClr val="00BCB8"/>
                </a:solidFill>
                <a:latin typeface="Helvetica" panose="020B0604020202020204" pitchFamily="34" charset="0"/>
              </a:rPr>
              <a:t>Sodium</a:t>
            </a:r>
            <a:r>
              <a:rPr lang="it-IT" sz="2000" b="1" dirty="0" smtClean="0">
                <a:solidFill>
                  <a:srgbClr val="00BCB8"/>
                </a:solidFill>
                <a:latin typeface="Helvetica" panose="020B0604020202020204" pitchFamily="34" charset="0"/>
              </a:rPr>
              <a:t> </a:t>
            </a:r>
            <a:r>
              <a:rPr lang="it-IT" sz="2000" b="1" dirty="0" err="1" smtClean="0">
                <a:solidFill>
                  <a:srgbClr val="00BCB8"/>
                </a:solidFill>
                <a:latin typeface="Helvetica" panose="020B0604020202020204" pitchFamily="34" charset="0"/>
              </a:rPr>
              <a:t>bicarbonate</a:t>
            </a:r>
            <a:r>
              <a:rPr lang="it-IT" sz="2000" b="1" dirty="0" smtClean="0">
                <a:solidFill>
                  <a:srgbClr val="00BCB8"/>
                </a:solidFill>
                <a:latin typeface="Helvetica" panose="020B0604020202020204" pitchFamily="34" charset="0"/>
              </a:rPr>
              <a:t> and </a:t>
            </a:r>
            <a:r>
              <a:rPr lang="it-IT" sz="2000" b="1" dirty="0" err="1" smtClean="0">
                <a:solidFill>
                  <a:srgbClr val="00BCB8"/>
                </a:solidFill>
                <a:latin typeface="Helvetica" panose="020B0604020202020204" pitchFamily="34" charset="0"/>
              </a:rPr>
              <a:t>Sanysafe</a:t>
            </a: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25834" r="23333"/>
          <a:stretch/>
        </p:blipFill>
        <p:spPr>
          <a:xfrm>
            <a:off x="838200" y="2220626"/>
            <a:ext cx="2819400" cy="3697574"/>
          </a:xfrm>
          <a:prstGeom prst="rect">
            <a:avLst/>
          </a:prstGeo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2520200"/>
            <a:ext cx="2438400" cy="3251200"/>
          </a:xfrm>
          <a:prstGeom prst="rect">
            <a:avLst/>
          </a:prstGeom>
        </p:spPr>
      </p:pic>
    </p:spTree>
    <p:extLst>
      <p:ext uri="{BB962C8B-B14F-4D97-AF65-F5344CB8AC3E}">
        <p14:creationId xmlns:p14="http://schemas.microsoft.com/office/powerpoint/2010/main" val="34766013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txBox="1"/>
          <p:nvPr/>
        </p:nvSpPr>
        <p:spPr>
          <a:xfrm>
            <a:off x="495495" y="5334000"/>
            <a:ext cx="8305799" cy="738664"/>
          </a:xfrm>
          <a:prstGeom prst="rect">
            <a:avLst/>
          </a:prstGeom>
        </p:spPr>
        <p:txBody>
          <a:bodyPr vert="horz" wrap="square" lIns="0" tIns="0" rIns="0" bIns="0" rtlCol="0">
            <a:spAutoFit/>
          </a:bodyPr>
          <a:lstStyle/>
          <a:p>
            <a:pPr algn="ctr"/>
            <a:r>
              <a:rPr lang="it-IT" sz="2400" b="1" spc="10" dirty="0">
                <a:solidFill>
                  <a:srgbClr val="00BCB8"/>
                </a:solidFill>
                <a:latin typeface="Helvetica" pitchFamily="34" charset="0"/>
                <a:cs typeface="Arial"/>
              </a:rPr>
              <a:t>ALL THE CLEANING OPERATIONS</a:t>
            </a:r>
          </a:p>
          <a:p>
            <a:pPr algn="ctr"/>
            <a:r>
              <a:rPr lang="en-US" sz="2400" b="1" spc="10" dirty="0">
                <a:solidFill>
                  <a:srgbClr val="00BCB8"/>
                </a:solidFill>
                <a:latin typeface="Helvetica" pitchFamily="34" charset="0"/>
                <a:cs typeface="Arial"/>
              </a:rPr>
              <a:t>CAN BE DONE WITH THE SAME TECHNOLOGY</a:t>
            </a:r>
          </a:p>
        </p:txBody>
      </p:sp>
      <p:sp>
        <p:nvSpPr>
          <p:cNvPr id="43" name="object 4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7"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8"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9"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752600"/>
            <a:ext cx="4800600" cy="320040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9699684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533400"/>
            <a:ext cx="4114800" cy="782433"/>
          </a:xfrm>
          <a:prstGeom prst="rect">
            <a:avLst/>
          </a:prstGeom>
        </p:spPr>
      </p:pic>
      <p:pic>
        <p:nvPicPr>
          <p:cNvPr id="4" name="Immagine 3"/>
          <p:cNvPicPr>
            <a:picLocks noChangeAspect="1"/>
          </p:cNvPicPr>
          <p:nvPr/>
        </p:nvPicPr>
        <p:blipFill>
          <a:blip r:embed="rId3"/>
          <a:stretch>
            <a:fillRect/>
          </a:stretch>
        </p:blipFill>
        <p:spPr>
          <a:xfrm>
            <a:off x="0" y="4305984"/>
            <a:ext cx="9144000" cy="2569336"/>
          </a:xfrm>
          <a:prstGeom prst="rect">
            <a:avLst/>
          </a:prstGeom>
        </p:spPr>
      </p:pic>
      <p:sp>
        <p:nvSpPr>
          <p:cNvPr id="5" name="text 1"/>
          <p:cNvSpPr txBox="1"/>
          <p:nvPr/>
        </p:nvSpPr>
        <p:spPr>
          <a:xfrm>
            <a:off x="609600" y="2362200"/>
            <a:ext cx="8115299" cy="492443"/>
          </a:xfrm>
          <a:prstGeom prst="rect">
            <a:avLst/>
          </a:prstGeom>
        </p:spPr>
        <p:txBody>
          <a:bodyPr vert="horz" wrap="square" lIns="0" tIns="0" rIns="0" bIns="0" rtlCol="0">
            <a:spAutoFit/>
          </a:bodyPr>
          <a:lstStyle/>
          <a:p>
            <a:r>
              <a:rPr lang="it-IT" sz="3200" b="1" spc="10" dirty="0" smtClean="0">
                <a:solidFill>
                  <a:srgbClr val="00BCB8"/>
                </a:solidFill>
                <a:latin typeface="Helvetica" pitchFamily="34" charset="0"/>
                <a:cs typeface="Arial"/>
              </a:rPr>
              <a:t>THANKS FOR YOUR ATTENTION</a:t>
            </a:r>
            <a:endParaRPr lang="en-US" sz="3200" b="1" spc="10" dirty="0">
              <a:solidFill>
                <a:srgbClr val="00BCB8"/>
              </a:solidFill>
              <a:latin typeface="Helvetica" pitchFamily="34" charset="0"/>
              <a:cs typeface="Arial"/>
            </a:endParaRPr>
          </a:p>
        </p:txBody>
      </p:sp>
    </p:spTree>
    <p:extLst>
      <p:ext uri="{BB962C8B-B14F-4D97-AF65-F5344CB8AC3E}">
        <p14:creationId xmlns:p14="http://schemas.microsoft.com/office/powerpoint/2010/main" val="9496208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1615</TotalTime>
  <Words>1431</Words>
  <Application>Microsoft Office PowerPoint</Application>
  <PresentationFormat>Presentazione su schermo (4:3)</PresentationFormat>
  <Paragraphs>386</Paragraphs>
  <Slides>54</Slides>
  <Notes>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54</vt:i4>
      </vt:variant>
    </vt:vector>
  </HeadingPairs>
  <TitlesOfParts>
    <vt:vector size="63" baseType="lpstr">
      <vt:lpstr>Arial</vt:lpstr>
      <vt:lpstr>Arno Pro</vt:lpstr>
      <vt:lpstr>Arno Pro Caption</vt:lpstr>
      <vt:lpstr>Calibri</vt:lpstr>
      <vt:lpstr>Courier New</vt:lpstr>
      <vt:lpstr>Helvetica</vt:lpstr>
      <vt:lpstr>Montserrat-Light</vt:lpstr>
      <vt:lpstr>Times New Roman</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Marketing</dc:creator>
  <cp:lastModifiedBy>Administrator@BJnetwork.lan</cp:lastModifiedBy>
  <cp:revision>147</cp:revision>
  <dcterms:created xsi:type="dcterms:W3CDTF">2020-05-04T03:54:01Z</dcterms:created>
  <dcterms:modified xsi:type="dcterms:W3CDTF">2024-01-31T11:20:20Z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2020-05-04T00:00:00Z</vt:filetime>
  </property>
  <property fmtid="{D5CDD505-2E9C-101B-9397-08002B2CF9AE}" pid="3" name="LastSaved">
    <vt:filetime>2020-05-04T00:00:00Z</vt:filetime>
  </property>
</Properties>
</file>