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86" r:id="rId2"/>
    <p:sldId id="333" r:id="rId3"/>
    <p:sldId id="334" r:id="rId4"/>
    <p:sldId id="335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74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258" r:id="rId39"/>
    <p:sldId id="276" r:id="rId40"/>
    <p:sldId id="277" r:id="rId41"/>
    <p:sldId id="278" r:id="rId42"/>
    <p:sldId id="279" r:id="rId43"/>
    <p:sldId id="280" r:id="rId44"/>
    <p:sldId id="281" r:id="rId45"/>
    <p:sldId id="282" r:id="rId46"/>
    <p:sldId id="271" r:id="rId47"/>
    <p:sldId id="283" r:id="rId48"/>
    <p:sldId id="284" r:id="rId49"/>
    <p:sldId id="268" r:id="rId50"/>
    <p:sldId id="321" r:id="rId51"/>
    <p:sldId id="332" r:id="rId52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A4D4B-C65F-4E91-9067-FD0AC67154EC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1740C-57DF-44A9-BD0F-FC21F09065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894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00EFF-A007-4169-B056-639CEE2C5AE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869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F8043-4955-44BE-BDB8-49E7BEE68B3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589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1740C-57DF-44A9-BD0F-FC21F090650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4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g"/><Relationship Id="rId4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microsoft.com/office/2007/relationships/hdphoto" Target="../media/hdphoto1.wdp"/><Relationship Id="rId4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169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767238" y="4267200"/>
            <a:ext cx="4426221" cy="25908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228493" y="3017802"/>
            <a:ext cx="422143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200" b="1" spc="10" dirty="0" smtClean="0">
                <a:solidFill>
                  <a:srgbClr val="00BCB8"/>
                </a:solidFill>
                <a:latin typeface="Helvetica" pitchFamily="34" charset="0"/>
                <a:cs typeface="Calibri"/>
              </a:rPr>
              <a:t>Presentation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28493" y="4572000"/>
            <a:ext cx="36998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Les </a:t>
            </a:r>
            <a:r>
              <a:rPr lang="fr-FR" sz="2000" b="1" spc="10" dirty="0">
                <a:solidFill>
                  <a:schemeClr val="bg1"/>
                </a:solidFill>
                <a:latin typeface="Helvetica" pitchFamily="34" charset="0"/>
                <a:cs typeface="Calibri"/>
              </a:rPr>
              <a:t>dispositifs médicaux réutilisables comme outils de </a:t>
            </a:r>
            <a:r>
              <a:rPr lang="fr-FR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chirurgie en utilisant du</a:t>
            </a:r>
          </a:p>
          <a:p>
            <a:pPr>
              <a:spcAft>
                <a:spcPts val="600"/>
              </a:spcAft>
            </a:pP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Bicarbonate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de </a:t>
            </a:r>
            <a:r>
              <a:rPr lang="it-IT" sz="2000" b="1" spc="10" dirty="0" err="1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Sodium</a:t>
            </a:r>
            <a:r>
              <a:rPr lang="it-IT" sz="2000" b="1" spc="10" dirty="0" smtClean="0">
                <a:solidFill>
                  <a:schemeClr val="bg1"/>
                </a:solidFill>
                <a:latin typeface="Helvetica" pitchFamily="34" charset="0"/>
                <a:cs typeface="Calibri"/>
              </a:rPr>
              <a:t> </a:t>
            </a:r>
            <a:endParaRPr lang="en-US" sz="2000" b="1" spc="10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  <a:p>
            <a:pPr algn="ctr">
              <a:spcAft>
                <a:spcPts val="600"/>
              </a:spcAft>
            </a:pPr>
            <a:endParaRPr lang="it-IT" sz="2000" b="1" dirty="0">
              <a:solidFill>
                <a:schemeClr val="bg1"/>
              </a:solidFill>
              <a:latin typeface="Helvetica" pitchFamily="34" charset="0"/>
              <a:cs typeface="Calibri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2566987" cy="4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7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939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0F0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3285" y="1524000"/>
            <a:ext cx="4264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kern="0" cap="small" dirty="0">
                <a:solidFill>
                  <a:prstClr val="white"/>
                </a:solidFill>
                <a:latin typeface="Helvetica" pitchFamily="34" charset="0"/>
              </a:rPr>
              <a:t>à </a:t>
            </a:r>
            <a:r>
              <a:rPr lang="it-IT" sz="3600" b="1" kern="0" cap="small" dirty="0" err="1">
                <a:solidFill>
                  <a:prstClr val="white"/>
                </a:solidFill>
                <a:latin typeface="Helvetica" pitchFamily="34" charset="0"/>
              </a:rPr>
              <a:t>propos</a:t>
            </a:r>
            <a:r>
              <a:rPr lang="it-IT" sz="3600" b="1" kern="0" cap="small" dirty="0">
                <a:solidFill>
                  <a:prstClr val="white"/>
                </a:solidFill>
                <a:latin typeface="Helvetica" pitchFamily="34" charset="0"/>
              </a:rPr>
              <a:t> de </a:t>
            </a:r>
            <a:r>
              <a:rPr lang="it-IT" sz="3600" b="1" kern="0" cap="small" dirty="0" err="1">
                <a:solidFill>
                  <a:prstClr val="white"/>
                </a:solidFill>
                <a:latin typeface="Helvetica" pitchFamily="34" charset="0"/>
              </a:rPr>
              <a:t>nous</a:t>
            </a:r>
            <a:r>
              <a:rPr lang="it-IT" sz="3600" b="1" kern="0" cap="small" dirty="0">
                <a:solidFill>
                  <a:prstClr val="white"/>
                </a:solidFill>
                <a:latin typeface="Helvetica" pitchFamily="34" charset="0"/>
              </a:rPr>
              <a:t> </a:t>
            </a:r>
            <a:endParaRPr lang="it-IT" sz="3600" b="1" kern="0" cap="small" dirty="0" smtClean="0">
              <a:solidFill>
                <a:prstClr val="white"/>
              </a:solidFill>
              <a:latin typeface="Helvetica" pitchFamily="34" charset="0"/>
            </a:endParaRPr>
          </a:p>
          <a:p>
            <a:endParaRPr lang="en-US" b="1" kern="0" dirty="0" smtClean="0">
              <a:solidFill>
                <a:srgbClr val="00B0F0"/>
              </a:solidFill>
              <a:latin typeface="Helvetica" pitchFamily="34" charset="0"/>
            </a:endParaRPr>
          </a:p>
          <a:p>
            <a:r>
              <a:rPr lang="fr-FR" b="1" kern="0" dirty="0">
                <a:solidFill>
                  <a:srgbClr val="00B0F0"/>
                </a:solidFill>
                <a:latin typeface="Helvetica" pitchFamily="34" charset="0"/>
              </a:rPr>
              <a:t>Systèmes de nettoyage </a:t>
            </a:r>
            <a:endParaRPr lang="fr-FR" b="1" kern="0" dirty="0" smtClean="0">
              <a:solidFill>
                <a:srgbClr val="00B0F0"/>
              </a:solidFill>
              <a:latin typeface="Helvetica" pitchFamily="34" charset="0"/>
            </a:endParaRPr>
          </a:p>
          <a:p>
            <a:r>
              <a:rPr lang="fr-FR" b="1" kern="0" dirty="0" smtClean="0">
                <a:solidFill>
                  <a:srgbClr val="00B0F0"/>
                </a:solidFill>
                <a:latin typeface="Helvetica" pitchFamily="34" charset="0"/>
              </a:rPr>
              <a:t>avec </a:t>
            </a:r>
            <a:r>
              <a:rPr lang="fr-FR" b="1" kern="0" dirty="0">
                <a:solidFill>
                  <a:srgbClr val="00B0F0"/>
                </a:solidFill>
                <a:latin typeface="Helvetica" pitchFamily="34" charset="0"/>
              </a:rPr>
              <a:t>bicarbonate de sodium</a:t>
            </a:r>
            <a:endParaRPr lang="en-US" b="1" kern="0" dirty="0">
              <a:solidFill>
                <a:srgbClr val="00B0F0"/>
              </a:solidFill>
              <a:latin typeface="Helvetica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104" y="1524000"/>
            <a:ext cx="1160461" cy="515174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96001" y="1752600"/>
            <a:ext cx="3048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35 ANS </a:t>
            </a:r>
            <a:r>
              <a:rPr lang="it-IT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D'EXPÉRIENCE</a:t>
            </a:r>
          </a:p>
          <a:p>
            <a:endParaRPr lang="it-IT" sz="16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6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6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PARTNER SOLVAY</a:t>
            </a:r>
          </a:p>
          <a:p>
            <a:r>
              <a:rPr lang="fr-FR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pour le bicarbonate </a:t>
            </a:r>
            <a:endParaRPr lang="fr-FR" sz="1700" b="1" dirty="0" smtClean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fr-FR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de </a:t>
            </a:r>
            <a:r>
              <a:rPr lang="fr-FR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sodium</a:t>
            </a:r>
          </a:p>
          <a:p>
            <a:r>
              <a:rPr lang="fr-FR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média de nettoyage</a:t>
            </a:r>
            <a:endParaRPr lang="it-IT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8 BREVETS MONDIAUX</a:t>
            </a: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2 </a:t>
            </a:r>
            <a:r>
              <a:rPr lang="it-IT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USINES </a:t>
            </a:r>
          </a:p>
          <a:p>
            <a:r>
              <a:rPr lang="it-IT" sz="17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DE </a:t>
            </a:r>
            <a:r>
              <a:rPr lang="it-IT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FABRICATION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894" y="1142999"/>
            <a:ext cx="9164211" cy="5715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3008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8089392" y="215785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noFill/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BCB8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08228" y="1390513"/>
            <a:ext cx="59413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prstClr val="white"/>
                </a:solidFill>
                <a:latin typeface="Helvetica" pitchFamily="34" charset="0"/>
              </a:rPr>
              <a:t>BICARjet</a:t>
            </a:r>
            <a:r>
              <a:rPr lang="it-IT" sz="1600" b="1" baseline="68000" dirty="0" smtClean="0">
                <a:solidFill>
                  <a:prstClr val="white"/>
                </a:solidFill>
                <a:latin typeface="Helvetica" pitchFamily="34" charset="0"/>
              </a:rPr>
              <a:t>®  </a:t>
            </a:r>
            <a:r>
              <a:rPr lang="it-IT" sz="2800" b="1" dirty="0" smtClean="0">
                <a:solidFill>
                  <a:prstClr val="white"/>
                </a:solidFill>
                <a:latin typeface="Helvetica" pitchFamily="34" charset="0"/>
              </a:rPr>
              <a:t>La TECHNOLOGIE</a:t>
            </a:r>
          </a:p>
          <a:p>
            <a:r>
              <a:rPr lang="it-IT" sz="2400" b="1" dirty="0" smtClean="0">
                <a:solidFill>
                  <a:srgbClr val="00B0F0"/>
                </a:solidFill>
                <a:latin typeface="Helvetica" pitchFamily="34" charset="0"/>
              </a:rPr>
              <a:t>Applications</a:t>
            </a:r>
            <a:endParaRPr lang="it-IT" sz="3600" b="1" dirty="0">
              <a:solidFill>
                <a:srgbClr val="00B0F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49" y="3151897"/>
            <a:ext cx="2180751" cy="2029703"/>
          </a:xfrm>
          <a:prstGeom prst="rect">
            <a:avLst/>
          </a:prstGeom>
        </p:spPr>
      </p:pic>
      <p:sp>
        <p:nvSpPr>
          <p:cNvPr id="25" name="CasellaDiTesto 24"/>
          <p:cNvSpPr txBox="1"/>
          <p:nvPr/>
        </p:nvSpPr>
        <p:spPr>
          <a:xfrm>
            <a:off x="330089" y="2682196"/>
            <a:ext cx="275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PHARMACEUTIQUE</a:t>
            </a:r>
            <a:endParaRPr lang="it-IT" sz="1600" b="1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sp>
        <p:nvSpPr>
          <p:cNvPr id="35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0F0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sp>
        <p:nvSpPr>
          <p:cNvPr id="40" name="Rettangolo 39"/>
          <p:cNvSpPr/>
          <p:nvPr/>
        </p:nvSpPr>
        <p:spPr>
          <a:xfrm>
            <a:off x="3201438" y="2530620"/>
            <a:ext cx="2753560" cy="2928211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6085640" y="2530621"/>
            <a:ext cx="2753560" cy="2958112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106" y="3138964"/>
            <a:ext cx="2242894" cy="204263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/>
          <a:srcRect b="3780"/>
          <a:stretch/>
        </p:blipFill>
        <p:spPr>
          <a:xfrm>
            <a:off x="6377617" y="3127123"/>
            <a:ext cx="2205677" cy="2054477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197044" y="2682196"/>
            <a:ext cx="2757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MÉCHANIQUE </a:t>
            </a:r>
            <a:endParaRPr lang="it-IT" sz="1600" b="1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085639" y="2700315"/>
            <a:ext cx="2734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prstClr val="white"/>
                </a:solidFill>
                <a:latin typeface="Helvetica" panose="020B0604020202020204" pitchFamily="34" charset="0"/>
              </a:rPr>
              <a:t>CAOUTCHOUC</a:t>
            </a:r>
            <a:endParaRPr lang="it-IT" sz="1600" b="1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01438" y="5410201"/>
            <a:ext cx="2753560" cy="976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350716" y="5540034"/>
            <a:ext cx="2485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FERRARI Auto </a:t>
            </a:r>
            <a:r>
              <a:rPr lang="it-IT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SpA</a:t>
            </a:r>
            <a:endParaRPr lang="it-IT" sz="1400" b="1" dirty="0" smtClean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ZF </a:t>
            </a:r>
            <a:r>
              <a:rPr lang="it-IT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Luftfarttechnik</a:t>
            </a:r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85640" y="5433071"/>
            <a:ext cx="2753560" cy="953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49543" y="5562600"/>
            <a:ext cx="25709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HUTCHINSON </a:t>
            </a:r>
            <a:r>
              <a:rPr lang="it-IT" sz="1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Groupe</a:t>
            </a:r>
            <a:endParaRPr lang="it-IT" sz="1400" b="1" dirty="0">
              <a:solidFill>
                <a:prstClr val="black">
                  <a:lumMod val="75000"/>
                  <a:lumOff val="25000"/>
                </a:prst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FREUDENBERG </a:t>
            </a:r>
          </a:p>
        </p:txBody>
      </p:sp>
      <p:sp>
        <p:nvSpPr>
          <p:cNvPr id="43" name="Rettangolo 42"/>
          <p:cNvSpPr/>
          <p:nvPr/>
        </p:nvSpPr>
        <p:spPr>
          <a:xfrm>
            <a:off x="336936" y="5410199"/>
            <a:ext cx="2753560" cy="976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43662" y="5547464"/>
            <a:ext cx="276242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0099CC"/>
              </a:buClr>
              <a:buSzPct val="116000"/>
              <a:buFont typeface="Arial" panose="020B0604020202020204" pitchFamily="34" charset="0"/>
              <a:buChar char="•"/>
            </a:pPr>
            <a:r>
              <a:rPr lang="it-IT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WEST PHARMACEUTICAL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0099CC"/>
              </a:buClr>
              <a:buSzPct val="126000"/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anose="020B0604020202020204" pitchFamily="34" charset="0"/>
              </a:rPr>
              <a:t>DATWYLER</a:t>
            </a:r>
          </a:p>
        </p:txBody>
      </p:sp>
    </p:spTree>
    <p:extLst>
      <p:ext uri="{BB962C8B-B14F-4D97-AF65-F5344CB8AC3E}">
        <p14:creationId xmlns:p14="http://schemas.microsoft.com/office/powerpoint/2010/main" val="346104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45507" y="-35960"/>
            <a:ext cx="4648200" cy="69121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4562983" y="-35960"/>
            <a:ext cx="4648200" cy="691210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chemeClr val="bg1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38282" y="1452678"/>
            <a:ext cx="425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800" b="1" dirty="0" err="1">
                <a:solidFill>
                  <a:srgbClr val="0099CC"/>
                </a:solidFill>
                <a:latin typeface="Helvetica" pitchFamily="34" charset="0"/>
              </a:rPr>
              <a:t>Division</a:t>
            </a:r>
            <a:r>
              <a:rPr lang="it-IT" sz="2800" b="1" dirty="0">
                <a:solidFill>
                  <a:srgbClr val="0099CC"/>
                </a:solidFill>
                <a:latin typeface="Helvetica" pitchFamily="34" charset="0"/>
              </a:rPr>
              <a:t> </a:t>
            </a:r>
            <a:r>
              <a:rPr lang="it-IT" sz="2800" b="1" dirty="0" smtClean="0">
                <a:solidFill>
                  <a:srgbClr val="0099CC"/>
                </a:solidFill>
                <a:latin typeface="Helvetica" pitchFamily="34" charset="0"/>
              </a:rPr>
              <a:t>INDUSTRIELLE</a:t>
            </a:r>
            <a:endParaRPr lang="it-IT" sz="3600" b="1" dirty="0">
              <a:solidFill>
                <a:srgbClr val="0099CC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24" y="990600"/>
            <a:ext cx="2584383" cy="491421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908284" y="1350552"/>
            <a:ext cx="4076573" cy="659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err="1">
                <a:solidFill>
                  <a:prstClr val="white"/>
                </a:solidFill>
                <a:latin typeface="Helvetica" pitchFamily="34" charset="0"/>
              </a:rPr>
              <a:t>Division</a:t>
            </a:r>
            <a:r>
              <a:rPr lang="it-IT" sz="2800" b="1" dirty="0">
                <a:solidFill>
                  <a:prstClr val="white"/>
                </a:solidFill>
                <a:latin typeface="Helvetica" pitchFamily="34" charset="0"/>
              </a:rPr>
              <a:t> </a:t>
            </a:r>
            <a:r>
              <a:rPr lang="it-IT" sz="2800" b="1" dirty="0" smtClean="0">
                <a:solidFill>
                  <a:prstClr val="white"/>
                </a:solidFill>
                <a:latin typeface="Helvetica" pitchFamily="34" charset="0"/>
              </a:rPr>
              <a:t>MEDICALE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9107" r="22008" b="-4736"/>
          <a:stretch/>
        </p:blipFill>
        <p:spPr>
          <a:xfrm>
            <a:off x="5384198" y="2834292"/>
            <a:ext cx="3005770" cy="35583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4"/>
          <a:srcRect b="3780"/>
          <a:stretch/>
        </p:blipFill>
        <p:spPr>
          <a:xfrm>
            <a:off x="966852" y="4898306"/>
            <a:ext cx="1795863" cy="16727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651" y="3465544"/>
            <a:ext cx="1944166" cy="17705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" y="276656"/>
            <a:ext cx="2717546" cy="79014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76" y="2318971"/>
            <a:ext cx="1840524" cy="17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8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5410200" y="1295400"/>
            <a:ext cx="39763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Helvetica" pitchFamily="34" charset="0"/>
              </a:rPr>
              <a:t>ABOUT BICARMED</a:t>
            </a:r>
          </a:p>
          <a:p>
            <a:endParaRPr lang="it-IT" sz="28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6" y="300990"/>
            <a:ext cx="2283714" cy="43424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 t="-1327" r="23027" b="-3409"/>
          <a:stretch/>
        </p:blipFill>
        <p:spPr>
          <a:xfrm>
            <a:off x="9422" y="1066800"/>
            <a:ext cx="4638778" cy="6014631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5010912" y="1146858"/>
            <a:ext cx="3886199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 </a:t>
            </a:r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propos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 de </a:t>
            </a:r>
            <a:r>
              <a:rPr lang="it-IT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BICAR</a:t>
            </a:r>
            <a:r>
              <a:rPr lang="it-IT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med</a:t>
            </a:r>
            <a:r>
              <a:rPr lang="it-IT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</a:rPr>
              <a:t>®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b="1" spc="10" dirty="0" err="1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Division</a:t>
            </a:r>
            <a:r>
              <a:rPr lang="it-IT" b="1" spc="10" dirty="0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 </a:t>
            </a:r>
            <a:r>
              <a:rPr lang="it-IT" b="1" spc="10" dirty="0" err="1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Médicale</a:t>
            </a:r>
            <a:r>
              <a:rPr lang="it-IT" b="1" spc="10" dirty="0" smtClean="0">
                <a:solidFill>
                  <a:srgbClr val="00BCB8"/>
                </a:solidFill>
                <a:latin typeface="Helvetica" panose="020B0604020202020204" pitchFamily="34" charset="0"/>
                <a:cs typeface="Arial"/>
              </a:rPr>
              <a:t> de BICAR</a:t>
            </a:r>
            <a:r>
              <a:rPr lang="it-IT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jet</a:t>
            </a:r>
            <a:endParaRPr lang="it-IT" sz="1600" b="1" i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La </a:t>
            </a:r>
            <a:r>
              <a:rPr lang="it-IT" sz="14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division</a:t>
            </a:r>
            <a:r>
              <a:rPr lang="it-IT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médicale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de </a:t>
            </a:r>
            <a:r>
              <a:rPr lang="it-IT" sz="1400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i="1" spc="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été créée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en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appliquant l’expérience de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BICARj</a:t>
            </a:r>
            <a:r>
              <a:rPr lang="fr-FR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et</a:t>
            </a:r>
            <a:r>
              <a:rPr lang="it-IT" sz="1400" i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au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nettoyage </a:t>
            </a:r>
            <a:r>
              <a:rPr lang="fr-FR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des </a:t>
            </a:r>
            <a:r>
              <a:rPr lang="fr-FR" sz="14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DMR</a:t>
            </a:r>
            <a:r>
              <a:rPr lang="it-IT" sz="14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it-IT" sz="5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PARTENARIAT AVEC L'UNIVERSITÉ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TESTÉ PAR LES HÔPITAUX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4 BREVETS INTERNATIONAUX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8 </a:t>
            </a:r>
            <a:r>
              <a:rPr lang="fr-FR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ANS DE R&amp;D</a:t>
            </a:r>
            <a:endParaRPr lang="fr-FR" sz="14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01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631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3600" b="1" i="1" spc="10" dirty="0" err="1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PRELAVAGE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LA TECHNOLOGIE REVOLUTIONNAIRE DE LAVAGE </a:t>
            </a:r>
            <a:endParaRPr lang="it-IT" sz="24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2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1872" y="1221636"/>
            <a:ext cx="8622128" cy="1031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 PRÉ-LAVAGE EST </a:t>
            </a:r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IMPORTANT</a:t>
            </a:r>
          </a:p>
          <a:p>
            <a:endParaRPr lang="it-IT" sz="9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fr-FR" dirty="0">
                <a:solidFill>
                  <a:srgbClr val="00BCB8"/>
                </a:solidFill>
                <a:latin typeface="Helvetica" panose="020B0604020202020204" pitchFamily="34" charset="0"/>
              </a:rPr>
              <a:t>Une Désinfection appropriée des Dispositifs Médicaux Réutilisables (DMR) est indispensable à l'obtention de l'état stérile.</a:t>
            </a:r>
            <a:endParaRPr lang="it-IT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038600"/>
            <a:ext cx="7082809" cy="233858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75029" y="2581151"/>
            <a:ext cx="7997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nettoyage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 est la première étape du retraitement d’un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instrument après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utilisation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Un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nettoyage incorrect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d'un instrument peut laisser pénétrer des saletés à l'extérieur et à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l'intérieur,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empêchant ainsi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le processus de désinfection et de stérilisation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Arial" panose="020B0604020202020204" pitchFamily="34" charset="0"/>
              </a:rPr>
              <a:t>.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6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290136"/>
            <a:ext cx="8622128" cy="1046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 PRÉ-LAVAGE EST </a:t>
            </a:r>
            <a:r>
              <a:rPr lang="it-IT" sz="22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IMPORTANT</a:t>
            </a:r>
          </a:p>
          <a:p>
            <a:endParaRPr lang="it-IT" sz="1000" b="1" spc="1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fr-FR" dirty="0">
                <a:solidFill>
                  <a:srgbClr val="00BCB8"/>
                </a:solidFill>
                <a:latin typeface="Helvetica" panose="020B0604020202020204" pitchFamily="34" charset="0"/>
              </a:rPr>
              <a:t>Une Désinfection appropriée des Dispositifs Médicaux Réutilisables (DMR) est indispensable à l'obtention de l'état stérile.</a:t>
            </a:r>
            <a:endParaRPr lang="it-IT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872" y="4038600"/>
            <a:ext cx="7994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Réduit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considérablement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contamination microbienne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(BIOBARDEN)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Améliore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 contact entre l’agent désinfectant/stérilisant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et les micro-organismes infectieux restant sur les surfaces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Garantit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fonctionnalité et la longévité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 l'instrumentation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521872" y="2590800"/>
            <a:ext cx="8082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La phase de prélavage ne doit pas être négligée car elle permet d'éliminer les résidus de substances organiques et inorganiques des surfaces des dispositifs médicaux</a:t>
            </a:r>
            <a:r>
              <a:rPr lang="en-GB" sz="16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it-IT" sz="16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Un </a:t>
            </a:r>
            <a:r>
              <a:rPr lang="it-IT" sz="16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bon </a:t>
            </a:r>
            <a:r>
              <a:rPr lang="it-IT" sz="16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nettoyage</a:t>
            </a:r>
            <a:r>
              <a:rPr lang="it-IT" sz="16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:</a:t>
            </a:r>
            <a:endParaRPr lang="en-GB" sz="16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spcAft>
                <a:spcPts val="0"/>
              </a:spcAft>
            </a:pPr>
            <a:r>
              <a:rPr lang="it-IT" sz="16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6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521872" y="1308238"/>
            <a:ext cx="862212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2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400" b="1" i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2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it-IT" sz="2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 </a:t>
            </a:r>
            <a:r>
              <a:rPr lang="it-IT" sz="22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SYSTÈME DE </a:t>
            </a:r>
            <a:r>
              <a:rPr lang="it-IT" sz="22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PRÉ-LAVAGE</a:t>
            </a:r>
          </a:p>
          <a:p>
            <a:r>
              <a:rPr lang="fr-FR" sz="2000" b="1" dirty="0">
                <a:solidFill>
                  <a:srgbClr val="0EC2B1"/>
                </a:solidFill>
                <a:latin typeface="Helvetica" pitchFamily="34" charset="0"/>
              </a:rPr>
              <a:t>Le nettoyage qui améliore les performances</a:t>
            </a:r>
            <a:endParaRPr lang="en-GB" sz="2000" b="1" dirty="0">
              <a:solidFill>
                <a:srgbClr val="0EC2B1"/>
              </a:solidFill>
              <a:latin typeface="Helvetica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AutoShape 2" descr="https://www.bicarmed.com/wp-content/uploads/2020/05/pulizia-chirurgico-e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469167" y="2325142"/>
            <a:ext cx="3874233" cy="3642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®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est un nouveau système de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nettoyage révolutionnaire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pour le prétraitement de tous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les DMR avant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d'être soumis à des processus de lavage de désinfection et/ou de stérilisation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ts val="2000"/>
              </a:lnSpc>
              <a:spcAft>
                <a:spcPts val="0"/>
              </a:spcAft>
            </a:pP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2000"/>
              </a:lnSpc>
              <a:spcAft>
                <a:spcPts val="0"/>
              </a:spcAft>
            </a:pP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med®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révolutionne la notion de nettoyage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DMR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car le traitement peut être effectué,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avec la même efficacité, sur toutes les typologies d'instruments, afin d'éliminer même les saletés les plus difficiles, augmentant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considérablement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les performances de l'ensemble du processus.</a:t>
            </a:r>
            <a:endParaRPr lang="en-GB" sz="14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400" dirty="0">
              <a:solidFill>
                <a:srgbClr val="00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6507"/>
          <a:stretch/>
        </p:blipFill>
        <p:spPr>
          <a:xfrm>
            <a:off x="4933912" y="2514600"/>
            <a:ext cx="3517722" cy="3200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6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CasellaDiTesto 29"/>
          <p:cNvSpPr txBox="1"/>
          <p:nvPr/>
        </p:nvSpPr>
        <p:spPr>
          <a:xfrm>
            <a:off x="4794739" y="1371600"/>
            <a:ext cx="3892062" cy="695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 </a:t>
            </a:r>
            <a:r>
              <a:rPr lang="it-IT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CleanBox</a:t>
            </a:r>
            <a:endParaRPr lang="it-IT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La </a:t>
            </a:r>
            <a:r>
              <a:rPr lang="it-IT" sz="2000" b="1" dirty="0" err="1" smtClean="0">
                <a:solidFill>
                  <a:srgbClr val="0EC2B1"/>
                </a:solidFill>
                <a:latin typeface="Helvetica" pitchFamily="34" charset="0"/>
              </a:rPr>
              <a:t>Technologie</a:t>
            </a:r>
            <a:r>
              <a:rPr lang="it-IT" sz="2000" b="1" dirty="0" smtClean="0">
                <a:solidFill>
                  <a:srgbClr val="0EC2B1"/>
                </a:solidFill>
                <a:latin typeface="Helvetica" pitchFamily="34" charset="0"/>
              </a:rPr>
              <a:t> BICAR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med</a:t>
            </a:r>
            <a:r>
              <a:rPr lang="it-IT" sz="2000" b="1" i="1" dirty="0" smtClean="0">
                <a:solidFill>
                  <a:srgbClr val="0EC2B1"/>
                </a:solidFill>
                <a:latin typeface="Arno Pro" panose="02020502040506020403" pitchFamily="18" charset="0"/>
              </a:rPr>
              <a:t>®</a:t>
            </a:r>
          </a:p>
          <a:p>
            <a:pPr>
              <a:spcBef>
                <a:spcPts val="300"/>
              </a:spcBef>
            </a:pPr>
            <a:endParaRPr lang="it-IT" sz="800" b="1" i="1" dirty="0" smtClean="0">
              <a:solidFill>
                <a:srgbClr val="0EC2B1"/>
              </a:solidFill>
              <a:latin typeface="Arno Pro" panose="02020502040506020403" pitchFamily="18" charset="0"/>
            </a:endParaRPr>
          </a:p>
          <a:p>
            <a:pPr>
              <a:spcBef>
                <a:spcPts val="300"/>
              </a:spcBef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it-IT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</a:t>
            </a: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en-US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SAFE </a:t>
            </a:r>
            <a:r>
              <a:rPr lang="en-US" sz="1400" b="1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CleanBox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est un dispositif médical - certifié marqué CE - pour le prétraitement des DMR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avant de les soumettre à des processus de lavage de désinfection et/ou de stérilisation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en-GB" sz="8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en-GB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en-GB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consists of a </a:t>
            </a:r>
            <a:r>
              <a:rPr lang="en-GB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 similar in shape to a "glove box</a:t>
            </a:r>
            <a:r>
              <a:rPr lang="en-GB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".</a:t>
            </a:r>
            <a:r>
              <a:rPr lang="en-US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ts val="2000"/>
              </a:lnSpc>
            </a:pPr>
            <a:endParaRPr lang="fr-FR" sz="14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La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machine </a:t>
            </a:r>
            <a:r>
              <a:rPr lang="fr-FR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utilise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du bicarbonate de sodium en granulés et de l'air </a:t>
            </a:r>
            <a:r>
              <a:rPr lang="fr-FR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comprimé à 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basse pression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pour nettoyer tous les dispositifs médicaux réutilisables.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7" r="6957"/>
          <a:stretch/>
        </p:blipFill>
        <p:spPr>
          <a:xfrm>
            <a:off x="0" y="1450731"/>
            <a:ext cx="4374886" cy="540726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4" y="1447800"/>
            <a:ext cx="3924105" cy="6642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COMMENT CELA FONCTIONNE T-IL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0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Facile, rapide, 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efficace</a:t>
            </a:r>
          </a:p>
          <a:p>
            <a:endParaRPr lang="en-US" sz="16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 flux de bicarbonate de sodium avec une granulométrie contrôlée combiné avec  air et eau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est transporté à travers une pièce à main et  frappe la surface de manière uniforme et continue.</a:t>
            </a:r>
          </a:p>
          <a:p>
            <a:pPr>
              <a:lnSpc>
                <a:spcPts val="2000"/>
              </a:lnSpc>
            </a:pPr>
            <a:endParaRPr lang="fr-FR" sz="800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La saleté est ainsi éliminée en profondeur, même des géométries les plus complexes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et avec les contaminants les plus adhérents.</a:t>
            </a:r>
          </a:p>
          <a:p>
            <a:pPr>
              <a:lnSpc>
                <a:spcPts val="2000"/>
              </a:lnSpc>
            </a:pPr>
            <a:endParaRPr lang="it-IT" sz="8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Grâce à une deuxième pièce à main, il est possible d'effectuer un </a:t>
            </a: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rinçage complet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de 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l’</a:t>
            </a:r>
            <a:r>
              <a:rPr lang="it-IT" sz="1400" spc="1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instrument</a:t>
            </a:r>
            <a:r>
              <a:rPr lang="it-IT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it-IT" sz="300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13979" r="23248"/>
          <a:stretch/>
        </p:blipFill>
        <p:spPr>
          <a:xfrm>
            <a:off x="4851290" y="1600200"/>
            <a:ext cx="4377702" cy="5257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6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37708" y="2716832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AVANTAGE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TECHNOLOGIE </a:t>
            </a:r>
            <a:r>
              <a:rPr lang="it-IT" sz="28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2800" b="1" i="1" spc="10" dirty="0" err="1" smtClean="0">
                <a:solidFill>
                  <a:schemeClr val="bg1"/>
                </a:solidFill>
                <a:latin typeface="Arno Pro" panose="02020502040506020403" pitchFamily="18" charset="0"/>
                <a:cs typeface="Arial"/>
              </a:rPr>
              <a:t>med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-20211" y="1905000"/>
            <a:ext cx="9164211" cy="50292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322117" y="2826588"/>
            <a:ext cx="2556272" cy="3544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4906" y="2362200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57200" y="1230697"/>
            <a:ext cx="746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AVANTAGES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304853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906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Helvetica" panose="020B0604020202020204" pitchFamily="34" charset="0"/>
              </a:rPr>
              <a:t>EFFICACE</a:t>
            </a:r>
            <a:endParaRPr lang="it-IT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304853" y="240972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SÛRE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6144800" y="2383604"/>
            <a:ext cx="2590800" cy="46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4800" y="2431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Helvetica" panose="020B0604020202020204" pitchFamily="34" charset="0"/>
              </a:rPr>
              <a:t>ÉCONOMIQUE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489158" y="2832581"/>
            <a:ext cx="2556272" cy="3538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484663" y="4204988"/>
            <a:ext cx="22555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Empêche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 contact direct entre l'opérateur et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contaminants dangereux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 bicarbonate de sodium n'altère pas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mais préserve la surface des instruments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163951" y="2834818"/>
            <a:ext cx="2556272" cy="353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68145" y="4218093"/>
            <a:ext cx="2224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Élimination maximale des saletés difficiles -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os, ciments, colle et résidus de sang sec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– même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sur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les DMR avec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géométries complexes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311963" y="4173906"/>
            <a:ext cx="22667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Réduction significative sur le maintien des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DMR.</a:t>
            </a: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endParaRPr lang="en-US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Prévention de l’usure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par oxydation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, corrosion, piqûres et biofilm prolongeant le cycle de vie des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DMR.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buClr>
                <a:srgbClr val="00BCB8"/>
              </a:buClr>
              <a:buSzPct val="125000"/>
              <a:buFont typeface="Arial" panose="020B0604020202020204" pitchFamily="34" charset="0"/>
              <a:buChar char="•"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07" y="2999493"/>
            <a:ext cx="1287694" cy="112673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45" y="2909405"/>
            <a:ext cx="1260921" cy="12054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575" y="3114545"/>
            <a:ext cx="1500709" cy="99220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21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/>
          <p:nvPr/>
        </p:nvSpPr>
        <p:spPr>
          <a:xfrm>
            <a:off x="4678842" y="3393567"/>
            <a:ext cx="4091617" cy="3182757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54623" y="2914259"/>
            <a:ext cx="4124939" cy="366206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3947" y="3583434"/>
            <a:ext cx="362629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AVEC FORMES ET GÉOMÉTRIES COMPLEXES </a:t>
            </a:r>
            <a:r>
              <a:rPr lang="fr-FR" sz="1300" b="1" dirty="0" smtClean="0">
                <a:solidFill>
                  <a:schemeClr val="bg1"/>
                </a:solidFill>
                <a:latin typeface="Helvetica" pitchFamily="34" charset="0"/>
              </a:rPr>
              <a:t>COMME</a:t>
            </a:r>
            <a:r>
              <a:rPr lang="fr-FR" sz="1400" b="1" dirty="0" smtClean="0">
                <a:solidFill>
                  <a:schemeClr val="bg1"/>
                </a:solidFill>
                <a:latin typeface="Helvetica" pitchFamily="34" charset="0"/>
              </a:rPr>
              <a:t>: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1"/>
                </a:solidFill>
                <a:latin typeface="Helvetica" pitchFamily="34" charset="0"/>
              </a:rPr>
              <a:t>OUTILS ENDOSCOPIQUES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1"/>
                </a:solidFill>
                <a:latin typeface="Helvetica" pitchFamily="34" charset="0"/>
              </a:rPr>
              <a:t>OUTILS CANNULÉS</a:t>
            </a:r>
          </a:p>
          <a:p>
            <a:pPr marL="628650" lvl="1" indent="-1714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1"/>
                </a:solidFill>
                <a:latin typeface="Helvetica" pitchFamily="34" charset="0"/>
              </a:rPr>
              <a:t>OUTILS ORTHOPÉDIQUES</a:t>
            </a:r>
            <a:endParaRPr lang="it-IT" sz="1200" dirty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D'ÉLECTROCHIRURGIE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DÉLICATS DE MICROCHIRURGIE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OPTIQUES RIGIDES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OUTILS ROBOTIQUES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OUTIL NON SUBMERSIBLE</a:t>
            </a:r>
          </a:p>
        </p:txBody>
      </p:sp>
      <p:sp>
        <p:nvSpPr>
          <p:cNvPr id="8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CasellaDiTesto 1"/>
          <p:cNvSpPr txBox="1"/>
          <p:nvPr/>
        </p:nvSpPr>
        <p:spPr>
          <a:xfrm>
            <a:off x="358346" y="10668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Efficacité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maximale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garantie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975446" y="3583434"/>
            <a:ext cx="3603277" cy="2456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FORTE SALETÉ 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SALETÉ SÈCHE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DES PRATIQUES DE CAUTERISATION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INORGANIQUES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</a:t>
            </a:r>
            <a:r>
              <a:rPr lang="fr-FR" sz="1300" b="1" dirty="0" smtClean="0">
                <a:solidFill>
                  <a:schemeClr val="bg1"/>
                </a:solidFill>
                <a:latin typeface="Helvetica" pitchFamily="34" charset="0"/>
              </a:rPr>
              <a:t>D’OS</a:t>
            </a:r>
            <a:endParaRPr lang="fr-FR" sz="1300" b="1" dirty="0">
              <a:solidFill>
                <a:schemeClr val="bg1"/>
              </a:solidFill>
              <a:latin typeface="Helvetica" pitchFamily="34" charset="0"/>
            </a:endParaRP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DE CIMENT</a:t>
            </a:r>
          </a:p>
          <a:p>
            <a:pPr marL="171450" lvl="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latin typeface="Helvetica" pitchFamily="34" charset="0"/>
              </a:rPr>
              <a:t>RÉSIDUS DE COLLE</a:t>
            </a:r>
            <a:endParaRPr lang="it-IT" sz="13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0063"/>
            <a:ext cx="3205882" cy="60960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762" y="1542816"/>
            <a:ext cx="1561659" cy="116393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486900"/>
            <a:ext cx="1828800" cy="1253177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54624" y="2914259"/>
            <a:ext cx="414306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OUTILS CRITIQUES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81773" y="2934833"/>
            <a:ext cx="408868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Helvetica" pitchFamily="34" charset="0"/>
              </a:rPr>
              <a:t>SALETÉ</a:t>
            </a:r>
            <a:r>
              <a:rPr lang="it-IT" sz="2400" b="1" dirty="0" smtClean="0">
                <a:solidFill>
                  <a:schemeClr val="bg1"/>
                </a:solidFill>
                <a:latin typeface="Helvetica" pitchFamily="34" charset="0"/>
              </a:rPr>
              <a:t> CRITIQUE </a:t>
            </a:r>
            <a:endParaRPr lang="it-I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7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381000" y="1353748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EFFICACITÉ </a:t>
            </a:r>
            <a:r>
              <a:rPr lang="it-IT" sz="2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EN COMPARAISON</a:t>
            </a:r>
            <a:endParaRPr lang="it-IT" sz="2400" b="1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362200"/>
            <a:ext cx="6144926" cy="391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04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SÛRE</a:t>
            </a:r>
            <a:endParaRPr lang="it-IT" sz="2800" b="1" spc="1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933993"/>
            <a:ext cx="4246485" cy="5103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Respect de l’environnement et sécurité des </a:t>
            </a:r>
            <a:r>
              <a:rPr lang="fr-FR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opérateurs</a:t>
            </a:r>
          </a:p>
          <a:p>
            <a:endParaRPr lang="fr-FR" sz="8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Le traitement </a:t>
            </a:r>
            <a:r>
              <a:rPr lang="it-IT" sz="1400" b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garantit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un nettoyage efficace sans aucune substance agressive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fr-FR" sz="800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La non-toxicité du bicarbonate de sodium </a:t>
            </a: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et l'isolation de la zone de travail qui évite tout contact avec des contaminants dangereux garantissent une sécurité maximale pour l'opérateur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it-IT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Meilleure protection, sécurité des </a:t>
            </a:r>
            <a:r>
              <a:rPr lang="fr-FR" sz="1400" b="1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opérateurs: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it-IT" sz="1400" b="1" spc="1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endParaRPr lang="en-GB" sz="8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Cabine fermée pour isoler la zone de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travail</a:t>
            </a: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fr-FR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Aucun contact avec des contaminants </a:t>
            </a:r>
            <a:r>
              <a:rPr lang="fr-FR" sz="1400" spc="1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dangereux</a:t>
            </a: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Gants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résistants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aux</a:t>
            </a:r>
            <a:r>
              <a:rPr lang="it-IT" sz="14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spc="1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coupures</a:t>
            </a:r>
            <a:r>
              <a:rPr lang="it-IT" sz="1400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Arial"/>
              </a:rPr>
              <a:t> </a:t>
            </a:r>
            <a:endParaRPr lang="en-GB" sz="1400" b="1" spc="1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Arial"/>
            </a:endParaRPr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50000"/>
              </a:lnSpc>
            </a:pPr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6" y="1471277"/>
            <a:ext cx="3563676" cy="23753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8990" r="3520"/>
          <a:stretch/>
        </p:blipFill>
        <p:spPr>
          <a:xfrm>
            <a:off x="5290691" y="4085730"/>
            <a:ext cx="3527271" cy="25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027155" y="1255834"/>
            <a:ext cx="4116846" cy="5602166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2" name="text 1"/>
          <p:cNvSpPr txBox="1"/>
          <p:nvPr/>
        </p:nvSpPr>
        <p:spPr>
          <a:xfrm>
            <a:off x="457200" y="1255834"/>
            <a:ext cx="812152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2800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ECONOMIQUE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457200" y="1752600"/>
            <a:ext cx="4246485" cy="48115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AU-DELÀ DE TOUTES LES ATTENTES</a:t>
            </a: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traitement </a:t>
            </a:r>
            <a:r>
              <a:rPr lang="it-IT" sz="1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spc="10" baseline="4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fr-FR" sz="1400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nettoie 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les instruments en profondeur et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élimine le biofilm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, prolongeant ainsi le cycle de vie des instruments.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Un nettoyage efficace empêche l’accumulation de dépôts de débris sur la surface des instruments, réduisant 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ainsi les dommages causés par </a:t>
            </a: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l’oxydation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 aux instruments</a:t>
            </a:r>
            <a:r>
              <a:rPr lang="fr-FR" sz="1400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ts val="2000"/>
              </a:lnSpc>
            </a:pPr>
            <a:endParaRPr lang="it-IT" sz="1000" spc="1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ts val="2000"/>
              </a:lnSpc>
            </a:pPr>
            <a:r>
              <a:rPr lang="fr-FR" sz="1400" b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L'oxydation crée des micro-trous sur les surfaces de DMR  dans le temps (piqûres)</a:t>
            </a:r>
            <a:r>
              <a:rPr lang="fr-FR" sz="14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, qui sont difficile, par fois impossible à nettoyer, ce qui affaiblit les instruments les conduisant à une rupture précoce</a:t>
            </a:r>
            <a:r>
              <a:rPr lang="en-US" sz="1400" spc="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. 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endParaRPr sz="18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98" y="1832467"/>
            <a:ext cx="3294533" cy="220057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2" y="4178792"/>
            <a:ext cx="3287099" cy="219139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4790243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it-IT" sz="36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BICARBONATE DE SODIUM</a:t>
            </a: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8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02715"/>
            <a:ext cx="8401616" cy="206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2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Précis</a:t>
            </a:r>
            <a:r>
              <a:rPr lang="it-IT" sz="2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200" b="1" spc="10" dirty="0" err="1">
                <a:solidFill>
                  <a:srgbClr val="00BCB8"/>
                </a:solidFill>
                <a:latin typeface="Helvetica" pitchFamily="34" charset="0"/>
                <a:cs typeface="Arial"/>
              </a:rPr>
              <a:t>délicat</a:t>
            </a:r>
            <a:r>
              <a:rPr lang="it-IT" sz="22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, </a:t>
            </a:r>
            <a:r>
              <a:rPr lang="it-IT" sz="22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sûr</a:t>
            </a:r>
            <a:endParaRPr lang="it-IT" sz="2200" b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fr-FR" sz="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L'efficacité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et la précision du traitement </a:t>
            </a:r>
            <a:r>
              <a:rPr lang="it-IT" sz="1400" b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BICAR</a:t>
            </a:r>
            <a:r>
              <a:rPr lang="it-IT" sz="1400" b="1" i="1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med</a:t>
            </a:r>
            <a:r>
              <a:rPr lang="it-IT" sz="1400" b="1" i="1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 Caption" panose="02020502040506020403" pitchFamily="18" charset="0"/>
                <a:cs typeface="Arial"/>
              </a:rPr>
              <a:t> </a:t>
            </a:r>
            <a:r>
              <a:rPr lang="en-GB" sz="1200" b="1" spc="10" baseline="4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®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sont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dues à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la combinaison de deux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forces: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l'action émolliente et mécanique du bicarbonate de sodium </a:t>
            </a:r>
            <a:r>
              <a:rPr lang="fr-F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SafeKlinic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Arial"/>
              </a:rPr>
              <a:t>.</a:t>
            </a:r>
            <a:endParaRPr lang="en-GB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/>
          <a:srcRect b="13879"/>
          <a:stretch/>
        </p:blipFill>
        <p:spPr>
          <a:xfrm>
            <a:off x="726113" y="3305416"/>
            <a:ext cx="2417494" cy="204328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3352801" y="3333441"/>
            <a:ext cx="2177940" cy="200798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/>
          <a:srcRect b="12633"/>
          <a:stretch/>
        </p:blipFill>
        <p:spPr>
          <a:xfrm>
            <a:off x="6251705" y="3195541"/>
            <a:ext cx="2199929" cy="2135572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6251705" y="5479323"/>
            <a:ext cx="241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GRANULOMETRIE</a:t>
            </a:r>
          </a:p>
          <a:p>
            <a:pPr algn="ctr"/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CONTROLEE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09600" y="5479324"/>
            <a:ext cx="241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NON </a:t>
            </a: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ABRASIFS</a:t>
            </a:r>
          </a:p>
          <a:p>
            <a:pPr algn="ctr"/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NON CORROSIF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276600" y="5479323"/>
            <a:ext cx="2568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EFFICACE SUR</a:t>
            </a:r>
          </a:p>
          <a:p>
            <a:pPr algn="ctr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FORMES COMPLEXES ET SALETÉS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Précis</a:t>
            </a:r>
            <a:r>
              <a:rPr lang="it-IT" sz="20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188207" y="2362200"/>
            <a:ext cx="4965193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précision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du traitement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provient de l'action constante et continue du bicarbonate de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sodium</a:t>
            </a:r>
            <a:r>
              <a:rPr lang="en-GB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: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projeté sur la surface, le bicarbonate est capable de frapper le même point de manière répétée et continue, encore et encore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GB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Cette action rend le procédé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comparable au brossage mécanique à haute efficacité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 Les simulations montrent qu'une seconde de traitement avec le processus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BICAR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</a:rPr>
              <a:t>med 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®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équivaut à 40 secondes de brossage manuel. </a:t>
            </a:r>
          </a:p>
          <a:p>
            <a:pPr>
              <a:lnSpc>
                <a:spcPts val="2000"/>
              </a:lnSpc>
            </a:pPr>
            <a:endParaRPr lang="en-GB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À cela s'ajoute l'avantage de pouvoir traiter et éliminer tout type de contaminant de tout type d'instrument chirurgical réutilisable. 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13899"/>
            <a:ext cx="2417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EFFICACE SUR</a:t>
            </a:r>
          </a:p>
          <a:p>
            <a:pPr algn="ct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FORMES COMPLEXES ET SALETÉS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b="17095"/>
          <a:stretch/>
        </p:blipFill>
        <p:spPr>
          <a:xfrm>
            <a:off x="495495" y="2601072"/>
            <a:ext cx="2384469" cy="2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371600"/>
            <a:ext cx="84016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Délicat</a:t>
            </a:r>
            <a:endParaRPr lang="it-IT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b="13879"/>
          <a:stretch/>
        </p:blipFill>
        <p:spPr>
          <a:xfrm>
            <a:off x="478105" y="2558244"/>
            <a:ext cx="2743181" cy="231855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8677" y="2438400"/>
            <a:ext cx="4990923" cy="5704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L'air comprimé fournit l'énergie cinétique aux particules solides de bicarbonate de sodium qui agissent mécaniquement sur la surface de l'instrument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L’'étude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du Département de Métallurgie de l'Université de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Trento montre que 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granules de bicarbonate de sodium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sont détruits par impact avec la surface en absorbant toute l'énergie cinétique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sans altérer ni endommager la surface traitée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GB" sz="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Grâce à la présence d'eau, il opère une action "chimique" émolliente qui permet de maximiser la détersion à l'eau froide sans utiliser de produits chimiques dangereux.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5495" y="5090115"/>
            <a:ext cx="2452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NON ABRASIFS</a:t>
            </a:r>
          </a:p>
          <a:p>
            <a:pPr algn="ctr"/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NON CORROSIF</a:t>
            </a:r>
          </a:p>
        </p:txBody>
      </p:sp>
    </p:spTree>
    <p:extLst>
      <p:ext uri="{BB962C8B-B14F-4D97-AF65-F5344CB8AC3E}">
        <p14:creationId xmlns:p14="http://schemas.microsoft.com/office/powerpoint/2010/main" val="184407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CasellaDiTesto 25"/>
          <p:cNvSpPr txBox="1"/>
          <p:nvPr/>
        </p:nvSpPr>
        <p:spPr>
          <a:xfrm>
            <a:off x="495495" y="1447800"/>
            <a:ext cx="84016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POURQUOI LE BICARBONATE DE SODIUM </a:t>
            </a:r>
            <a:r>
              <a:rPr lang="fr-FR" sz="2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SAFEKlinic</a:t>
            </a:r>
            <a:r>
              <a:rPr lang="fr-F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</a:rPr>
              <a:t>?</a:t>
            </a:r>
          </a:p>
          <a:p>
            <a:r>
              <a:rPr lang="it-IT" sz="2400" b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Sûr</a:t>
            </a:r>
            <a:r>
              <a:rPr lang="it-IT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fr-FR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pour </a:t>
            </a:r>
            <a:r>
              <a:rPr lang="fr-FR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les </a:t>
            </a:r>
            <a:r>
              <a:rPr lang="fr-FR" sz="2400" b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instruments</a:t>
            </a:r>
            <a:endParaRPr lang="en-US" sz="8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02912" y="2397115"/>
            <a:ext cx="5026688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granulométrie spéciale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du bicarbonate </a:t>
            </a:r>
            <a:r>
              <a:rPr lang="fr-F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SafeKlinic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,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spécialement étudiée pour réduire au minimum la poussière,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permet de traiter les cavités inférieures à 100 µ avec une grande efficacité et précision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et de fluxer tous les instruments des canules en maintenant leur perméabilité et en évitant ainsi le risque d'obstruction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en-GB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Étant donné que le bicarbonate de sodium a un pH de 8, il peut être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éliminé dans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les eaux usées après dissolution complète dans l'eau, sans pollution et/ou surcharge de la station d'épuration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it-IT" sz="3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en-GB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SAFEKlinic</a:t>
            </a:r>
            <a:r>
              <a:rPr lang="en-GB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n’est pas corrosif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et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il est biodégradable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  <a:p>
            <a:endParaRPr lang="en-GB" sz="1400" dirty="0">
              <a:latin typeface="Helvetica" panose="020B06040202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104" y="5029200"/>
            <a:ext cx="241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STUDIED GRANULOMETRY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/>
          <a:srcRect b="12633"/>
          <a:stretch/>
        </p:blipFill>
        <p:spPr>
          <a:xfrm>
            <a:off x="609600" y="2400046"/>
            <a:ext cx="2479207" cy="24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8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9342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MODÈLES</a:t>
            </a:r>
          </a:p>
          <a:p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102 – 103 -113</a:t>
            </a: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SAFE </a:t>
            </a:r>
            <a:r>
              <a:rPr lang="it-IT" sz="2800" b="1" spc="10" dirty="0" err="1">
                <a:solidFill>
                  <a:schemeClr val="bg1"/>
                </a:solidFill>
                <a:latin typeface="Helvetica" pitchFamily="34" charset="0"/>
                <a:cs typeface="Arial"/>
              </a:rPr>
              <a:t>CleanBox</a:t>
            </a:r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 STK </a:t>
            </a:r>
            <a:r>
              <a:rPr lang="it-IT" sz="28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100</a:t>
            </a:r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0894" r="10006"/>
          <a:stretch/>
        </p:blipFill>
        <p:spPr>
          <a:xfrm>
            <a:off x="304800" y="1035077"/>
            <a:ext cx="4245428" cy="326772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STK113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381000" y="4561221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SUGGEST FOR CSSD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AUTOMATIC LOADERS FOR INTENSIVE WORKLOAD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WORK WHILE SITTING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INTERNAL TOUCH CONTROL PANEL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6" y="338787"/>
            <a:ext cx="2402032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32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/>
          <a:stretch/>
        </p:blipFill>
        <p:spPr>
          <a:xfrm>
            <a:off x="5638800" y="1638960"/>
            <a:ext cx="3505200" cy="369504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638800" y="1270715"/>
            <a:ext cx="3505200" cy="368245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38800" y="5334000"/>
            <a:ext cx="3505200" cy="1524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2800" b="1" dirty="0" smtClean="0">
                <a:latin typeface="Helvetica" panose="020B0604020202020204" pitchFamily="34" charset="0"/>
              </a:rPr>
              <a:t>STK103</a:t>
            </a:r>
          </a:p>
        </p:txBody>
      </p:sp>
      <p:sp>
        <p:nvSpPr>
          <p:cNvPr id="7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CasellaDiTesto 10"/>
          <p:cNvSpPr txBox="1"/>
          <p:nvPr/>
        </p:nvSpPr>
        <p:spPr>
          <a:xfrm>
            <a:off x="480647" y="4724400"/>
            <a:ext cx="44196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SUGGÉRER POUR 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CSSD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>
                <a:solidFill>
                  <a:srgbClr val="00BCB8"/>
                </a:solidFill>
                <a:latin typeface="Helvetica" panose="020B0604020202020204" pitchFamily="34" charset="0"/>
              </a:rPr>
              <a:t>.</a:t>
            </a: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SANS </a:t>
            </a: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CHARGEURS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400" b="1" dirty="0">
                <a:solidFill>
                  <a:srgbClr val="00BCB8"/>
                </a:solidFill>
                <a:latin typeface="Helvetica" panose="020B0604020202020204" pitchFamily="34" charset="0"/>
              </a:rPr>
              <a:t>. </a:t>
            </a:r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TRAVAILLE EN POSITION ASSISE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400" b="1" dirty="0">
                <a:solidFill>
                  <a:srgbClr val="00BCB8"/>
                </a:solidFill>
                <a:latin typeface="Helvetica" panose="020B0604020202020204" pitchFamily="34" charset="0"/>
              </a:rPr>
              <a:t>.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PANNEAU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DE COMMANDE TACTILE INTERNE</a:t>
            </a:r>
            <a:endParaRPr lang="it-IT" sz="1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1291599"/>
            <a:ext cx="3615263" cy="29178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22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990600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103-113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CONNEXIONS ET MESURES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905000"/>
            <a:ext cx="600075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31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103 - 113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DOMAINE D’APPLICATION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43400" y="2278082"/>
            <a:ext cx="4295892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fr-F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STK 103 -113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est une solution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étudiée pour le prétraitement des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DMR dans la zone salle de la CSSD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Principalement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utilisé pour les flux de travail lourds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, vous pouvez travailler tout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 assise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Grâce aux portes automatiques, aux chargeurs de plateaux et au panneau de commande tactile interne, vous pouvez travailler sans quitter le poste de travail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</a:p>
          <a:p>
            <a:pPr>
              <a:lnSpc>
                <a:spcPts val="2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Possibilité de désinfecter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les parois intérieures de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cabine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 fin de journée de travail.</a:t>
            </a:r>
            <a:endParaRPr lang="en-GB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9167"/>
          <a:stretch/>
        </p:blipFill>
        <p:spPr>
          <a:xfrm>
            <a:off x="495495" y="2511408"/>
            <a:ext cx="3560199" cy="32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52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 b="4444"/>
          <a:stretch/>
        </p:blipFill>
        <p:spPr>
          <a:xfrm>
            <a:off x="556807" y="2362201"/>
            <a:ext cx="7532585" cy="382906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-1481" r="9162" b="1481"/>
          <a:stretch/>
        </p:blipFill>
        <p:spPr>
          <a:xfrm rot="5400000">
            <a:off x="6405080" y="1291120"/>
            <a:ext cx="2417539" cy="27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82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102 </a:t>
            </a:r>
          </a:p>
          <a:p>
            <a:pPr>
              <a:buClr>
                <a:srgbClr val="00BCB8"/>
              </a:buClr>
            </a:pP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LINE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"/>
          <a:stretch/>
        </p:blipFill>
        <p:spPr>
          <a:xfrm>
            <a:off x="559542" y="2147961"/>
            <a:ext cx="807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63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6168"/>
            <a:ext cx="2286000" cy="3429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11112"/>
          <a:stretch/>
        </p:blipFill>
        <p:spPr>
          <a:xfrm>
            <a:off x="4876800" y="1604838"/>
            <a:ext cx="4267200" cy="38862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4876800" y="5491038"/>
            <a:ext cx="4267200" cy="1366962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Helvetica" panose="020B0604020202020204" pitchFamily="34" charset="0"/>
              </a:rPr>
              <a:t>SAFE </a:t>
            </a:r>
            <a:r>
              <a:rPr lang="it-IT" sz="2400" dirty="0" err="1" smtClean="0">
                <a:latin typeface="Helvetica" panose="020B0604020202020204" pitchFamily="34" charset="0"/>
              </a:rPr>
              <a:t>CleanBox</a:t>
            </a:r>
            <a:endParaRPr lang="it-IT" sz="2400" dirty="0" smtClean="0">
              <a:latin typeface="Helvetica" panose="020B0604020202020204" pitchFamily="34" charset="0"/>
            </a:endParaRPr>
          </a:p>
          <a:p>
            <a:pPr algn="ctr"/>
            <a:r>
              <a:rPr lang="it-IT" sz="3200" b="1" dirty="0" smtClean="0">
                <a:latin typeface="Helvetica" panose="020B0604020202020204" pitchFamily="34" charset="0"/>
              </a:rPr>
              <a:t>STK100</a:t>
            </a:r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876800" y="1155755"/>
            <a:ext cx="4267200" cy="449084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latin typeface="Helvetica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4876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CB8"/>
              </a:buClr>
            </a:pPr>
            <a:r>
              <a:rPr lang="it-IT" sz="16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SUGGERE POUR LES PETITES ESPACES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FAIBLE FLUX DE TRAVAIL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TRAVAIL DEBOUT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PANNEAU DE COMMANDE EXTERNE 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75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CONNEXIONS ET MESURES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53" y="2024756"/>
            <a:ext cx="5426047" cy="202493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53" y="4193672"/>
            <a:ext cx="5426047" cy="255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99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763219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DOMAINE 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D’APPLICATION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Helvetica" panose="020B0604020202020204" pitchFamily="34" charset="0"/>
              </a:rPr>
              <a:t>SAFE</a:t>
            </a:r>
            <a:endParaRPr lang="en-GB" sz="1400" dirty="0">
              <a:effectLst/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" y="1905000"/>
            <a:ext cx="3124200" cy="4572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930769" y="2278082"/>
            <a:ext cx="5375031" cy="3403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fr-F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STK 100 est une solution spécifiquement conçue pour le prétraitement des DMR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dans tous les contextes où le temps de stockage et/ou de transit est prolongé. </a:t>
            </a: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En éliminant tous les contaminants résiduels des DMR,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SAFE </a:t>
            </a:r>
            <a:r>
              <a:rPr lang="fr-F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CleanBox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STK 100 empêche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 la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saleté de se déposer de façon permanente, prévenant ainsi l'oxydation ou la fixation de matière organique (biofilm).</a:t>
            </a:r>
          </a:p>
          <a:p>
            <a:pPr>
              <a:lnSpc>
                <a:spcPts val="2000"/>
              </a:lnSpc>
            </a:pPr>
            <a:endParaRPr lang="en-GB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 nettoyage immédiat de l'instrumentation permet également de réduire le stress causé par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les </a:t>
            </a:r>
            <a:r>
              <a:rPr lang="fr-F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alugénides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partiellement présents dans les fluides biologiques et physiologiques ou les médicaments administrés pendant l'intervention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.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717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4114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STK 100</a:t>
            </a:r>
          </a:p>
          <a:p>
            <a:pPr>
              <a:buClr>
                <a:srgbClr val="00BCB8"/>
              </a:buClr>
            </a:pP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DOMAINE D’APPLICATION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 machine trouve les emplacements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suivants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Stérilisation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sous-centrale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Blocs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opératoires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spécialisés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Laboratoires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 maintenance </a:t>
            </a:r>
          </a:p>
          <a:p>
            <a:pPr marL="285750" indent="-285750">
              <a:lnSpc>
                <a:spcPct val="150000"/>
              </a:lnSpc>
              <a:buClr>
                <a:srgbClr val="00BCB8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Hôpitaux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sans centrale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de stérilisation </a:t>
            </a: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en-GB" sz="1600" dirty="0"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>
          <a:xfrm>
            <a:off x="4688643" y="2362200"/>
            <a:ext cx="4023874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17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CERTIFICATIONS ET BREVETS</a:t>
            </a:r>
          </a:p>
          <a:p>
            <a:pPr>
              <a:buClr>
                <a:srgbClr val="00BCB8"/>
              </a:buClr>
            </a:pPr>
            <a:r>
              <a:rPr lang="it-IT" sz="2000" b="1" dirty="0" err="1">
                <a:solidFill>
                  <a:srgbClr val="00BCB8"/>
                </a:solidFill>
                <a:latin typeface="Helvetica" panose="020B0604020202020204" pitchFamily="34" charset="0"/>
              </a:rPr>
              <a:t>Fabriqué</a:t>
            </a:r>
            <a:r>
              <a:rPr lang="it-IT" sz="2000" b="1" dirty="0">
                <a:solidFill>
                  <a:srgbClr val="00BCB8"/>
                </a:solidFill>
                <a:latin typeface="Helvetica" panose="020B0604020202020204" pitchFamily="34" charset="0"/>
              </a:rPr>
              <a:t> en </a:t>
            </a:r>
            <a:r>
              <a:rPr lang="it-IT" sz="2000" b="1" dirty="0" err="1">
                <a:solidFill>
                  <a:srgbClr val="00BCB8"/>
                </a:solidFill>
                <a:latin typeface="Helvetica" panose="020B0604020202020204" pitchFamily="34" charset="0"/>
              </a:rPr>
              <a:t>Italie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0841" y="2347281"/>
            <a:ext cx="74872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Tous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les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Modèles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SAFE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CleanBox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sont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certifié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et marqué CE en tant que Dispositif Médical de classe I,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conformément à la Directive Européenne 2017/745 / CEE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. 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no Pro" panose="02020502040506020403" pitchFamily="18" charset="0"/>
              <a:ea typeface="Calibri" panose="020F0502020204030204" pitchFamily="34" charset="0"/>
              <a:cs typeface="Montserrat-Ligh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BICAR</a:t>
            </a:r>
            <a:r>
              <a:rPr 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 </a:t>
            </a:r>
            <a:r>
              <a:rPr lang="en-US" sz="16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no Pro" panose="020205020405060204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Montserrat-Light"/>
              </a:rPr>
              <a:t>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détient 4 brevets déposés et reconnus.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fr-FR" sz="1600" b="1" dirty="0">
              <a:solidFill>
                <a:srgbClr val="3D3C3B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GB" sz="1600" dirty="0">
              <a:latin typeface="Helvetica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591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CONSUMABLE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4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SAFEKlinic</a:t>
            </a:r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  <a:r>
              <a:rPr lang="it-IT" sz="24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Bicarbonate</a:t>
            </a:r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de </a:t>
            </a:r>
            <a:r>
              <a:rPr lang="it-IT" sz="2400" b="1" spc="10" dirty="0" err="1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Sodium</a:t>
            </a:r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 </a:t>
            </a:r>
          </a:p>
          <a:p>
            <a:r>
              <a:rPr lang="it-IT" sz="24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SANYSAFE</a:t>
            </a:r>
            <a:endParaRPr lang="it-IT" sz="24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endParaRPr lang="it-IT" sz="28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</a:pP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457200" y="1193854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CONSUMABLES</a:t>
            </a:r>
          </a:p>
          <a:p>
            <a:pPr>
              <a:buClr>
                <a:srgbClr val="00BCB8"/>
              </a:buClr>
            </a:pP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SAFEKlinic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bicarbonate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de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sodium</a:t>
            </a:r>
            <a:r>
              <a:rPr lang="it-IT" sz="2000" b="1" dirty="0" smtClean="0">
                <a:solidFill>
                  <a:srgbClr val="00BCB8"/>
                </a:solidFill>
                <a:latin typeface="Helvetica" panose="020B0604020202020204" pitchFamily="34" charset="0"/>
              </a:rPr>
              <a:t> et </a:t>
            </a:r>
            <a:r>
              <a:rPr lang="it-IT" sz="2000" b="1" dirty="0" err="1" smtClean="0">
                <a:solidFill>
                  <a:srgbClr val="00BCB8"/>
                </a:solidFill>
                <a:latin typeface="Helvetica" panose="020B0604020202020204" pitchFamily="34" charset="0"/>
              </a:rPr>
              <a:t>Sanysafe</a:t>
            </a:r>
            <a:endParaRPr lang="it-IT" sz="800" b="1" dirty="0" smtClean="0">
              <a:solidFill>
                <a:srgbClr val="00BCB8"/>
              </a:solidFill>
              <a:latin typeface="Helvetica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BCB8"/>
              </a:buClr>
            </a:pP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4" r="23333"/>
          <a:stretch/>
        </p:blipFill>
        <p:spPr>
          <a:xfrm>
            <a:off x="838200" y="2220626"/>
            <a:ext cx="2819400" cy="369757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0200"/>
            <a:ext cx="2438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09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-1" y="2667000"/>
            <a:ext cx="9144001" cy="41910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838200" y="3583845"/>
            <a:ext cx="6019800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it-IT" sz="3600" b="1" spc="10" dirty="0" smtClean="0">
                <a:solidFill>
                  <a:schemeClr val="bg1"/>
                </a:solidFill>
                <a:latin typeface="Helvetica" pitchFamily="34" charset="0"/>
                <a:cs typeface="Arial"/>
              </a:rPr>
              <a:t>AVANT ET APRES </a:t>
            </a:r>
            <a:endParaRPr lang="it-IT" sz="3600" b="1" spc="10" dirty="0">
              <a:solidFill>
                <a:schemeClr val="bg1"/>
              </a:solidFill>
              <a:latin typeface="Helvetica" pitchFamily="34" charset="0"/>
              <a:cs typeface="Arial"/>
            </a:endParaRPr>
          </a:p>
          <a:p>
            <a:r>
              <a:rPr lang="it-IT" sz="2800" b="1" spc="10" dirty="0">
                <a:solidFill>
                  <a:schemeClr val="bg1"/>
                </a:solidFill>
                <a:latin typeface="Helvetica" pitchFamily="34" charset="0"/>
                <a:cs typeface="Arial"/>
              </a:rPr>
              <a:t>EXEMPLES DE NETTOYAGE</a:t>
            </a:r>
            <a:endParaRPr lang="en-US" sz="3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endParaRPr lang="en-US" sz="3200" dirty="0">
              <a:latin typeface="Helvetica" panose="020B0604020202020204" pitchFamily="34" charset="0"/>
              <a:cs typeface="Arial"/>
            </a:endParaRPr>
          </a:p>
          <a:p>
            <a:pPr marL="0">
              <a:lnSpc>
                <a:spcPct val="100000"/>
              </a:lnSpc>
            </a:pPr>
            <a:endParaRPr sz="32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1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9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t="4993" r="17500" b="-3745"/>
          <a:stretch/>
        </p:blipFill>
        <p:spPr>
          <a:xfrm>
            <a:off x="0" y="1066800"/>
            <a:ext cx="4876800" cy="6028648"/>
          </a:xfrm>
          <a:prstGeom prst="rect">
            <a:avLst/>
          </a:prstGeom>
        </p:spPr>
      </p:pic>
      <p:sp>
        <p:nvSpPr>
          <p:cNvPr id="30" name="CasellaDiTesto 29"/>
          <p:cNvSpPr txBox="1"/>
          <p:nvPr/>
        </p:nvSpPr>
        <p:spPr>
          <a:xfrm>
            <a:off x="5178806" y="1066800"/>
            <a:ext cx="3718305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Le processus de nettoyage </a:t>
            </a:r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avec bicarbonate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de </a:t>
            </a:r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rPr>
              <a:t>sodium</a:t>
            </a:r>
          </a:p>
          <a:p>
            <a:r>
              <a:rPr lang="it-IT" sz="2800" b="1" dirty="0" err="1" smtClean="0">
                <a:solidFill>
                  <a:srgbClr val="0EC2B1"/>
                </a:solidFill>
                <a:latin typeface="Helvetica" pitchFamily="34" charset="0"/>
              </a:rPr>
              <a:t>SAFECleanBox</a:t>
            </a:r>
            <a:endParaRPr lang="it-IT" sz="2800" b="1" dirty="0" smtClean="0">
              <a:solidFill>
                <a:srgbClr val="0EC2B1"/>
              </a:solidFill>
              <a:latin typeface="Helvetica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fr-FR" sz="1200" spc="10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dispositif médical qui utilise 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le bicarbonate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de sodium 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en granulés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et de l'air comprimé à basse pression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Une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solution de nettoyage révolutionnaire brevetée dans le monde entier des dispositifs médicaux réutilisables développée par </a:t>
            </a:r>
            <a:r>
              <a:rPr lang="fr-FR" sz="1300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BICARmed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 après huit ans de recherche, de tests et de coopération avec les principales universités </a:t>
            </a:r>
            <a:r>
              <a:rPr lang="fr-FR" sz="13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Italiennes </a:t>
            </a:r>
            <a:r>
              <a:rPr lang="fr-FR" sz="1300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et les établissements de santé nationaux et étrangers.</a:t>
            </a:r>
            <a:endParaRPr lang="en-US" sz="1300" dirty="0">
              <a:latin typeface="Helvetica" panose="020B0604020202020204" pitchFamily="34" charset="0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it-IT" sz="1400" dirty="0">
              <a:latin typeface="Arial"/>
              <a:cs typeface="Arial"/>
            </a:endParaRPr>
          </a:p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en-US" sz="3600" dirty="0">
              <a:latin typeface="Arial"/>
              <a:cs typeface="Arial"/>
            </a:endParaRPr>
          </a:p>
          <a:p>
            <a:endParaRPr lang="it-IT" sz="3600" b="1" dirty="0">
              <a:solidFill>
                <a:srgbClr val="0EC2B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2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PINCES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3" y="3509918"/>
            <a:ext cx="29788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" y="4197961"/>
            <a:ext cx="2939562" cy="22028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4200789"/>
            <a:ext cx="2948354" cy="221430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" y="1256772"/>
            <a:ext cx="2932117" cy="214585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23" y="1256772"/>
            <a:ext cx="2948354" cy="214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75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le dos d'ACETABULUM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le dos d'ACETABULUM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81694" y="6479931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8583"/>
          <a:stretch/>
        </p:blipFill>
        <p:spPr>
          <a:xfrm>
            <a:off x="376955" y="1295400"/>
            <a:ext cx="2899645" cy="213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0936" r="4290" b="18510"/>
          <a:stretch/>
        </p:blipFill>
        <p:spPr>
          <a:xfrm>
            <a:off x="4006361" y="1295400"/>
            <a:ext cx="2927839" cy="21365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b="20528"/>
          <a:stretch/>
        </p:blipFill>
        <p:spPr>
          <a:xfrm>
            <a:off x="4038600" y="4191001"/>
            <a:ext cx="2946398" cy="2209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b="24616"/>
          <a:stretch/>
        </p:blipFill>
        <p:spPr>
          <a:xfrm>
            <a:off x="386862" y="4191000"/>
            <a:ext cx="2922952" cy="21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03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Oxydation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</a:t>
            </a:r>
            <a:r>
              <a:rPr lang="it-IT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 pince de </a:t>
            </a:r>
            <a:r>
              <a:rPr lang="it-IT" sz="1400" b="1" i="1" spc="10" dirty="0" err="1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serrage</a:t>
            </a:r>
            <a:endParaRPr lang="it-IT" sz="1400" b="1" i="1" spc="10" dirty="0" smtClean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075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PERCEUSE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5" y="4226169"/>
            <a:ext cx="2899508" cy="21746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92" y="4226169"/>
            <a:ext cx="2899508" cy="2174631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0569"/>
            <a:ext cx="2899508" cy="217463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0569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7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07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MONOPOLAIRES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086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15428" b="1357"/>
          <a:stretch/>
        </p:blipFill>
        <p:spPr>
          <a:xfrm>
            <a:off x="381000" y="1295400"/>
            <a:ext cx="2875084" cy="20834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 r="13474"/>
          <a:stretch/>
        </p:blipFill>
        <p:spPr>
          <a:xfrm rot="5400000">
            <a:off x="786980" y="3920130"/>
            <a:ext cx="2083481" cy="28778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5" r="2972" b="19230"/>
          <a:stretch/>
        </p:blipFill>
        <p:spPr>
          <a:xfrm>
            <a:off x="4038600" y="1293786"/>
            <a:ext cx="2857500" cy="208509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t="10146" r="27495" b="19941"/>
          <a:stretch/>
        </p:blipFill>
        <p:spPr>
          <a:xfrm rot="5400000">
            <a:off x="4420359" y="3929699"/>
            <a:ext cx="2083482" cy="28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6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EC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BIPOLAIRES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631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PINCES BIPOLAIRES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949" y="3867151"/>
            <a:ext cx="2171701" cy="2895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2895600" cy="2171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4" t="3070" r="880" b="18981"/>
          <a:stretch/>
        </p:blipFill>
        <p:spPr>
          <a:xfrm rot="16200000">
            <a:off x="4400549" y="3867151"/>
            <a:ext cx="217170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83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837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PINCES 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61179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0" t="20343" r="6971"/>
          <a:stretch/>
        </p:blipFill>
        <p:spPr>
          <a:xfrm rot="5400000">
            <a:off x="769327" y="926123"/>
            <a:ext cx="2118946" cy="2857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r="205"/>
          <a:stretch/>
        </p:blipFill>
        <p:spPr>
          <a:xfrm>
            <a:off x="400050" y="4226701"/>
            <a:ext cx="2857500" cy="21740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/>
          <a:stretch/>
        </p:blipFill>
        <p:spPr>
          <a:xfrm rot="16200000">
            <a:off x="4420045" y="926202"/>
            <a:ext cx="2132709" cy="284357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4038600" y="4226700"/>
            <a:ext cx="2842359" cy="21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832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PINCES</a:t>
            </a:r>
          </a:p>
          <a:p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7837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PINCES ENDOSCOPIQUES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623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57600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46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981694" y="3509918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62400" y="6481718"/>
            <a:ext cx="26673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032" y="994177"/>
            <a:ext cx="2086991" cy="27826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4"/>
          <a:stretch/>
        </p:blipFill>
        <p:spPr>
          <a:xfrm>
            <a:off x="457200" y="4267200"/>
            <a:ext cx="2801591" cy="20869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r="21336" b="41282"/>
          <a:stretch/>
        </p:blipFill>
        <p:spPr>
          <a:xfrm>
            <a:off x="4022725" y="4267200"/>
            <a:ext cx="2835275" cy="20869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25" r="10780" b="14981"/>
          <a:stretch/>
        </p:blipFill>
        <p:spPr>
          <a:xfrm rot="5400000">
            <a:off x="4414527" y="973518"/>
            <a:ext cx="2074981" cy="28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2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PINCE ENDOSCOPIQUE</a:t>
            </a:r>
            <a:endParaRPr lang="it-IT" sz="14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239000" y="4112441"/>
            <a:ext cx="2133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PINCES </a:t>
            </a:r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LAPAROSCOPIQUES</a:t>
            </a:r>
            <a:endParaRPr lang="it-IT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"/>
          <a:stretch/>
        </p:blipFill>
        <p:spPr>
          <a:xfrm>
            <a:off x="4098918" y="1219200"/>
            <a:ext cx="2835282" cy="22111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" y="1219200"/>
            <a:ext cx="2946862" cy="221118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8" y="4207615"/>
            <a:ext cx="2929702" cy="21931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7" b="14416"/>
          <a:stretch/>
        </p:blipFill>
        <p:spPr>
          <a:xfrm>
            <a:off x="4085817" y="4207615"/>
            <a:ext cx="2772183" cy="215547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827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ROBOT</a:t>
            </a:r>
            <a:endParaRPr lang="fr-FR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VINCI</a:t>
            </a:r>
            <a:endParaRPr lang="fr-FR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828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ROBOT</a:t>
            </a:r>
          </a:p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23" y="1295400"/>
            <a:ext cx="2844800" cy="2133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1295400"/>
            <a:ext cx="2844800" cy="2133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31" y="4267198"/>
            <a:ext cx="2844801" cy="21336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b="13475"/>
          <a:stretch/>
        </p:blipFill>
        <p:spPr>
          <a:xfrm>
            <a:off x="381000" y="4267199"/>
            <a:ext cx="2844802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990602"/>
            <a:ext cx="3657600" cy="28923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657600" y="9906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388128" y="1008977"/>
            <a:ext cx="167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</a:t>
            </a:r>
            <a:r>
              <a:rPr lang="fr-FR" sz="14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ROBOT</a:t>
            </a:r>
            <a:endParaRPr lang="fr-FR" sz="1400" b="1" i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360250" y="4112441"/>
            <a:ext cx="1828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organiques fixés sur ROBOT</a:t>
            </a:r>
          </a:p>
          <a:p>
            <a:r>
              <a:rPr lang="fr-FR" sz="14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DA VINCI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29738" y="35052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54623" y="64008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bg1"/>
                </a:solidFill>
                <a:latin typeface="Helvetica" pitchFamily="34" charset="0"/>
              </a:rPr>
              <a:t>After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 smtClean="0">
                <a:solidFill>
                  <a:schemeClr val="bg1"/>
                </a:solidFill>
                <a:latin typeface="Helvetica" pitchFamily="34" charset="0"/>
              </a:rPr>
              <a:t>BICAR</a:t>
            </a:r>
            <a:r>
              <a:rPr lang="it-IT" sz="1350" i="1" dirty="0" err="1" smtClean="0">
                <a:solidFill>
                  <a:schemeClr val="bg1"/>
                </a:solidFill>
                <a:latin typeface="Helvetica" pitchFamily="34" charset="0"/>
              </a:rPr>
              <a:t>med</a:t>
            </a:r>
            <a:r>
              <a:rPr lang="it-IT" sz="1350" dirty="0" smtClean="0">
                <a:solidFill>
                  <a:schemeClr val="bg1"/>
                </a:solidFill>
                <a:latin typeface="Helvetica" pitchFamily="34" charset="0"/>
              </a:rPr>
              <a:t> treatment                    </a:t>
            </a:r>
            <a:endParaRPr lang="it-IT" sz="135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0" y="3962401"/>
            <a:ext cx="3657600" cy="2895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642732" y="3962400"/>
            <a:ext cx="3657600" cy="289560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8423" y="6477000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085817" y="3505200"/>
            <a:ext cx="25715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085817" y="6481718"/>
            <a:ext cx="25826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sp>
        <p:nvSpPr>
          <p:cNvPr id="24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9789"/>
            <a:ext cx="2892282" cy="216921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59790"/>
            <a:ext cx="2892280" cy="216921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732" y="4207029"/>
            <a:ext cx="2895600" cy="2171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07028"/>
            <a:ext cx="2895601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8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775437" y="1596727"/>
            <a:ext cx="3182816" cy="44040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961185" y="1590133"/>
            <a:ext cx="3182816" cy="4410617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srgbClr val="10D6C3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19872" r="5535" b="12948"/>
          <a:stretch/>
        </p:blipFill>
        <p:spPr>
          <a:xfrm>
            <a:off x="437418" y="1590132"/>
            <a:ext cx="2123342" cy="240597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4635" r="35788" b="29158"/>
          <a:stretch/>
        </p:blipFill>
        <p:spPr>
          <a:xfrm>
            <a:off x="224452" y="3598678"/>
            <a:ext cx="1734284" cy="13781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011"/>
          <a:stretch/>
        </p:blipFill>
        <p:spPr>
          <a:xfrm>
            <a:off x="2973999" y="1891001"/>
            <a:ext cx="2769577" cy="26151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-1" r="21417" b="2125"/>
          <a:stretch/>
        </p:blipFill>
        <p:spPr>
          <a:xfrm>
            <a:off x="6229116" y="1912328"/>
            <a:ext cx="2692879" cy="259384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3371" y="5088145"/>
            <a:ext cx="2137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Tissus séchés organiques fixés </a:t>
            </a:r>
            <a:r>
              <a:rPr lang="fr-FR" sz="1600" b="1" i="1" spc="10" dirty="0" smtClean="0">
                <a:solidFill>
                  <a:srgbClr val="00BCB8"/>
                </a:solidFill>
                <a:latin typeface="Helvetica" pitchFamily="34" charset="0"/>
                <a:cs typeface="Arial"/>
              </a:rPr>
              <a:t>sur OPTIQUE RIGIDE </a:t>
            </a:r>
            <a:endParaRPr lang="it-IT" sz="160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73998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Avant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</a:rPr>
              <a:t>BICARmed</a:t>
            </a:r>
            <a:endParaRPr lang="it-IT" sz="13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28341" y="5088145"/>
            <a:ext cx="27695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>
                <a:solidFill>
                  <a:schemeClr val="bg1"/>
                </a:solidFill>
                <a:latin typeface="Helvetica" pitchFamily="34" charset="0"/>
              </a:rPr>
              <a:t>Après</a:t>
            </a:r>
            <a:r>
              <a:rPr lang="it-IT" sz="1350" b="1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le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traitement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</a:t>
            </a:r>
            <a:r>
              <a:rPr lang="it-IT" sz="1350" dirty="0" err="1">
                <a:solidFill>
                  <a:schemeClr val="bg1"/>
                </a:solidFill>
                <a:latin typeface="Helvetica" pitchFamily="34" charset="0"/>
              </a:rPr>
              <a:t>BICARmed</a:t>
            </a:r>
            <a:r>
              <a:rPr lang="it-IT" sz="1350" dirty="0">
                <a:solidFill>
                  <a:schemeClr val="bg1"/>
                </a:solidFill>
                <a:latin typeface="Helvetica" pitchFamily="34" charset="0"/>
              </a:rPr>
              <a:t>                    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6060"/>
            <a:ext cx="2895600" cy="550600"/>
          </a:xfrm>
          <a:prstGeom prst="rect">
            <a:avLst/>
          </a:prstGeom>
        </p:spPr>
      </p:pic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4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412294" y="1289554"/>
            <a:ext cx="830579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fr-FR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TOUTES LES OPÉRATIONS DE NETTOYAGE</a:t>
            </a:r>
          </a:p>
          <a:p>
            <a:pPr algn="ctr"/>
            <a:r>
              <a:rPr lang="fr-FR" b="1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34" charset="0"/>
                <a:cs typeface="Arial"/>
              </a:rPr>
              <a:t>PEUT ÊTRE FAIT AVEC LA MÊME TECHNOLOGIE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34" charset="0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209800" y="5591782"/>
            <a:ext cx="48006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fr-FR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CONFORTABLEMENT ASSIS</a:t>
            </a:r>
          </a:p>
          <a:p>
            <a:pPr algn="ctr"/>
            <a:r>
              <a:rPr lang="fr-FR" sz="2400" b="1" spc="10" dirty="0">
                <a:solidFill>
                  <a:srgbClr val="00BCB8"/>
                </a:solidFill>
                <a:latin typeface="Helvetica" pitchFamily="34" charset="0"/>
                <a:cs typeface="Arial"/>
              </a:rPr>
              <a:t>SANS PERTE DE TEMPS</a:t>
            </a:r>
            <a:endParaRPr lang="en-US" sz="2400" b="1" spc="10" dirty="0">
              <a:solidFill>
                <a:srgbClr val="00BCB8"/>
              </a:solidFill>
              <a:latin typeface="Helvetica" pitchFamily="34" charset="0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7982712" y="152400"/>
            <a:ext cx="914399" cy="297180"/>
          </a:xfrm>
          <a:custGeom>
            <a:avLst/>
            <a:gdLst/>
            <a:ahLst/>
            <a:cxnLst/>
            <a:rect l="l" t="t" r="r" b="b"/>
            <a:pathLst>
              <a:path w="914399" h="297180">
                <a:moveTo>
                  <a:pt x="4572" y="292608"/>
                </a:moveTo>
                <a:lnTo>
                  <a:pt x="4572" y="4572"/>
                </a:lnTo>
                <a:lnTo>
                  <a:pt x="909827" y="4572"/>
                </a:lnTo>
                <a:lnTo>
                  <a:pt x="909827" y="292608"/>
                </a:lnTo>
                <a:lnTo>
                  <a:pt x="4572" y="2926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2"/>
          <p:cNvSpPr/>
          <p:nvPr/>
        </p:nvSpPr>
        <p:spPr>
          <a:xfrm>
            <a:off x="8604504" y="250063"/>
            <a:ext cx="216027" cy="103378"/>
          </a:xfrm>
          <a:custGeom>
            <a:avLst/>
            <a:gdLst/>
            <a:ahLst/>
            <a:cxnLst/>
            <a:rect l="l" t="t" r="r" b="b"/>
            <a:pathLst>
              <a:path w="216027" h="103378">
                <a:moveTo>
                  <a:pt x="0" y="45339"/>
                </a:moveTo>
                <a:lnTo>
                  <a:pt x="203454" y="45339"/>
                </a:lnTo>
                <a:lnTo>
                  <a:pt x="203454" y="58039"/>
                </a:lnTo>
                <a:lnTo>
                  <a:pt x="0" y="58039"/>
                </a:lnTo>
                <a:close/>
                <a:moveTo>
                  <a:pt x="130429" y="1778"/>
                </a:moveTo>
                <a:lnTo>
                  <a:pt x="216027" y="51689"/>
                </a:lnTo>
                <a:lnTo>
                  <a:pt x="130429" y="101600"/>
                </a:lnTo>
                <a:cubicBezTo>
                  <a:pt x="127381" y="103378"/>
                  <a:pt x="123444" y="102362"/>
                  <a:pt x="121666" y="99314"/>
                </a:cubicBezTo>
                <a:cubicBezTo>
                  <a:pt x="120015" y="96266"/>
                  <a:pt x="121031" y="92455"/>
                  <a:pt x="123952" y="90678"/>
                </a:cubicBezTo>
                <a:lnTo>
                  <a:pt x="200152" y="46228"/>
                </a:lnTo>
                <a:lnTo>
                  <a:pt x="200152" y="57150"/>
                </a:lnTo>
                <a:lnTo>
                  <a:pt x="123952" y="12700"/>
                </a:lnTo>
                <a:cubicBezTo>
                  <a:pt x="121031" y="10922"/>
                  <a:pt x="120015" y="7112"/>
                  <a:pt x="121666" y="4064"/>
                </a:cubicBezTo>
                <a:cubicBezTo>
                  <a:pt x="123444" y="1016"/>
                  <a:pt x="127381" y="0"/>
                  <a:pt x="130429" y="1778"/>
                </a:cubicBez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8093964" y="230631"/>
            <a:ext cx="484759" cy="145796"/>
          </a:xfrm>
          <a:custGeom>
            <a:avLst/>
            <a:gdLst/>
            <a:ahLst/>
            <a:cxnLst/>
            <a:rect l="l" t="t" r="r" b="b"/>
            <a:pathLst>
              <a:path w="484759" h="145796">
                <a:moveTo>
                  <a:pt x="378587" y="636"/>
                </a:moveTo>
                <a:lnTo>
                  <a:pt x="480441" y="636"/>
                </a:lnTo>
                <a:cubicBezTo>
                  <a:pt x="481076" y="636"/>
                  <a:pt x="481711" y="890"/>
                  <a:pt x="482219" y="1271"/>
                </a:cubicBezTo>
                <a:cubicBezTo>
                  <a:pt x="482854" y="1651"/>
                  <a:pt x="483235" y="2287"/>
                  <a:pt x="483616" y="3303"/>
                </a:cubicBezTo>
                <a:cubicBezTo>
                  <a:pt x="483997" y="4192"/>
                  <a:pt x="484378" y="5462"/>
                  <a:pt x="484505" y="6986"/>
                </a:cubicBezTo>
                <a:cubicBezTo>
                  <a:pt x="484632" y="8510"/>
                  <a:pt x="484759" y="10415"/>
                  <a:pt x="484759" y="12700"/>
                </a:cubicBezTo>
                <a:cubicBezTo>
                  <a:pt x="484759" y="14860"/>
                  <a:pt x="484632" y="16637"/>
                  <a:pt x="484505" y="18162"/>
                </a:cubicBezTo>
                <a:cubicBezTo>
                  <a:pt x="484378" y="19686"/>
                  <a:pt x="483997" y="20956"/>
                  <a:pt x="483616" y="21845"/>
                </a:cubicBezTo>
                <a:cubicBezTo>
                  <a:pt x="483235" y="22861"/>
                  <a:pt x="482854" y="23496"/>
                  <a:pt x="482219" y="24004"/>
                </a:cubicBezTo>
                <a:cubicBezTo>
                  <a:pt x="481711" y="24385"/>
                  <a:pt x="481076" y="24638"/>
                  <a:pt x="480441" y="24638"/>
                </a:cubicBezTo>
                <a:lnTo>
                  <a:pt x="444246" y="24638"/>
                </a:lnTo>
                <a:lnTo>
                  <a:pt x="444246" y="141098"/>
                </a:lnTo>
                <a:cubicBezTo>
                  <a:pt x="444246" y="141860"/>
                  <a:pt x="443992" y="142495"/>
                  <a:pt x="443484" y="143130"/>
                </a:cubicBezTo>
                <a:cubicBezTo>
                  <a:pt x="443103" y="143638"/>
                  <a:pt x="442214" y="144146"/>
                  <a:pt x="441198" y="144527"/>
                </a:cubicBezTo>
                <a:cubicBezTo>
                  <a:pt x="440055" y="144908"/>
                  <a:pt x="438531" y="145162"/>
                  <a:pt x="436626" y="145416"/>
                </a:cubicBezTo>
                <a:cubicBezTo>
                  <a:pt x="434721" y="145670"/>
                  <a:pt x="432308" y="145797"/>
                  <a:pt x="429514" y="145797"/>
                </a:cubicBezTo>
                <a:cubicBezTo>
                  <a:pt x="426720" y="145797"/>
                  <a:pt x="424307" y="145670"/>
                  <a:pt x="422402" y="145416"/>
                </a:cubicBezTo>
                <a:cubicBezTo>
                  <a:pt x="420497" y="145162"/>
                  <a:pt x="419100" y="144908"/>
                  <a:pt x="417957" y="144527"/>
                </a:cubicBezTo>
                <a:cubicBezTo>
                  <a:pt x="416814" y="144146"/>
                  <a:pt x="416052" y="143638"/>
                  <a:pt x="415544" y="143130"/>
                </a:cubicBezTo>
                <a:cubicBezTo>
                  <a:pt x="415036" y="142495"/>
                  <a:pt x="414782" y="141860"/>
                  <a:pt x="414782" y="141098"/>
                </a:cubicBezTo>
                <a:lnTo>
                  <a:pt x="414782" y="24638"/>
                </a:lnTo>
                <a:lnTo>
                  <a:pt x="378587" y="24638"/>
                </a:lnTo>
                <a:cubicBezTo>
                  <a:pt x="377825" y="24638"/>
                  <a:pt x="377317" y="24385"/>
                  <a:pt x="376682" y="24004"/>
                </a:cubicBezTo>
                <a:cubicBezTo>
                  <a:pt x="376174" y="23496"/>
                  <a:pt x="375793" y="22861"/>
                  <a:pt x="375412" y="21845"/>
                </a:cubicBezTo>
                <a:cubicBezTo>
                  <a:pt x="375031" y="20956"/>
                  <a:pt x="374777" y="19686"/>
                  <a:pt x="374523" y="18162"/>
                </a:cubicBezTo>
                <a:cubicBezTo>
                  <a:pt x="374396" y="16637"/>
                  <a:pt x="374269" y="14860"/>
                  <a:pt x="374269" y="12700"/>
                </a:cubicBezTo>
                <a:cubicBezTo>
                  <a:pt x="374269" y="10415"/>
                  <a:pt x="374396" y="8510"/>
                  <a:pt x="374523" y="6986"/>
                </a:cubicBezTo>
                <a:cubicBezTo>
                  <a:pt x="374777" y="5462"/>
                  <a:pt x="375031" y="4192"/>
                  <a:pt x="375412" y="3303"/>
                </a:cubicBezTo>
                <a:cubicBezTo>
                  <a:pt x="375793" y="2287"/>
                  <a:pt x="376174" y="1651"/>
                  <a:pt x="376682" y="1271"/>
                </a:cubicBezTo>
                <a:cubicBezTo>
                  <a:pt x="377317" y="890"/>
                  <a:pt x="377825" y="636"/>
                  <a:pt x="378587" y="636"/>
                </a:cubicBezTo>
                <a:close/>
                <a:moveTo>
                  <a:pt x="159639" y="636"/>
                </a:moveTo>
                <a:lnTo>
                  <a:pt x="231775" y="636"/>
                </a:lnTo>
                <a:cubicBezTo>
                  <a:pt x="232410" y="636"/>
                  <a:pt x="233045" y="890"/>
                  <a:pt x="233553" y="1144"/>
                </a:cubicBezTo>
                <a:cubicBezTo>
                  <a:pt x="234061" y="1525"/>
                  <a:pt x="234442" y="2287"/>
                  <a:pt x="234823" y="3175"/>
                </a:cubicBezTo>
                <a:cubicBezTo>
                  <a:pt x="235204" y="4065"/>
                  <a:pt x="235585" y="5335"/>
                  <a:pt x="235712" y="6732"/>
                </a:cubicBezTo>
                <a:cubicBezTo>
                  <a:pt x="235839" y="8129"/>
                  <a:pt x="235966" y="10034"/>
                  <a:pt x="235966" y="12193"/>
                </a:cubicBezTo>
                <a:cubicBezTo>
                  <a:pt x="235966" y="14351"/>
                  <a:pt x="235839" y="16130"/>
                  <a:pt x="235712" y="17526"/>
                </a:cubicBezTo>
                <a:cubicBezTo>
                  <a:pt x="235585" y="19050"/>
                  <a:pt x="235204" y="20194"/>
                  <a:pt x="234823" y="21083"/>
                </a:cubicBezTo>
                <a:cubicBezTo>
                  <a:pt x="234442" y="21972"/>
                  <a:pt x="234061" y="22607"/>
                  <a:pt x="233553" y="22987"/>
                </a:cubicBezTo>
                <a:cubicBezTo>
                  <a:pt x="233045" y="23369"/>
                  <a:pt x="232410" y="23623"/>
                  <a:pt x="231775" y="23623"/>
                </a:cubicBezTo>
                <a:lnTo>
                  <a:pt x="180213" y="23623"/>
                </a:lnTo>
                <a:lnTo>
                  <a:pt x="180213" y="58929"/>
                </a:lnTo>
                <a:lnTo>
                  <a:pt x="223774" y="58929"/>
                </a:lnTo>
                <a:cubicBezTo>
                  <a:pt x="224536" y="58929"/>
                  <a:pt x="225043" y="59056"/>
                  <a:pt x="225679" y="59563"/>
                </a:cubicBezTo>
                <a:cubicBezTo>
                  <a:pt x="226187" y="59945"/>
                  <a:pt x="226695" y="60580"/>
                  <a:pt x="227076" y="61469"/>
                </a:cubicBezTo>
                <a:cubicBezTo>
                  <a:pt x="227457" y="62231"/>
                  <a:pt x="227711" y="63374"/>
                  <a:pt x="227838" y="64898"/>
                </a:cubicBezTo>
                <a:cubicBezTo>
                  <a:pt x="228092" y="66295"/>
                  <a:pt x="228218" y="68073"/>
                  <a:pt x="228218" y="70232"/>
                </a:cubicBezTo>
                <a:cubicBezTo>
                  <a:pt x="228218" y="72391"/>
                  <a:pt x="228092" y="74169"/>
                  <a:pt x="227838" y="75566"/>
                </a:cubicBezTo>
                <a:cubicBezTo>
                  <a:pt x="227711" y="76962"/>
                  <a:pt x="227457" y="78106"/>
                  <a:pt x="227076" y="78995"/>
                </a:cubicBezTo>
                <a:cubicBezTo>
                  <a:pt x="226695" y="79757"/>
                  <a:pt x="226187" y="80392"/>
                  <a:pt x="225679" y="80773"/>
                </a:cubicBezTo>
                <a:cubicBezTo>
                  <a:pt x="225043" y="81154"/>
                  <a:pt x="224536" y="81408"/>
                  <a:pt x="223774" y="81408"/>
                </a:cubicBezTo>
                <a:lnTo>
                  <a:pt x="180213" y="81408"/>
                </a:lnTo>
                <a:lnTo>
                  <a:pt x="180213" y="122048"/>
                </a:lnTo>
                <a:lnTo>
                  <a:pt x="232155" y="122048"/>
                </a:lnTo>
                <a:cubicBezTo>
                  <a:pt x="232917" y="122048"/>
                  <a:pt x="233426" y="122301"/>
                  <a:pt x="234061" y="122683"/>
                </a:cubicBezTo>
                <a:cubicBezTo>
                  <a:pt x="234568" y="123063"/>
                  <a:pt x="235077" y="123699"/>
                  <a:pt x="235458" y="124715"/>
                </a:cubicBezTo>
                <a:cubicBezTo>
                  <a:pt x="235839" y="125604"/>
                  <a:pt x="236092" y="126747"/>
                  <a:pt x="236220" y="128144"/>
                </a:cubicBezTo>
                <a:cubicBezTo>
                  <a:pt x="236474" y="129668"/>
                  <a:pt x="236601" y="131446"/>
                  <a:pt x="236601" y="133605"/>
                </a:cubicBezTo>
                <a:cubicBezTo>
                  <a:pt x="236601" y="135764"/>
                  <a:pt x="236474" y="137542"/>
                  <a:pt x="236220" y="138939"/>
                </a:cubicBezTo>
                <a:cubicBezTo>
                  <a:pt x="236092" y="140463"/>
                  <a:pt x="235839" y="141606"/>
                  <a:pt x="235458" y="142495"/>
                </a:cubicBezTo>
                <a:cubicBezTo>
                  <a:pt x="235077" y="143384"/>
                  <a:pt x="234568" y="144019"/>
                  <a:pt x="234061" y="144527"/>
                </a:cubicBezTo>
                <a:cubicBezTo>
                  <a:pt x="233426" y="144908"/>
                  <a:pt x="232917" y="145035"/>
                  <a:pt x="232155" y="145035"/>
                </a:cubicBezTo>
                <a:lnTo>
                  <a:pt x="159639" y="145035"/>
                </a:lnTo>
                <a:cubicBezTo>
                  <a:pt x="157226" y="145035"/>
                  <a:pt x="155067" y="144400"/>
                  <a:pt x="153416" y="142876"/>
                </a:cubicBezTo>
                <a:cubicBezTo>
                  <a:pt x="151765" y="141479"/>
                  <a:pt x="150876" y="139066"/>
                  <a:pt x="150876" y="135764"/>
                </a:cubicBezTo>
                <a:lnTo>
                  <a:pt x="150876" y="9907"/>
                </a:lnTo>
                <a:cubicBezTo>
                  <a:pt x="150876" y="6605"/>
                  <a:pt x="151765" y="4319"/>
                  <a:pt x="153416" y="2795"/>
                </a:cubicBezTo>
                <a:cubicBezTo>
                  <a:pt x="155067" y="1398"/>
                  <a:pt x="157226" y="636"/>
                  <a:pt x="159639" y="636"/>
                </a:cubicBezTo>
                <a:close/>
                <a:moveTo>
                  <a:pt x="106299" y="255"/>
                </a:moveTo>
                <a:cubicBezTo>
                  <a:pt x="108839" y="255"/>
                  <a:pt x="110998" y="255"/>
                  <a:pt x="112649" y="509"/>
                </a:cubicBezTo>
                <a:cubicBezTo>
                  <a:pt x="114427" y="636"/>
                  <a:pt x="115697" y="1017"/>
                  <a:pt x="116586" y="1398"/>
                </a:cubicBezTo>
                <a:cubicBezTo>
                  <a:pt x="117602" y="1906"/>
                  <a:pt x="118237" y="2413"/>
                  <a:pt x="118617" y="3049"/>
                </a:cubicBezTo>
                <a:cubicBezTo>
                  <a:pt x="118999" y="3557"/>
                  <a:pt x="119126" y="4192"/>
                  <a:pt x="119126" y="4954"/>
                </a:cubicBezTo>
                <a:lnTo>
                  <a:pt x="119126" y="134875"/>
                </a:lnTo>
                <a:cubicBezTo>
                  <a:pt x="119126" y="136526"/>
                  <a:pt x="118872" y="138050"/>
                  <a:pt x="118237" y="139447"/>
                </a:cubicBezTo>
                <a:cubicBezTo>
                  <a:pt x="117729" y="140717"/>
                  <a:pt x="116840" y="141860"/>
                  <a:pt x="115824" y="142749"/>
                </a:cubicBezTo>
                <a:cubicBezTo>
                  <a:pt x="114808" y="143638"/>
                  <a:pt x="113665" y="144273"/>
                  <a:pt x="112267" y="144654"/>
                </a:cubicBezTo>
                <a:cubicBezTo>
                  <a:pt x="110871" y="145162"/>
                  <a:pt x="109474" y="145289"/>
                  <a:pt x="108077" y="145289"/>
                </a:cubicBezTo>
                <a:lnTo>
                  <a:pt x="95630" y="145289"/>
                </a:lnTo>
                <a:cubicBezTo>
                  <a:pt x="92964" y="145289"/>
                  <a:pt x="90804" y="145035"/>
                  <a:pt x="88900" y="144527"/>
                </a:cubicBezTo>
                <a:cubicBezTo>
                  <a:pt x="86995" y="144019"/>
                  <a:pt x="85217" y="143003"/>
                  <a:pt x="83566" y="141733"/>
                </a:cubicBezTo>
                <a:cubicBezTo>
                  <a:pt x="82042" y="140336"/>
                  <a:pt x="80517" y="138431"/>
                  <a:pt x="78993" y="136145"/>
                </a:cubicBezTo>
                <a:cubicBezTo>
                  <a:pt x="77470" y="133732"/>
                  <a:pt x="75818" y="130684"/>
                  <a:pt x="73914" y="127001"/>
                </a:cubicBezTo>
                <a:lnTo>
                  <a:pt x="37973" y="59437"/>
                </a:lnTo>
                <a:cubicBezTo>
                  <a:pt x="35941" y="55500"/>
                  <a:pt x="33782" y="51055"/>
                  <a:pt x="31623" y="46483"/>
                </a:cubicBezTo>
                <a:cubicBezTo>
                  <a:pt x="29464" y="41784"/>
                  <a:pt x="27559" y="37338"/>
                  <a:pt x="25780" y="32894"/>
                </a:cubicBezTo>
                <a:lnTo>
                  <a:pt x="25654" y="32894"/>
                </a:lnTo>
                <a:cubicBezTo>
                  <a:pt x="25908" y="38228"/>
                  <a:pt x="26162" y="43562"/>
                  <a:pt x="26289" y="48896"/>
                </a:cubicBezTo>
                <a:cubicBezTo>
                  <a:pt x="26416" y="54230"/>
                  <a:pt x="26542" y="59691"/>
                  <a:pt x="26542" y="65406"/>
                </a:cubicBezTo>
                <a:lnTo>
                  <a:pt x="26542" y="140971"/>
                </a:lnTo>
                <a:cubicBezTo>
                  <a:pt x="26542" y="141733"/>
                  <a:pt x="26289" y="142368"/>
                  <a:pt x="25908" y="143003"/>
                </a:cubicBezTo>
                <a:cubicBezTo>
                  <a:pt x="25527" y="143511"/>
                  <a:pt x="24765" y="144019"/>
                  <a:pt x="23749" y="144527"/>
                </a:cubicBezTo>
                <a:cubicBezTo>
                  <a:pt x="22733" y="144908"/>
                  <a:pt x="21463" y="145162"/>
                  <a:pt x="19685" y="145416"/>
                </a:cubicBezTo>
                <a:cubicBezTo>
                  <a:pt x="18034" y="145670"/>
                  <a:pt x="15748" y="145797"/>
                  <a:pt x="13080" y="145797"/>
                </a:cubicBezTo>
                <a:cubicBezTo>
                  <a:pt x="10541" y="145797"/>
                  <a:pt x="8382" y="145670"/>
                  <a:pt x="6604" y="145416"/>
                </a:cubicBezTo>
                <a:cubicBezTo>
                  <a:pt x="4953" y="145162"/>
                  <a:pt x="3555" y="144908"/>
                  <a:pt x="2667" y="144527"/>
                </a:cubicBezTo>
                <a:cubicBezTo>
                  <a:pt x="1651" y="144019"/>
                  <a:pt x="1016" y="143511"/>
                  <a:pt x="635" y="143003"/>
                </a:cubicBezTo>
                <a:cubicBezTo>
                  <a:pt x="254" y="142368"/>
                  <a:pt x="0" y="141733"/>
                  <a:pt x="0" y="140971"/>
                </a:cubicBezTo>
                <a:lnTo>
                  <a:pt x="0" y="11176"/>
                </a:lnTo>
                <a:cubicBezTo>
                  <a:pt x="0" y="7621"/>
                  <a:pt x="1142" y="4954"/>
                  <a:pt x="3175" y="3303"/>
                </a:cubicBezTo>
                <a:cubicBezTo>
                  <a:pt x="5207" y="1525"/>
                  <a:pt x="7747" y="636"/>
                  <a:pt x="10667" y="636"/>
                </a:cubicBezTo>
                <a:lnTo>
                  <a:pt x="26416" y="636"/>
                </a:lnTo>
                <a:cubicBezTo>
                  <a:pt x="29210" y="636"/>
                  <a:pt x="31623" y="890"/>
                  <a:pt x="33528" y="1398"/>
                </a:cubicBezTo>
                <a:cubicBezTo>
                  <a:pt x="35433" y="1906"/>
                  <a:pt x="37211" y="2668"/>
                  <a:pt x="38735" y="3811"/>
                </a:cubicBezTo>
                <a:cubicBezTo>
                  <a:pt x="40259" y="4826"/>
                  <a:pt x="41655" y="6478"/>
                  <a:pt x="43053" y="8383"/>
                </a:cubicBezTo>
                <a:cubicBezTo>
                  <a:pt x="44323" y="10415"/>
                  <a:pt x="45720" y="12828"/>
                  <a:pt x="47117" y="15749"/>
                </a:cubicBezTo>
                <a:lnTo>
                  <a:pt x="75311" y="68454"/>
                </a:lnTo>
                <a:cubicBezTo>
                  <a:pt x="76962" y="71756"/>
                  <a:pt x="78486" y="74804"/>
                  <a:pt x="80137" y="77979"/>
                </a:cubicBezTo>
                <a:cubicBezTo>
                  <a:pt x="81788" y="81026"/>
                  <a:pt x="83312" y="84075"/>
                  <a:pt x="84836" y="87250"/>
                </a:cubicBezTo>
                <a:cubicBezTo>
                  <a:pt x="86233" y="90298"/>
                  <a:pt x="87757" y="93346"/>
                  <a:pt x="89154" y="96267"/>
                </a:cubicBezTo>
                <a:cubicBezTo>
                  <a:pt x="90551" y="99315"/>
                  <a:pt x="91948" y="102236"/>
                  <a:pt x="93217" y="105284"/>
                </a:cubicBezTo>
                <a:lnTo>
                  <a:pt x="93345" y="105284"/>
                </a:lnTo>
                <a:cubicBezTo>
                  <a:pt x="93091" y="100076"/>
                  <a:pt x="92964" y="94616"/>
                  <a:pt x="92837" y="88900"/>
                </a:cubicBezTo>
                <a:cubicBezTo>
                  <a:pt x="92710" y="83312"/>
                  <a:pt x="92710" y="77851"/>
                  <a:pt x="92710" y="72772"/>
                </a:cubicBezTo>
                <a:lnTo>
                  <a:pt x="92710" y="4954"/>
                </a:lnTo>
                <a:cubicBezTo>
                  <a:pt x="92710" y="4192"/>
                  <a:pt x="92964" y="3557"/>
                  <a:pt x="93345" y="3049"/>
                </a:cubicBezTo>
                <a:cubicBezTo>
                  <a:pt x="93853" y="2413"/>
                  <a:pt x="94615" y="1906"/>
                  <a:pt x="95630" y="1398"/>
                </a:cubicBezTo>
                <a:cubicBezTo>
                  <a:pt x="96647" y="1017"/>
                  <a:pt x="98043" y="636"/>
                  <a:pt x="99695" y="509"/>
                </a:cubicBezTo>
                <a:cubicBezTo>
                  <a:pt x="101473" y="255"/>
                  <a:pt x="103632" y="255"/>
                  <a:pt x="106299" y="255"/>
                </a:cubicBezTo>
                <a:close/>
                <a:moveTo>
                  <a:pt x="268478" y="0"/>
                </a:moveTo>
                <a:cubicBezTo>
                  <a:pt x="271907" y="0"/>
                  <a:pt x="274701" y="0"/>
                  <a:pt x="276733" y="255"/>
                </a:cubicBezTo>
                <a:cubicBezTo>
                  <a:pt x="278765" y="382"/>
                  <a:pt x="280416" y="636"/>
                  <a:pt x="281559" y="890"/>
                </a:cubicBezTo>
                <a:cubicBezTo>
                  <a:pt x="282829" y="1271"/>
                  <a:pt x="283591" y="1779"/>
                  <a:pt x="284099" y="2287"/>
                </a:cubicBezTo>
                <a:cubicBezTo>
                  <a:pt x="284607" y="2922"/>
                  <a:pt x="285115" y="3684"/>
                  <a:pt x="285496" y="4573"/>
                </a:cubicBezTo>
                <a:lnTo>
                  <a:pt x="310896" y="52325"/>
                </a:lnTo>
                <a:lnTo>
                  <a:pt x="335534" y="4573"/>
                </a:lnTo>
                <a:cubicBezTo>
                  <a:pt x="335915" y="3684"/>
                  <a:pt x="336423" y="2922"/>
                  <a:pt x="336931" y="2287"/>
                </a:cubicBezTo>
                <a:cubicBezTo>
                  <a:pt x="337439" y="1779"/>
                  <a:pt x="338201" y="1271"/>
                  <a:pt x="339217" y="890"/>
                </a:cubicBezTo>
                <a:cubicBezTo>
                  <a:pt x="340360" y="636"/>
                  <a:pt x="341884" y="382"/>
                  <a:pt x="343789" y="255"/>
                </a:cubicBezTo>
                <a:cubicBezTo>
                  <a:pt x="345567" y="0"/>
                  <a:pt x="348234" y="0"/>
                  <a:pt x="351536" y="0"/>
                </a:cubicBezTo>
                <a:cubicBezTo>
                  <a:pt x="355346" y="0"/>
                  <a:pt x="358267" y="128"/>
                  <a:pt x="360426" y="255"/>
                </a:cubicBezTo>
                <a:cubicBezTo>
                  <a:pt x="362585" y="382"/>
                  <a:pt x="364109" y="890"/>
                  <a:pt x="364871" y="1779"/>
                </a:cubicBezTo>
                <a:cubicBezTo>
                  <a:pt x="365633" y="2541"/>
                  <a:pt x="365887" y="3811"/>
                  <a:pt x="365506" y="5335"/>
                </a:cubicBezTo>
                <a:cubicBezTo>
                  <a:pt x="365125" y="6859"/>
                  <a:pt x="364236" y="9018"/>
                  <a:pt x="362966" y="11685"/>
                </a:cubicBezTo>
                <a:lnTo>
                  <a:pt x="330835" y="70612"/>
                </a:lnTo>
                <a:lnTo>
                  <a:pt x="365125" y="133986"/>
                </a:lnTo>
                <a:cubicBezTo>
                  <a:pt x="366395" y="136653"/>
                  <a:pt x="367284" y="138685"/>
                  <a:pt x="367665" y="140336"/>
                </a:cubicBezTo>
                <a:cubicBezTo>
                  <a:pt x="368173" y="141860"/>
                  <a:pt x="367919" y="143003"/>
                  <a:pt x="367030" y="143892"/>
                </a:cubicBezTo>
                <a:cubicBezTo>
                  <a:pt x="366141" y="144654"/>
                  <a:pt x="364490" y="145162"/>
                  <a:pt x="362204" y="145416"/>
                </a:cubicBezTo>
                <a:cubicBezTo>
                  <a:pt x="359791" y="145670"/>
                  <a:pt x="356489" y="145797"/>
                  <a:pt x="352425" y="145797"/>
                </a:cubicBezTo>
                <a:cubicBezTo>
                  <a:pt x="348869" y="145797"/>
                  <a:pt x="346075" y="145670"/>
                  <a:pt x="344170" y="145543"/>
                </a:cubicBezTo>
                <a:cubicBezTo>
                  <a:pt x="342138" y="145416"/>
                  <a:pt x="340487" y="145162"/>
                  <a:pt x="339344" y="144781"/>
                </a:cubicBezTo>
                <a:cubicBezTo>
                  <a:pt x="338201" y="144527"/>
                  <a:pt x="337439" y="144019"/>
                  <a:pt x="336804" y="143384"/>
                </a:cubicBezTo>
                <a:cubicBezTo>
                  <a:pt x="336296" y="142749"/>
                  <a:pt x="335915" y="142114"/>
                  <a:pt x="335534" y="141225"/>
                </a:cubicBezTo>
                <a:lnTo>
                  <a:pt x="308356" y="89028"/>
                </a:lnTo>
                <a:lnTo>
                  <a:pt x="281432" y="141225"/>
                </a:lnTo>
                <a:cubicBezTo>
                  <a:pt x="280924" y="142114"/>
                  <a:pt x="280416" y="142749"/>
                  <a:pt x="279908" y="143384"/>
                </a:cubicBezTo>
                <a:cubicBezTo>
                  <a:pt x="279400" y="144019"/>
                  <a:pt x="278638" y="144527"/>
                  <a:pt x="277367" y="144781"/>
                </a:cubicBezTo>
                <a:cubicBezTo>
                  <a:pt x="276225" y="145162"/>
                  <a:pt x="274701" y="145416"/>
                  <a:pt x="272668" y="145543"/>
                </a:cubicBezTo>
                <a:cubicBezTo>
                  <a:pt x="270637" y="145670"/>
                  <a:pt x="267842" y="145797"/>
                  <a:pt x="264541" y="145797"/>
                </a:cubicBezTo>
                <a:cubicBezTo>
                  <a:pt x="260604" y="145797"/>
                  <a:pt x="257683" y="145670"/>
                  <a:pt x="255524" y="145416"/>
                </a:cubicBezTo>
                <a:cubicBezTo>
                  <a:pt x="253365" y="145162"/>
                  <a:pt x="251967" y="144654"/>
                  <a:pt x="251205" y="143892"/>
                </a:cubicBezTo>
                <a:cubicBezTo>
                  <a:pt x="250443" y="143003"/>
                  <a:pt x="250317" y="141860"/>
                  <a:pt x="250825" y="140336"/>
                </a:cubicBezTo>
                <a:cubicBezTo>
                  <a:pt x="251205" y="138685"/>
                  <a:pt x="252222" y="136653"/>
                  <a:pt x="253618" y="133986"/>
                </a:cubicBezTo>
                <a:lnTo>
                  <a:pt x="288163" y="70994"/>
                </a:lnTo>
                <a:lnTo>
                  <a:pt x="256032" y="11685"/>
                </a:lnTo>
                <a:cubicBezTo>
                  <a:pt x="254762" y="9018"/>
                  <a:pt x="253746" y="6859"/>
                  <a:pt x="253365" y="5335"/>
                </a:cubicBezTo>
                <a:cubicBezTo>
                  <a:pt x="252857" y="3684"/>
                  <a:pt x="252984" y="2541"/>
                  <a:pt x="253873" y="1651"/>
                </a:cubicBezTo>
                <a:cubicBezTo>
                  <a:pt x="254762" y="890"/>
                  <a:pt x="256286" y="382"/>
                  <a:pt x="258572" y="255"/>
                </a:cubicBezTo>
                <a:cubicBezTo>
                  <a:pt x="260858" y="128"/>
                  <a:pt x="264160" y="0"/>
                  <a:pt x="268478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8089392" y="226060"/>
            <a:ext cx="493902" cy="154940"/>
          </a:xfrm>
          <a:custGeom>
            <a:avLst/>
            <a:gdLst/>
            <a:ahLst/>
            <a:cxnLst/>
            <a:rect l="l" t="t" r="r" b="b"/>
            <a:pathLst>
              <a:path w="493902" h="154940">
                <a:moveTo>
                  <a:pt x="383159" y="5207"/>
                </a:moveTo>
                <a:lnTo>
                  <a:pt x="485013" y="5207"/>
                </a:lnTo>
                <a:cubicBezTo>
                  <a:pt x="485648" y="5207"/>
                  <a:pt x="486283" y="5461"/>
                  <a:pt x="486791" y="5842"/>
                </a:cubicBezTo>
                <a:cubicBezTo>
                  <a:pt x="487426" y="6222"/>
                  <a:pt x="487807" y="6858"/>
                  <a:pt x="488188" y="7874"/>
                </a:cubicBezTo>
                <a:cubicBezTo>
                  <a:pt x="488569" y="8763"/>
                  <a:pt x="488950" y="10033"/>
                  <a:pt x="489077" y="11557"/>
                </a:cubicBezTo>
                <a:cubicBezTo>
                  <a:pt x="489204" y="13081"/>
                  <a:pt x="489331" y="14986"/>
                  <a:pt x="489331" y="17271"/>
                </a:cubicBezTo>
                <a:cubicBezTo>
                  <a:pt x="489331" y="19431"/>
                  <a:pt x="489204" y="21208"/>
                  <a:pt x="489077" y="22733"/>
                </a:cubicBezTo>
                <a:cubicBezTo>
                  <a:pt x="488950" y="24257"/>
                  <a:pt x="488569" y="25527"/>
                  <a:pt x="488188" y="26416"/>
                </a:cubicBezTo>
                <a:cubicBezTo>
                  <a:pt x="487807" y="27432"/>
                  <a:pt x="487426" y="28067"/>
                  <a:pt x="486791" y="28575"/>
                </a:cubicBezTo>
                <a:cubicBezTo>
                  <a:pt x="486283" y="28956"/>
                  <a:pt x="485648" y="29209"/>
                  <a:pt x="485013" y="29209"/>
                </a:cubicBezTo>
                <a:lnTo>
                  <a:pt x="448818" y="29209"/>
                </a:lnTo>
                <a:lnTo>
                  <a:pt x="448818" y="145669"/>
                </a:lnTo>
                <a:cubicBezTo>
                  <a:pt x="448818" y="146431"/>
                  <a:pt x="448564" y="147066"/>
                  <a:pt x="448056" y="147701"/>
                </a:cubicBezTo>
                <a:cubicBezTo>
                  <a:pt x="447675" y="148209"/>
                  <a:pt x="446786" y="148717"/>
                  <a:pt x="445770" y="149098"/>
                </a:cubicBezTo>
                <a:cubicBezTo>
                  <a:pt x="444627" y="149479"/>
                  <a:pt x="443103" y="149733"/>
                  <a:pt x="441198" y="149987"/>
                </a:cubicBezTo>
                <a:cubicBezTo>
                  <a:pt x="439293" y="150241"/>
                  <a:pt x="436880" y="150368"/>
                  <a:pt x="434086" y="150368"/>
                </a:cubicBezTo>
                <a:cubicBezTo>
                  <a:pt x="431292" y="150368"/>
                  <a:pt x="428879" y="150241"/>
                  <a:pt x="426974" y="149987"/>
                </a:cubicBezTo>
                <a:cubicBezTo>
                  <a:pt x="425069" y="149733"/>
                  <a:pt x="423672" y="149479"/>
                  <a:pt x="422529" y="149098"/>
                </a:cubicBezTo>
                <a:cubicBezTo>
                  <a:pt x="421386" y="148717"/>
                  <a:pt x="420624" y="148209"/>
                  <a:pt x="420116" y="147701"/>
                </a:cubicBezTo>
                <a:cubicBezTo>
                  <a:pt x="419608" y="147066"/>
                  <a:pt x="419354" y="146431"/>
                  <a:pt x="419354" y="145669"/>
                </a:cubicBezTo>
                <a:lnTo>
                  <a:pt x="419354" y="29209"/>
                </a:lnTo>
                <a:lnTo>
                  <a:pt x="383159" y="29209"/>
                </a:lnTo>
                <a:cubicBezTo>
                  <a:pt x="382397" y="29209"/>
                  <a:pt x="381889" y="28956"/>
                  <a:pt x="381254" y="28575"/>
                </a:cubicBezTo>
                <a:cubicBezTo>
                  <a:pt x="380746" y="28067"/>
                  <a:pt x="380365" y="27432"/>
                  <a:pt x="379984" y="26416"/>
                </a:cubicBezTo>
                <a:cubicBezTo>
                  <a:pt x="379603" y="25527"/>
                  <a:pt x="379349" y="24257"/>
                  <a:pt x="379095" y="22733"/>
                </a:cubicBezTo>
                <a:cubicBezTo>
                  <a:pt x="378968" y="21208"/>
                  <a:pt x="378841" y="19431"/>
                  <a:pt x="378841" y="17271"/>
                </a:cubicBezTo>
                <a:cubicBezTo>
                  <a:pt x="378841" y="14986"/>
                  <a:pt x="378968" y="13081"/>
                  <a:pt x="379095" y="11557"/>
                </a:cubicBezTo>
                <a:cubicBezTo>
                  <a:pt x="379349" y="10033"/>
                  <a:pt x="379603" y="8763"/>
                  <a:pt x="379984" y="7874"/>
                </a:cubicBezTo>
                <a:cubicBezTo>
                  <a:pt x="380365" y="6858"/>
                  <a:pt x="380746" y="6222"/>
                  <a:pt x="381254" y="5842"/>
                </a:cubicBezTo>
                <a:cubicBezTo>
                  <a:pt x="381889" y="5461"/>
                  <a:pt x="382397" y="5207"/>
                  <a:pt x="383159" y="5207"/>
                </a:cubicBezTo>
                <a:close/>
                <a:moveTo>
                  <a:pt x="164211" y="5207"/>
                </a:moveTo>
                <a:lnTo>
                  <a:pt x="236347" y="5207"/>
                </a:lnTo>
                <a:cubicBezTo>
                  <a:pt x="236982" y="5207"/>
                  <a:pt x="237617" y="5461"/>
                  <a:pt x="238125" y="5715"/>
                </a:cubicBezTo>
                <a:cubicBezTo>
                  <a:pt x="238633" y="6096"/>
                  <a:pt x="239014" y="6858"/>
                  <a:pt x="239395" y="7746"/>
                </a:cubicBezTo>
                <a:cubicBezTo>
                  <a:pt x="239776" y="8636"/>
                  <a:pt x="240157" y="9906"/>
                  <a:pt x="240284" y="11303"/>
                </a:cubicBezTo>
                <a:cubicBezTo>
                  <a:pt x="240411" y="12700"/>
                  <a:pt x="240538" y="14605"/>
                  <a:pt x="240538" y="16764"/>
                </a:cubicBezTo>
                <a:cubicBezTo>
                  <a:pt x="240538" y="18922"/>
                  <a:pt x="240411" y="20701"/>
                  <a:pt x="240284" y="22097"/>
                </a:cubicBezTo>
                <a:cubicBezTo>
                  <a:pt x="240157" y="23621"/>
                  <a:pt x="239776" y="24765"/>
                  <a:pt x="239395" y="25654"/>
                </a:cubicBezTo>
                <a:cubicBezTo>
                  <a:pt x="239014" y="26543"/>
                  <a:pt x="238633" y="27178"/>
                  <a:pt x="238125" y="27558"/>
                </a:cubicBezTo>
                <a:cubicBezTo>
                  <a:pt x="237617" y="27940"/>
                  <a:pt x="236982" y="28194"/>
                  <a:pt x="236347" y="28194"/>
                </a:cubicBezTo>
                <a:lnTo>
                  <a:pt x="184785" y="28194"/>
                </a:lnTo>
                <a:lnTo>
                  <a:pt x="184785" y="63500"/>
                </a:lnTo>
                <a:lnTo>
                  <a:pt x="228346" y="63500"/>
                </a:lnTo>
                <a:cubicBezTo>
                  <a:pt x="229108" y="63500"/>
                  <a:pt x="229615" y="63627"/>
                  <a:pt x="230251" y="64134"/>
                </a:cubicBezTo>
                <a:cubicBezTo>
                  <a:pt x="230759" y="64516"/>
                  <a:pt x="231267" y="65151"/>
                  <a:pt x="231648" y="66040"/>
                </a:cubicBezTo>
                <a:cubicBezTo>
                  <a:pt x="232029" y="66802"/>
                  <a:pt x="232283" y="67945"/>
                  <a:pt x="232410" y="69469"/>
                </a:cubicBezTo>
                <a:cubicBezTo>
                  <a:pt x="232664" y="70866"/>
                  <a:pt x="232790" y="72644"/>
                  <a:pt x="232790" y="74803"/>
                </a:cubicBezTo>
                <a:cubicBezTo>
                  <a:pt x="232790" y="76962"/>
                  <a:pt x="232664" y="78740"/>
                  <a:pt x="232410" y="80137"/>
                </a:cubicBezTo>
                <a:cubicBezTo>
                  <a:pt x="232283" y="81533"/>
                  <a:pt x="232029" y="82677"/>
                  <a:pt x="231648" y="83566"/>
                </a:cubicBezTo>
                <a:cubicBezTo>
                  <a:pt x="231267" y="84328"/>
                  <a:pt x="230759" y="84963"/>
                  <a:pt x="230251" y="85344"/>
                </a:cubicBezTo>
                <a:cubicBezTo>
                  <a:pt x="229615" y="85725"/>
                  <a:pt x="229108" y="85979"/>
                  <a:pt x="228346" y="85979"/>
                </a:cubicBezTo>
                <a:lnTo>
                  <a:pt x="184785" y="85979"/>
                </a:lnTo>
                <a:lnTo>
                  <a:pt x="184785" y="126619"/>
                </a:lnTo>
                <a:lnTo>
                  <a:pt x="236727" y="126619"/>
                </a:lnTo>
                <a:cubicBezTo>
                  <a:pt x="237489" y="126619"/>
                  <a:pt x="237998" y="126872"/>
                  <a:pt x="238633" y="127254"/>
                </a:cubicBezTo>
                <a:cubicBezTo>
                  <a:pt x="239140" y="127634"/>
                  <a:pt x="239649" y="128270"/>
                  <a:pt x="240030" y="129286"/>
                </a:cubicBezTo>
                <a:cubicBezTo>
                  <a:pt x="240411" y="130175"/>
                  <a:pt x="240664" y="131318"/>
                  <a:pt x="240792" y="132715"/>
                </a:cubicBezTo>
                <a:cubicBezTo>
                  <a:pt x="241046" y="134239"/>
                  <a:pt x="241173" y="136017"/>
                  <a:pt x="241173" y="138176"/>
                </a:cubicBezTo>
                <a:cubicBezTo>
                  <a:pt x="241173" y="140335"/>
                  <a:pt x="241046" y="142113"/>
                  <a:pt x="240792" y="143510"/>
                </a:cubicBezTo>
                <a:cubicBezTo>
                  <a:pt x="240664" y="145034"/>
                  <a:pt x="240411" y="146177"/>
                  <a:pt x="240030" y="147066"/>
                </a:cubicBezTo>
                <a:cubicBezTo>
                  <a:pt x="239649" y="147955"/>
                  <a:pt x="239140" y="148590"/>
                  <a:pt x="238633" y="149098"/>
                </a:cubicBezTo>
                <a:cubicBezTo>
                  <a:pt x="237998" y="149479"/>
                  <a:pt x="237489" y="149606"/>
                  <a:pt x="236727" y="149606"/>
                </a:cubicBezTo>
                <a:lnTo>
                  <a:pt x="164211" y="149606"/>
                </a:lnTo>
                <a:cubicBezTo>
                  <a:pt x="161798" y="149606"/>
                  <a:pt x="159639" y="148971"/>
                  <a:pt x="157988" y="147447"/>
                </a:cubicBezTo>
                <a:cubicBezTo>
                  <a:pt x="156337" y="146050"/>
                  <a:pt x="155448" y="143637"/>
                  <a:pt x="155448" y="140335"/>
                </a:cubicBezTo>
                <a:lnTo>
                  <a:pt x="155448" y="14478"/>
                </a:lnTo>
                <a:cubicBezTo>
                  <a:pt x="155448" y="11176"/>
                  <a:pt x="156337" y="8890"/>
                  <a:pt x="157988" y="7366"/>
                </a:cubicBezTo>
                <a:cubicBezTo>
                  <a:pt x="159639" y="5969"/>
                  <a:pt x="161798" y="5207"/>
                  <a:pt x="164211" y="5207"/>
                </a:cubicBezTo>
                <a:close/>
                <a:moveTo>
                  <a:pt x="110871" y="4826"/>
                </a:moveTo>
                <a:cubicBezTo>
                  <a:pt x="113411" y="4826"/>
                  <a:pt x="115570" y="4826"/>
                  <a:pt x="117221" y="5080"/>
                </a:cubicBezTo>
                <a:cubicBezTo>
                  <a:pt x="118999" y="5207"/>
                  <a:pt x="120269" y="5588"/>
                  <a:pt x="121158" y="5969"/>
                </a:cubicBezTo>
                <a:cubicBezTo>
                  <a:pt x="122174" y="6477"/>
                  <a:pt x="122809" y="6984"/>
                  <a:pt x="123189" y="7620"/>
                </a:cubicBezTo>
                <a:cubicBezTo>
                  <a:pt x="123571" y="8128"/>
                  <a:pt x="123698" y="8763"/>
                  <a:pt x="123698" y="9525"/>
                </a:cubicBezTo>
                <a:lnTo>
                  <a:pt x="123698" y="139446"/>
                </a:lnTo>
                <a:cubicBezTo>
                  <a:pt x="123698" y="141097"/>
                  <a:pt x="123444" y="142621"/>
                  <a:pt x="122809" y="144018"/>
                </a:cubicBezTo>
                <a:cubicBezTo>
                  <a:pt x="122301" y="145288"/>
                  <a:pt x="121412" y="146431"/>
                  <a:pt x="120396" y="147320"/>
                </a:cubicBezTo>
                <a:cubicBezTo>
                  <a:pt x="119380" y="148209"/>
                  <a:pt x="118237" y="148844"/>
                  <a:pt x="116839" y="149225"/>
                </a:cubicBezTo>
                <a:cubicBezTo>
                  <a:pt x="115443" y="149733"/>
                  <a:pt x="114046" y="149860"/>
                  <a:pt x="112649" y="149860"/>
                </a:cubicBezTo>
                <a:lnTo>
                  <a:pt x="100202" y="149860"/>
                </a:lnTo>
                <a:cubicBezTo>
                  <a:pt x="97536" y="149860"/>
                  <a:pt x="95376" y="149606"/>
                  <a:pt x="93472" y="149098"/>
                </a:cubicBezTo>
                <a:cubicBezTo>
                  <a:pt x="91567" y="148590"/>
                  <a:pt x="89789" y="147574"/>
                  <a:pt x="88138" y="146304"/>
                </a:cubicBezTo>
                <a:cubicBezTo>
                  <a:pt x="86614" y="144907"/>
                  <a:pt x="85089" y="143002"/>
                  <a:pt x="83565" y="140716"/>
                </a:cubicBezTo>
                <a:cubicBezTo>
                  <a:pt x="82042" y="138303"/>
                  <a:pt x="80390" y="135255"/>
                  <a:pt x="78486" y="131572"/>
                </a:cubicBezTo>
                <a:lnTo>
                  <a:pt x="42545" y="64008"/>
                </a:lnTo>
                <a:cubicBezTo>
                  <a:pt x="40513" y="60071"/>
                  <a:pt x="38354" y="55626"/>
                  <a:pt x="36195" y="51054"/>
                </a:cubicBezTo>
                <a:cubicBezTo>
                  <a:pt x="34036" y="46355"/>
                  <a:pt x="32131" y="41909"/>
                  <a:pt x="30352" y="37465"/>
                </a:cubicBezTo>
                <a:lnTo>
                  <a:pt x="30226" y="37465"/>
                </a:lnTo>
                <a:cubicBezTo>
                  <a:pt x="30480" y="42799"/>
                  <a:pt x="30734" y="48133"/>
                  <a:pt x="30861" y="53467"/>
                </a:cubicBezTo>
                <a:cubicBezTo>
                  <a:pt x="30988" y="58801"/>
                  <a:pt x="31114" y="64262"/>
                  <a:pt x="31114" y="69977"/>
                </a:cubicBezTo>
                <a:lnTo>
                  <a:pt x="31114" y="145542"/>
                </a:lnTo>
                <a:cubicBezTo>
                  <a:pt x="31114" y="146304"/>
                  <a:pt x="30861" y="146939"/>
                  <a:pt x="30480" y="147574"/>
                </a:cubicBezTo>
                <a:cubicBezTo>
                  <a:pt x="30099" y="148082"/>
                  <a:pt x="29337" y="148590"/>
                  <a:pt x="28321" y="149098"/>
                </a:cubicBezTo>
                <a:cubicBezTo>
                  <a:pt x="27305" y="149479"/>
                  <a:pt x="26035" y="149733"/>
                  <a:pt x="24257" y="149987"/>
                </a:cubicBezTo>
                <a:cubicBezTo>
                  <a:pt x="22606" y="150241"/>
                  <a:pt x="20320" y="150368"/>
                  <a:pt x="17652" y="150368"/>
                </a:cubicBezTo>
                <a:cubicBezTo>
                  <a:pt x="15113" y="150368"/>
                  <a:pt x="12954" y="150241"/>
                  <a:pt x="11176" y="149987"/>
                </a:cubicBezTo>
                <a:cubicBezTo>
                  <a:pt x="9525" y="149733"/>
                  <a:pt x="8127" y="149479"/>
                  <a:pt x="7239" y="149098"/>
                </a:cubicBezTo>
                <a:cubicBezTo>
                  <a:pt x="6223" y="148590"/>
                  <a:pt x="5588" y="148082"/>
                  <a:pt x="5207" y="147574"/>
                </a:cubicBezTo>
                <a:cubicBezTo>
                  <a:pt x="4826" y="146939"/>
                  <a:pt x="4572" y="146304"/>
                  <a:pt x="4572" y="145542"/>
                </a:cubicBezTo>
                <a:lnTo>
                  <a:pt x="4572" y="15747"/>
                </a:lnTo>
                <a:cubicBezTo>
                  <a:pt x="4572" y="12192"/>
                  <a:pt x="5714" y="9525"/>
                  <a:pt x="7747" y="7874"/>
                </a:cubicBezTo>
                <a:cubicBezTo>
                  <a:pt x="9779" y="6096"/>
                  <a:pt x="12319" y="5207"/>
                  <a:pt x="15239" y="5207"/>
                </a:cubicBezTo>
                <a:lnTo>
                  <a:pt x="30988" y="5207"/>
                </a:lnTo>
                <a:cubicBezTo>
                  <a:pt x="33782" y="5207"/>
                  <a:pt x="36195" y="5461"/>
                  <a:pt x="38100" y="5969"/>
                </a:cubicBezTo>
                <a:cubicBezTo>
                  <a:pt x="40005" y="6477"/>
                  <a:pt x="41783" y="7239"/>
                  <a:pt x="43307" y="8382"/>
                </a:cubicBezTo>
                <a:cubicBezTo>
                  <a:pt x="44831" y="9397"/>
                  <a:pt x="46227" y="11049"/>
                  <a:pt x="47625" y="12954"/>
                </a:cubicBezTo>
                <a:cubicBezTo>
                  <a:pt x="48895" y="14986"/>
                  <a:pt x="50292" y="17399"/>
                  <a:pt x="51689" y="20320"/>
                </a:cubicBezTo>
                <a:lnTo>
                  <a:pt x="79883" y="73025"/>
                </a:lnTo>
                <a:cubicBezTo>
                  <a:pt x="81534" y="76327"/>
                  <a:pt x="83058" y="79375"/>
                  <a:pt x="84709" y="82550"/>
                </a:cubicBezTo>
                <a:cubicBezTo>
                  <a:pt x="86360" y="85597"/>
                  <a:pt x="87884" y="88646"/>
                  <a:pt x="89408" y="91821"/>
                </a:cubicBezTo>
                <a:cubicBezTo>
                  <a:pt x="90805" y="94869"/>
                  <a:pt x="92329" y="97917"/>
                  <a:pt x="93726" y="100838"/>
                </a:cubicBezTo>
                <a:cubicBezTo>
                  <a:pt x="95123" y="103886"/>
                  <a:pt x="96520" y="106807"/>
                  <a:pt x="97789" y="109855"/>
                </a:cubicBezTo>
                <a:lnTo>
                  <a:pt x="97917" y="109855"/>
                </a:lnTo>
                <a:cubicBezTo>
                  <a:pt x="97663" y="104647"/>
                  <a:pt x="97536" y="99187"/>
                  <a:pt x="97409" y="93471"/>
                </a:cubicBezTo>
                <a:cubicBezTo>
                  <a:pt x="97282" y="87883"/>
                  <a:pt x="97282" y="82422"/>
                  <a:pt x="97282" y="77343"/>
                </a:cubicBezTo>
                <a:lnTo>
                  <a:pt x="97282" y="9525"/>
                </a:lnTo>
                <a:cubicBezTo>
                  <a:pt x="97282" y="8763"/>
                  <a:pt x="97536" y="8128"/>
                  <a:pt x="97917" y="7620"/>
                </a:cubicBezTo>
                <a:cubicBezTo>
                  <a:pt x="98425" y="6984"/>
                  <a:pt x="99187" y="6477"/>
                  <a:pt x="100202" y="5969"/>
                </a:cubicBezTo>
                <a:cubicBezTo>
                  <a:pt x="101219" y="5588"/>
                  <a:pt x="102615" y="5207"/>
                  <a:pt x="104267" y="5080"/>
                </a:cubicBezTo>
                <a:cubicBezTo>
                  <a:pt x="106045" y="4826"/>
                  <a:pt x="108204" y="4826"/>
                  <a:pt x="110871" y="4826"/>
                </a:cubicBezTo>
                <a:close/>
                <a:moveTo>
                  <a:pt x="273050" y="4571"/>
                </a:moveTo>
                <a:cubicBezTo>
                  <a:pt x="276479" y="4571"/>
                  <a:pt x="279273" y="4571"/>
                  <a:pt x="281305" y="4826"/>
                </a:cubicBezTo>
                <a:cubicBezTo>
                  <a:pt x="283337" y="4953"/>
                  <a:pt x="284988" y="5207"/>
                  <a:pt x="286131" y="5461"/>
                </a:cubicBezTo>
                <a:cubicBezTo>
                  <a:pt x="287401" y="5842"/>
                  <a:pt x="288163" y="6350"/>
                  <a:pt x="288671" y="6858"/>
                </a:cubicBezTo>
                <a:cubicBezTo>
                  <a:pt x="289179" y="7493"/>
                  <a:pt x="289687" y="8255"/>
                  <a:pt x="290068" y="9144"/>
                </a:cubicBezTo>
                <a:lnTo>
                  <a:pt x="315468" y="56896"/>
                </a:lnTo>
                <a:lnTo>
                  <a:pt x="340106" y="9144"/>
                </a:lnTo>
                <a:cubicBezTo>
                  <a:pt x="340487" y="8255"/>
                  <a:pt x="340995" y="7493"/>
                  <a:pt x="341503" y="6858"/>
                </a:cubicBezTo>
                <a:cubicBezTo>
                  <a:pt x="342011" y="6350"/>
                  <a:pt x="342773" y="5842"/>
                  <a:pt x="343789" y="5461"/>
                </a:cubicBezTo>
                <a:cubicBezTo>
                  <a:pt x="344932" y="5207"/>
                  <a:pt x="346456" y="4953"/>
                  <a:pt x="348361" y="4826"/>
                </a:cubicBezTo>
                <a:cubicBezTo>
                  <a:pt x="350139" y="4571"/>
                  <a:pt x="352806" y="4571"/>
                  <a:pt x="356108" y="4571"/>
                </a:cubicBezTo>
                <a:cubicBezTo>
                  <a:pt x="359918" y="4571"/>
                  <a:pt x="362839" y="4699"/>
                  <a:pt x="364998" y="4826"/>
                </a:cubicBezTo>
                <a:cubicBezTo>
                  <a:pt x="367157" y="4953"/>
                  <a:pt x="368681" y="5461"/>
                  <a:pt x="369443" y="6350"/>
                </a:cubicBezTo>
                <a:cubicBezTo>
                  <a:pt x="370205" y="7112"/>
                  <a:pt x="370459" y="8382"/>
                  <a:pt x="370078" y="9906"/>
                </a:cubicBezTo>
                <a:cubicBezTo>
                  <a:pt x="369697" y="11430"/>
                  <a:pt x="368808" y="13589"/>
                  <a:pt x="367538" y="16256"/>
                </a:cubicBezTo>
                <a:lnTo>
                  <a:pt x="335407" y="75183"/>
                </a:lnTo>
                <a:lnTo>
                  <a:pt x="369697" y="138557"/>
                </a:lnTo>
                <a:cubicBezTo>
                  <a:pt x="370967" y="141224"/>
                  <a:pt x="371856" y="143256"/>
                  <a:pt x="372237" y="144907"/>
                </a:cubicBezTo>
                <a:cubicBezTo>
                  <a:pt x="372745" y="146431"/>
                  <a:pt x="372491" y="147574"/>
                  <a:pt x="371602" y="148463"/>
                </a:cubicBezTo>
                <a:cubicBezTo>
                  <a:pt x="370713" y="149225"/>
                  <a:pt x="369062" y="149733"/>
                  <a:pt x="366776" y="149987"/>
                </a:cubicBezTo>
                <a:cubicBezTo>
                  <a:pt x="364363" y="150241"/>
                  <a:pt x="361061" y="150368"/>
                  <a:pt x="356997" y="150368"/>
                </a:cubicBezTo>
                <a:cubicBezTo>
                  <a:pt x="353441" y="150368"/>
                  <a:pt x="350647" y="150241"/>
                  <a:pt x="348742" y="150114"/>
                </a:cubicBezTo>
                <a:cubicBezTo>
                  <a:pt x="346710" y="149987"/>
                  <a:pt x="345059" y="149733"/>
                  <a:pt x="343916" y="149352"/>
                </a:cubicBezTo>
                <a:cubicBezTo>
                  <a:pt x="342773" y="149098"/>
                  <a:pt x="342011" y="148590"/>
                  <a:pt x="341376" y="147955"/>
                </a:cubicBezTo>
                <a:cubicBezTo>
                  <a:pt x="340868" y="147320"/>
                  <a:pt x="340487" y="146685"/>
                  <a:pt x="340106" y="145796"/>
                </a:cubicBezTo>
                <a:lnTo>
                  <a:pt x="312928" y="93599"/>
                </a:lnTo>
                <a:lnTo>
                  <a:pt x="286004" y="145796"/>
                </a:lnTo>
                <a:cubicBezTo>
                  <a:pt x="285496" y="146685"/>
                  <a:pt x="284988" y="147320"/>
                  <a:pt x="284480" y="147955"/>
                </a:cubicBezTo>
                <a:cubicBezTo>
                  <a:pt x="283972" y="148590"/>
                  <a:pt x="283210" y="149098"/>
                  <a:pt x="281939" y="149352"/>
                </a:cubicBezTo>
                <a:cubicBezTo>
                  <a:pt x="280797" y="149733"/>
                  <a:pt x="279273" y="149987"/>
                  <a:pt x="277240" y="150114"/>
                </a:cubicBezTo>
                <a:cubicBezTo>
                  <a:pt x="275209" y="150241"/>
                  <a:pt x="272414" y="150368"/>
                  <a:pt x="269113" y="150368"/>
                </a:cubicBezTo>
                <a:cubicBezTo>
                  <a:pt x="265176" y="150368"/>
                  <a:pt x="262255" y="150241"/>
                  <a:pt x="260096" y="149987"/>
                </a:cubicBezTo>
                <a:cubicBezTo>
                  <a:pt x="257937" y="149733"/>
                  <a:pt x="256539" y="149225"/>
                  <a:pt x="255777" y="148463"/>
                </a:cubicBezTo>
                <a:cubicBezTo>
                  <a:pt x="255015" y="147574"/>
                  <a:pt x="254889" y="146431"/>
                  <a:pt x="255397" y="144907"/>
                </a:cubicBezTo>
                <a:cubicBezTo>
                  <a:pt x="255777" y="143256"/>
                  <a:pt x="256794" y="141224"/>
                  <a:pt x="258190" y="138557"/>
                </a:cubicBezTo>
                <a:lnTo>
                  <a:pt x="292735" y="75565"/>
                </a:lnTo>
                <a:lnTo>
                  <a:pt x="260604" y="16256"/>
                </a:lnTo>
                <a:cubicBezTo>
                  <a:pt x="259334" y="13589"/>
                  <a:pt x="258318" y="11430"/>
                  <a:pt x="257937" y="9906"/>
                </a:cubicBezTo>
                <a:cubicBezTo>
                  <a:pt x="257429" y="8255"/>
                  <a:pt x="257556" y="7112"/>
                  <a:pt x="258445" y="6222"/>
                </a:cubicBezTo>
                <a:cubicBezTo>
                  <a:pt x="259334" y="5461"/>
                  <a:pt x="260858" y="4953"/>
                  <a:pt x="263144" y="4826"/>
                </a:cubicBezTo>
                <a:cubicBezTo>
                  <a:pt x="265430" y="4699"/>
                  <a:pt x="268732" y="4571"/>
                  <a:pt x="273050" y="4571"/>
                </a:cubicBezTo>
                <a:close/>
              </a:path>
            </a:pathLst>
          </a:custGeom>
          <a:solidFill>
            <a:srgbClr val="00BCB8"/>
          </a:solidFill>
          <a:ln w="9144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09800"/>
            <a:ext cx="4800600" cy="3200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" y="338857"/>
            <a:ext cx="2400105" cy="45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4114800" cy="7824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5984"/>
            <a:ext cx="9144000" cy="256933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09600" y="2774958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CB8"/>
              </a:buClr>
            </a:pP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</a:rPr>
              <a:t>MERCI DE VOTRE ATTENTION</a:t>
            </a:r>
            <a:endParaRPr lang="it-IT" sz="800" b="1" dirty="0">
              <a:solidFill>
                <a:srgbClr val="00BCB8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0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</TotalTime>
  <Words>1951</Words>
  <Application>Microsoft Office PowerPoint</Application>
  <PresentationFormat>Presentazione su schermo (4:3)</PresentationFormat>
  <Paragraphs>405</Paragraphs>
  <Slides>51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51</vt:i4>
      </vt:variant>
    </vt:vector>
  </HeadingPairs>
  <TitlesOfParts>
    <vt:vector size="60" baseType="lpstr">
      <vt:lpstr>Arial</vt:lpstr>
      <vt:lpstr>Arno Pro</vt:lpstr>
      <vt:lpstr>Arno Pro Caption</vt:lpstr>
      <vt:lpstr>Calibri</vt:lpstr>
      <vt:lpstr>Courier New</vt:lpstr>
      <vt:lpstr>Helvetica</vt:lpstr>
      <vt:lpstr>Montserrat-Light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Marketing</dc:creator>
  <cp:lastModifiedBy>Administrator@BJnetwork.lan</cp:lastModifiedBy>
  <cp:revision>194</cp:revision>
  <dcterms:created xsi:type="dcterms:W3CDTF">2020-05-04T03:54:01Z</dcterms:created>
  <dcterms:modified xsi:type="dcterms:W3CDTF">2024-03-01T10:48:33Z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2020-05-04T00:00:00Z</vt:filetime>
  </property>
  <property fmtid="{D5CDD505-2E9C-101B-9397-08002B2CF9AE}" pid="3" name="LastSaved">
    <vt:filetime>2020-05-04T00:00:00Z</vt:filetime>
  </property>
</Properties>
</file>