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83" r:id="rId2"/>
    <p:sldId id="276" r:id="rId3"/>
    <p:sldId id="278" r:id="rId4"/>
    <p:sldId id="279" r:id="rId5"/>
    <p:sldId id="331" r:id="rId6"/>
    <p:sldId id="302" r:id="rId7"/>
    <p:sldId id="303" r:id="rId8"/>
    <p:sldId id="304" r:id="rId9"/>
    <p:sldId id="258" r:id="rId10"/>
    <p:sldId id="259" r:id="rId11"/>
    <p:sldId id="325" r:id="rId12"/>
    <p:sldId id="306" r:id="rId13"/>
    <p:sldId id="274" r:id="rId14"/>
    <p:sldId id="300" r:id="rId15"/>
    <p:sldId id="323" r:id="rId16"/>
    <p:sldId id="334" r:id="rId17"/>
    <p:sldId id="261" r:id="rId18"/>
    <p:sldId id="324" r:id="rId19"/>
    <p:sldId id="305" r:id="rId20"/>
    <p:sldId id="308" r:id="rId21"/>
    <p:sldId id="307" r:id="rId22"/>
    <p:sldId id="309" r:id="rId23"/>
    <p:sldId id="326" r:id="rId24"/>
    <p:sldId id="296" r:id="rId25"/>
    <p:sldId id="297" r:id="rId26"/>
    <p:sldId id="329" r:id="rId27"/>
    <p:sldId id="332" r:id="rId28"/>
    <p:sldId id="333" r:id="rId29"/>
    <p:sldId id="347" r:id="rId30"/>
    <p:sldId id="298" r:id="rId31"/>
    <p:sldId id="328" r:id="rId32"/>
    <p:sldId id="317" r:id="rId33"/>
    <p:sldId id="318" r:id="rId34"/>
    <p:sldId id="330" r:id="rId35"/>
    <p:sldId id="336" r:id="rId36"/>
    <p:sldId id="337" r:id="rId37"/>
    <p:sldId id="327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38" r:id="rId51"/>
    <p:sldId id="343" r:id="rId52"/>
    <p:sldId id="339" r:id="rId53"/>
    <p:sldId id="335" r:id="rId54"/>
    <p:sldId id="340" r:id="rId55"/>
    <p:sldId id="341" r:id="rId56"/>
    <p:sldId id="342" r:id="rId57"/>
    <p:sldId id="344" r:id="rId58"/>
    <p:sldId id="345" r:id="rId59"/>
    <p:sldId id="346" r:id="rId60"/>
    <p:sldId id="269" r:id="rId61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19/07/2023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74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expo.it/prod/bicarmed-302989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  <a:endParaRPr lang="it-IT" sz="3200" b="1" spc="10" dirty="0" smtClean="0">
              <a:solidFill>
                <a:srgbClr val="00BCB8"/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The new </a:t>
            </a:r>
            <a:r>
              <a:rPr lang="en-US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RMDs’       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pre-washing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system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using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Bicarbonate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5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1"/>
            <a:ext cx="1160461" cy="50292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93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Industrial Division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85" y="407646"/>
            <a:ext cx="2606581" cy="495642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73458" y="1284171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Medical Division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6" y="407646"/>
            <a:ext cx="2482864" cy="7219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ABOUT </a:t>
            </a:r>
            <a:r>
              <a:rPr lang="it-IT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Medical Division of 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Division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4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PRE-WASHING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THE NEW WAY OF CLEANING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7338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60375" y="213219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is the first step in re-processing a device after use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Incorrect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of an instrument can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let in dirt material outside and inside the device preventing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the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disinfection and sterilization process.</a:t>
            </a:r>
          </a:p>
        </p:txBody>
      </p:sp>
    </p:spTree>
    <p:extLst>
      <p:ext uri="{BB962C8B-B14F-4D97-AF65-F5344CB8AC3E}">
        <p14:creationId xmlns:p14="http://schemas.microsoft.com/office/powerpoint/2010/main" val="200911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sz="2000"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3566963"/>
            <a:ext cx="756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Helvetica" panose="020B0604020202020204" pitchFamily="34" charset="0"/>
              </a:rPr>
              <a:t>Drastically</a:t>
            </a:r>
            <a:r>
              <a:rPr lang="en-US" sz="1600" b="1" dirty="0" smtClean="0">
                <a:latin typeface="Helvetica" panose="020B0604020202020204" pitchFamily="34" charset="0"/>
              </a:rPr>
              <a:t> </a:t>
            </a:r>
            <a:r>
              <a:rPr lang="en-US" sz="1600" b="1" dirty="0">
                <a:latin typeface="Helvetica" panose="020B0604020202020204" pitchFamily="34" charset="0"/>
              </a:rPr>
              <a:t>reduces microbiological contamination </a:t>
            </a:r>
            <a:r>
              <a:rPr lang="en-US" sz="1600" dirty="0">
                <a:latin typeface="Helvetica" panose="020B0604020202020204" pitchFamily="34" charset="0"/>
              </a:rPr>
              <a:t>(BIOBOURDEN)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Improves the contact between the disinfectant / sterilizing agent and the infectious microorganisms </a:t>
            </a:r>
            <a:r>
              <a:rPr lang="en-US" sz="1600" dirty="0">
                <a:latin typeface="Helvetica" panose="020B0604020202020204" pitchFamily="34" charset="0"/>
              </a:rPr>
              <a:t>left on the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Guarantees instruments functionality and longevity</a:t>
            </a:r>
            <a:endParaRPr lang="it-IT" sz="1600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95495" y="2330109"/>
            <a:ext cx="81707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Pre-washing phase is important because it removes the residues of organic and inorganic substances from the surfaces of medical devices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PRE-WASING SYSTEM</a:t>
            </a:r>
          </a:p>
          <a:p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T</a:t>
            </a:r>
            <a:r>
              <a:rPr lang="en-GB" sz="2000" b="1" dirty="0" smtClean="0">
                <a:solidFill>
                  <a:srgbClr val="0EC2B1"/>
                </a:solidFill>
                <a:latin typeface="Helvetica" pitchFamily="34" charset="0"/>
              </a:rPr>
              <a:t>he </a:t>
            </a:r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cleaning that improves performances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405599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is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 new revolutionary cleaning system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for the pre-treatment of all RMDs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before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to be subjected to disinfection and / or sterilization  washing processes.</a:t>
            </a:r>
            <a:endParaRPr lang="en-GB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revolutionizes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RMD cleaning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notion because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treatment can be carried out, with the same effectiveness, on all instruments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typologies, in order to remove even the most difficult dirt, significantly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increasing the whole process performances.</a:t>
            </a:r>
          </a:p>
          <a:p>
            <a:pPr>
              <a:spcAft>
                <a:spcPts val="0"/>
              </a:spcAft>
            </a:pP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8" y="1371600"/>
            <a:ext cx="4096511" cy="7717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The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Technology</a:t>
            </a:r>
            <a:endParaRPr lang="it-IT" sz="20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is a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medical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device -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 marked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certified -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for the </a:t>
            </a:r>
            <a:r>
              <a:rPr lang="en-GB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pretreatment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RMDs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before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be subjected to disinfection and / or sterilization  washing processes. </a:t>
            </a: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GB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system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uses sodium bicarbonate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granules and low pressure compressed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air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clean all reusable medical device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HOW DOES IT 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WORK?</a:t>
            </a: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Easy, fast,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efficient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flow of sodium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bicarbonate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special size with air and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water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conveyed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a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strikes the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uniformly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continuously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dirt is thus removed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depth, even from the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complex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geometries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with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adherent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second </a:t>
            </a:r>
            <a:r>
              <a:rPr lang="en-GB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it is possible the complete rinsing 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tool.</a:t>
            </a: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ADVANTAGE</a:t>
            </a: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TECHNOLOGY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ECONOMICAL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Prevents direct contact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between the operator and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unsafe contaminants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 bicarbonate does not alter but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preserves the surface of the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instruments.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Maximum removal of difficult dirt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bone, cements, glue and dry blood residues -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even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 more RMDs with complex geometries.</a:t>
            </a: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09199" y="4173906"/>
            <a:ext cx="23241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 reduction on maintenance of RMDs. </a:t>
            </a:r>
          </a:p>
          <a:p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Wear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prevention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by oxidation, corrosion, pitting and biofilm extending RMDs’ lifecycle.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6" y="2999493"/>
            <a:ext cx="1392687" cy="1218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683" y="3074544"/>
            <a:ext cx="1573540" cy="104035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4683298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17253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2197" y="3712710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 WITH COMPLEX SHAPES AND GEOMETRIES AS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ENDOSCOPIC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CANNULATED 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ORTHOPEDIC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ELECTROSURGERY TOOLS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DELICATE MICROSURGERY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RIGID OPTICS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ROBOTIC TOOLS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NON-SUBMERSIBLE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417252" y="1037517"/>
            <a:ext cx="74313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Ensured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Maximum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Efficiency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all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type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of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tools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dirts</a:t>
            </a:r>
            <a:endParaRPr lang="it-IT" sz="20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766571"/>
            <a:ext cx="36032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HEAVY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 FROM CAUTERIZATION PRACTICES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 INORGANIC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BONE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CEMENT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GLUE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</a:t>
            </a:r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1883079"/>
            <a:ext cx="1556995" cy="11604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883" y="1807245"/>
            <a:ext cx="1771182" cy="121369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185305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EFFECTIVENESS IN COMPARISON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07729"/>
            <a:ext cx="6557736" cy="44399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4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Ecofriendly</a:t>
            </a: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operator </a:t>
            </a: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safety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guarantees effective cleaning without any aggressive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substances.</a:t>
            </a:r>
          </a:p>
          <a:p>
            <a:pPr>
              <a:lnSpc>
                <a:spcPct val="150000"/>
              </a:lnSpc>
            </a:pP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non-toxicity of sodium bicarbonate and the isolation of the work area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that prevents contact with dangerous contaminants guarantees maximum safety for the operator.</a:t>
            </a:r>
          </a:p>
          <a:p>
            <a:pPr>
              <a:lnSpc>
                <a:spcPct val="150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Better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protection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operator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safety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: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Closed cabin to isolate the working area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No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contact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with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dangerous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Cut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resistant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gloves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8362"/>
            <a:ext cx="2017033" cy="3835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395"/>
            <a:ext cx="9144000" cy="46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2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ECONOMICAL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474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QUALITY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BEYOND 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cleans instruments in </a:t>
            </a:r>
            <a:r>
              <a:rPr lang="en-GB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depht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and removes the biofilm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extending the life cycle of 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instruments. 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 marL="0">
              <a:lnSpc>
                <a:spcPct val="100000"/>
              </a:lnSpc>
            </a:pPr>
            <a:r>
              <a:rPr lang="it-IT" sz="32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 BICARBONATE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Accurate, delicate,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endParaRPr lang="it-IT" sz="2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Effectiveness and precision of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b="1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 due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combination of two forces: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emollient and mechanical action of </a:t>
            </a:r>
            <a:r>
              <a:rPr lang="en-GB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sodium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bicarbonate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Accurate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5251704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BICAR</a:t>
            </a:r>
            <a:r>
              <a:rPr lang="en-GB" sz="1200" i="1" dirty="0" smtClean="0">
                <a:latin typeface="Arno Pro" panose="02020502040506020403" pitchFamily="18" charset="0"/>
              </a:rPr>
              <a:t>med </a:t>
            </a:r>
            <a:r>
              <a:rPr lang="en-GB" baseline="30000" dirty="0" smtClean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treatment accuracy derives from </a:t>
            </a:r>
            <a:r>
              <a:rPr lang="en-GB" sz="1400" b="1" dirty="0" smtClean="0">
                <a:latin typeface="Helvetica" panose="020B0604020202020204" pitchFamily="34" charset="0"/>
              </a:rPr>
              <a:t>the constant and continuous action of the sodium bicarbonate: projected on the surface, bicarbonate is capable to hit the same point repeatedly </a:t>
            </a:r>
            <a:r>
              <a:rPr lang="en-GB" sz="1400" dirty="0" smtClean="0">
                <a:latin typeface="Helvetica" panose="020B0604020202020204" pitchFamily="34" charset="0"/>
              </a:rPr>
              <a:t>and continuously over and over again.</a:t>
            </a:r>
          </a:p>
          <a:p>
            <a:pPr>
              <a:lnSpc>
                <a:spcPct val="150000"/>
              </a:lnSpc>
            </a:pPr>
            <a:endParaRPr lang="en-GB" sz="9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This </a:t>
            </a:r>
            <a:r>
              <a:rPr lang="en-GB" sz="1400" dirty="0">
                <a:latin typeface="Helvetica" panose="020B0604020202020204" pitchFamily="34" charset="0"/>
              </a:rPr>
              <a:t>action makes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baseline="30000" dirty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process </a:t>
            </a:r>
            <a:r>
              <a:rPr lang="en-GB" sz="1400" b="1" dirty="0">
                <a:latin typeface="Helvetica" panose="020B0604020202020204" pitchFamily="34" charset="0"/>
              </a:rPr>
              <a:t>comparable to a highly efficient mechanical brushing</a:t>
            </a:r>
            <a:r>
              <a:rPr lang="en-GB" sz="1400" dirty="0">
                <a:latin typeface="Helvetica" panose="020B0604020202020204" pitchFamily="34" charset="0"/>
              </a:rPr>
              <a:t>. Simulations show that one second of treatment with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sz="1400" baseline="30000" dirty="0"/>
              <a:t>®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r>
              <a:rPr lang="en-GB" sz="1400" dirty="0" smtClean="0">
                <a:latin typeface="Helvetica" panose="020B0604020202020204" pitchFamily="34" charset="0"/>
              </a:rPr>
              <a:t>process </a:t>
            </a:r>
            <a:r>
              <a:rPr lang="en-GB" sz="1400" dirty="0">
                <a:latin typeface="Helvetica" panose="020B0604020202020204" pitchFamily="34" charset="0"/>
              </a:rPr>
              <a:t>is equivalent to 40 seconds of manual brushing.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9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It allows to </a:t>
            </a:r>
            <a:r>
              <a:rPr lang="en-GB" sz="1400" b="1" dirty="0">
                <a:latin typeface="Helvetica" panose="020B0604020202020204" pitchFamily="34" charset="0"/>
              </a:rPr>
              <a:t>treat and remove any type of contaminant from any type of reusable surgical instrument.                             </a:t>
            </a: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elicate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6" y="2438400"/>
            <a:ext cx="534004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Compressed air supplies the kinetic energy to the solid sodium bicarbonate particles that mechanically act on the surface of the instrument.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As </a:t>
            </a:r>
            <a:r>
              <a:rPr lang="en-GB" sz="1400" b="1" dirty="0">
                <a:latin typeface="Helvetica" panose="020B0604020202020204" pitchFamily="34" charset="0"/>
              </a:rPr>
              <a:t>shown by the study of the Metallurgy Department of Trento University, the sodium bicarbonate granules are destroyed by impact </a:t>
            </a:r>
            <a:r>
              <a:rPr lang="en-GB" sz="1400" dirty="0">
                <a:latin typeface="Helvetica" panose="020B0604020202020204" pitchFamily="34" charset="0"/>
              </a:rPr>
              <a:t>with the surface by absorbing all the kinetic energy </a:t>
            </a:r>
            <a:r>
              <a:rPr lang="en-GB" sz="1400" b="1" dirty="0">
                <a:latin typeface="Helvetica" panose="020B0604020202020204" pitchFamily="34" charset="0"/>
              </a:rPr>
              <a:t>without altering or damaging the treated surface</a:t>
            </a:r>
            <a:r>
              <a:rPr lang="en-GB" sz="1400" dirty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4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Thanks </a:t>
            </a:r>
            <a:r>
              <a:rPr lang="en-GB" sz="1400" b="1" dirty="0">
                <a:latin typeface="Helvetica" panose="020B0604020202020204" pitchFamily="34" charset="0"/>
              </a:rPr>
              <a:t>to the water presence it operates an emollient "chemical" action that allows you to maximize </a:t>
            </a:r>
            <a:r>
              <a:rPr lang="en-GB" sz="1400" b="1" dirty="0" err="1">
                <a:latin typeface="Helvetica" panose="020B0604020202020204" pitchFamily="34" charset="0"/>
              </a:rPr>
              <a:t>detersion</a:t>
            </a:r>
            <a:r>
              <a:rPr lang="en-GB" sz="1400" b="1" dirty="0">
                <a:latin typeface="Helvetica" panose="020B0604020202020204" pitchFamily="34" charset="0"/>
              </a:rPr>
              <a:t> with cold water </a:t>
            </a:r>
            <a:r>
              <a:rPr lang="en-GB" sz="1400" dirty="0">
                <a:latin typeface="Helvetica" panose="020B0604020202020204" pitchFamily="34" charset="0"/>
              </a:rPr>
              <a:t>without using dangerous chemicals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for the </a:t>
            </a:r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483888" cy="7301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The </a:t>
            </a:r>
            <a:r>
              <a:rPr lang="en-GB" sz="1400" dirty="0">
                <a:latin typeface="Helvetica" panose="020B0604020202020204" pitchFamily="34" charset="0"/>
              </a:rPr>
              <a:t>special </a:t>
            </a:r>
            <a:r>
              <a:rPr lang="en-GB" sz="1400" dirty="0" err="1">
                <a:latin typeface="Helvetica" panose="020B0604020202020204" pitchFamily="34" charset="0"/>
              </a:rPr>
              <a:t>granulometry</a:t>
            </a:r>
            <a:r>
              <a:rPr lang="en-GB" sz="1400" dirty="0">
                <a:latin typeface="Helvetica" panose="020B0604020202020204" pitchFamily="34" charset="0"/>
              </a:rPr>
              <a:t> of </a:t>
            </a: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bicarbonate</a:t>
            </a:r>
            <a:r>
              <a:rPr lang="en-GB" sz="1400" dirty="0" smtClean="0">
                <a:latin typeface="Helvetica" panose="020B0604020202020204" pitchFamily="34" charset="0"/>
              </a:rPr>
              <a:t>, specifically </a:t>
            </a:r>
            <a:r>
              <a:rPr lang="en-GB" sz="1400" dirty="0">
                <a:latin typeface="Helvetica" panose="020B0604020202020204" pitchFamily="34" charset="0"/>
              </a:rPr>
              <a:t>studied to reduce dustiness to a minimum, </a:t>
            </a:r>
            <a:r>
              <a:rPr lang="en-GB" sz="1400" b="1" dirty="0">
                <a:latin typeface="Helvetica" panose="020B0604020202020204" pitchFamily="34" charset="0"/>
              </a:rPr>
              <a:t>allows to treat cavities less than 100 µ with great effectiveness and accuracy and to flush all cannulated instruments </a:t>
            </a:r>
            <a:r>
              <a:rPr lang="en-GB" sz="1400" dirty="0">
                <a:latin typeface="Helvetica" panose="020B0604020202020204" pitchFamily="34" charset="0"/>
              </a:rPr>
              <a:t>maintaining their patency and thus avoiding the risk of </a:t>
            </a:r>
            <a:r>
              <a:rPr lang="en-GB" sz="1400" dirty="0" smtClean="0">
                <a:latin typeface="Helvetica" panose="020B0604020202020204" pitchFamily="34" charset="0"/>
              </a:rPr>
              <a:t>obstruction.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3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Due </a:t>
            </a:r>
            <a:r>
              <a:rPr lang="en-GB" sz="1400" dirty="0">
                <a:latin typeface="Helvetica" panose="020B0604020202020204" pitchFamily="34" charset="0"/>
              </a:rPr>
              <a:t>to the fact that sodium bicarbonate </a:t>
            </a:r>
            <a:r>
              <a:rPr lang="en-GB" sz="1400" b="1" dirty="0">
                <a:latin typeface="Helvetica" panose="020B0604020202020204" pitchFamily="34" charset="0"/>
              </a:rPr>
              <a:t>has a pH 8, it can be discharged into sewage after the complete dissolution into water, without pollution</a:t>
            </a:r>
            <a:r>
              <a:rPr lang="en-GB" sz="1400" dirty="0">
                <a:latin typeface="Helvetica" panose="020B0604020202020204" pitchFamily="34" charset="0"/>
              </a:rPr>
              <a:t> and/or overloading the sewage treatment plant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b="1" dirty="0" smtClean="0">
                <a:latin typeface="Helvetica" panose="020B0604020202020204" pitchFamily="34" charset="0"/>
              </a:rPr>
              <a:t>is non-corrosive </a:t>
            </a:r>
            <a:r>
              <a:rPr lang="en-GB" sz="1400" b="1" dirty="0">
                <a:latin typeface="Helvetica" panose="020B0604020202020204" pitchFamily="34" charset="0"/>
              </a:rPr>
              <a:t>and biodegradable.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MODELS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WITHOUT LOADERS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2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94" y="4308750"/>
            <a:ext cx="5905305" cy="241304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l="2623" t="1471" r="3617" b="-1471"/>
          <a:stretch/>
        </p:blipFill>
        <p:spPr>
          <a:xfrm>
            <a:off x="495494" y="1905103"/>
            <a:ext cx="5829106" cy="233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 </a:t>
            </a:r>
            <a:r>
              <a:rPr lang="en-GB" sz="1400" dirty="0" err="1" smtClean="0">
                <a:latin typeface="Helvetica" panose="020B0604020202020204" pitchFamily="34" charset="0"/>
              </a:rPr>
              <a:t>CleanBox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STK </a:t>
            </a:r>
            <a:r>
              <a:rPr lang="en-GB" sz="1400" dirty="0" smtClean="0">
                <a:latin typeface="Helvetica" panose="020B0604020202020204" pitchFamily="34" charset="0"/>
              </a:rPr>
              <a:t>103 -113 </a:t>
            </a:r>
            <a:r>
              <a:rPr lang="en-GB" sz="1400" dirty="0">
                <a:latin typeface="Helvetica" panose="020B0604020202020204" pitchFamily="34" charset="0"/>
              </a:rPr>
              <a:t>is </a:t>
            </a:r>
            <a:r>
              <a:rPr lang="en-GB" sz="1400" dirty="0" smtClean="0">
                <a:latin typeface="Helvetica" panose="020B0604020202020204" pitchFamily="34" charset="0"/>
              </a:rPr>
              <a:t>a </a:t>
            </a:r>
            <a:r>
              <a:rPr lang="en-GB" sz="1400" b="1" dirty="0" smtClean="0">
                <a:latin typeface="Helvetica" panose="020B0604020202020204" pitchFamily="34" charset="0"/>
              </a:rPr>
              <a:t>studied </a:t>
            </a:r>
            <a:r>
              <a:rPr lang="en-GB" sz="1400" b="1" dirty="0">
                <a:latin typeface="Helvetica" panose="020B0604020202020204" pitchFamily="34" charset="0"/>
              </a:rPr>
              <a:t>solution for the pre-treatment of RMDs in </a:t>
            </a:r>
            <a:r>
              <a:rPr lang="en-GB" sz="1400" b="1" dirty="0" smtClean="0">
                <a:latin typeface="Helvetica" panose="020B0604020202020204" pitchFamily="34" charset="0"/>
              </a:rPr>
              <a:t>CSSD dirt area.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Mainly used for heavy workflow, you can work while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seated.</a:t>
            </a:r>
            <a:endParaRPr lang="en-US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Thanks to the automatic doors, the tray loaders and the internal </a:t>
            </a:r>
            <a:r>
              <a:rPr lang="en-US" sz="1400" dirty="0">
                <a:latin typeface="Helvetica" panose="020B0604020202020204" pitchFamily="34" charset="0"/>
              </a:rPr>
              <a:t>touch control panel </a:t>
            </a:r>
            <a:r>
              <a:rPr lang="en-US" sz="1400" dirty="0" smtClean="0">
                <a:latin typeface="Helvetica" panose="020B0604020202020204" pitchFamily="34" charset="0"/>
              </a:rPr>
              <a:t>you can work without </a:t>
            </a:r>
            <a:r>
              <a:rPr lang="en-US" sz="1400" dirty="0">
                <a:latin typeface="Helvetica" panose="020B0604020202020204" pitchFamily="34" charset="0"/>
              </a:rPr>
              <a:t>moving from the workstation. </a:t>
            </a:r>
            <a:endParaRPr lang="en-US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Possibility </a:t>
            </a:r>
            <a:r>
              <a:rPr lang="en-US" sz="1400" dirty="0">
                <a:latin typeface="Helvetica" panose="020B0604020202020204" pitchFamily="34" charset="0"/>
              </a:rPr>
              <a:t>of sanitizing the internal walls of the cabin at the end of the work </a:t>
            </a:r>
            <a:r>
              <a:rPr lang="it-IT" sz="1400" dirty="0" err="1" smtClean="0">
                <a:latin typeface="Helvetica" panose="020B0604020202020204" pitchFamily="34" charset="0"/>
              </a:rPr>
              <a:t>day</a:t>
            </a:r>
            <a:r>
              <a:rPr lang="it-IT" sz="1400" dirty="0" smtClean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1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11912" r="21773" b="8779"/>
          <a:stretch/>
        </p:blipFill>
        <p:spPr>
          <a:xfrm>
            <a:off x="495495" y="1964322"/>
            <a:ext cx="7772399" cy="346768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340945" y="41105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55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17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SMALL 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LOW WORKFLOW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STANDING WORK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EXTERNAL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6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87" y="4267200"/>
            <a:ext cx="5721213" cy="22614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53" y="2024756"/>
            <a:ext cx="5600505" cy="209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70852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100 is </a:t>
            </a:r>
            <a:r>
              <a:rPr lang="en-GB" sz="1400" b="1" dirty="0">
                <a:latin typeface="Helvetica" panose="020B0604020202020204" pitchFamily="34" charset="0"/>
              </a:rPr>
              <a:t>studied solution for the pre-treatment of RMDs in all contexts in which the storage and / or transit time results prolonged.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SAFE </a:t>
            </a: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</a:t>
            </a:r>
            <a:r>
              <a:rPr lang="en-GB" sz="1400" b="1" dirty="0">
                <a:latin typeface="Helvetica" panose="020B0604020202020204" pitchFamily="34" charset="0"/>
              </a:rPr>
              <a:t>100 prevents </a:t>
            </a:r>
            <a:r>
              <a:rPr lang="en-GB" sz="1400" b="1" dirty="0" smtClean="0">
                <a:latin typeface="Helvetica" panose="020B0604020202020204" pitchFamily="34" charset="0"/>
              </a:rPr>
              <a:t>dirt </a:t>
            </a:r>
            <a:r>
              <a:rPr lang="en-GB" sz="1400" b="1" dirty="0">
                <a:latin typeface="Helvetica" panose="020B0604020202020204" pitchFamily="34" charset="0"/>
              </a:rPr>
              <a:t>from becoming permanently </a:t>
            </a:r>
            <a:r>
              <a:rPr lang="en-GB" sz="1400" b="1" dirty="0" err="1">
                <a:latin typeface="Helvetica" panose="020B0604020202020204" pitchFamily="34" charset="0"/>
              </a:rPr>
              <a:t>sticked</a:t>
            </a:r>
            <a:r>
              <a:rPr lang="en-GB" sz="1400" b="1" dirty="0">
                <a:latin typeface="Helvetica" panose="020B0604020202020204" pitchFamily="34" charset="0"/>
              </a:rPr>
              <a:t>, thus preventing oxidation or sticking of organic material (biofilm).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Immediate cleaning of the instruments also allows to </a:t>
            </a:r>
            <a:r>
              <a:rPr lang="en-GB" sz="1400" b="1" dirty="0">
                <a:latin typeface="Helvetica" panose="020B0604020202020204" pitchFamily="34" charset="0"/>
              </a:rPr>
              <a:t>reduce the stress caused by the halides partially present in biological and physiological </a:t>
            </a:r>
            <a:r>
              <a:rPr lang="en-GB" sz="1400" b="1" dirty="0" smtClean="0">
                <a:latin typeface="Helvetica" panose="020B0604020202020204" pitchFamily="34" charset="0"/>
              </a:rPr>
              <a:t>liquids.</a:t>
            </a:r>
            <a:endParaRPr lang="en-GB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Helvetica" panose="020B0604020202020204" pitchFamily="34" charset="0"/>
              </a:rPr>
              <a:t>Machine has following placings: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Sub-sterilization central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Helvetica" panose="020B0604020202020204" pitchFamily="34" charset="0"/>
              </a:rPr>
              <a:t>Specialistic</a:t>
            </a:r>
            <a:r>
              <a:rPr lang="en-GB" sz="1600" dirty="0" smtClean="0">
                <a:latin typeface="Helvetica" panose="020B0604020202020204" pitchFamily="34" charset="0"/>
              </a:rPr>
              <a:t> operating rooms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Maintenance laboratories</a:t>
            </a:r>
            <a:endParaRPr lang="en-GB" sz="16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1336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AND PATENTS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Made in Italy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Models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are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 certified and marked as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Class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 Medical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Devices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, 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in compliance with European Directive 2017/745/EEC. 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holds 4 registered and recognized patents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91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Bicarbonate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1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BEFORE AND AFTER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CLEANING EXAMPLES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FORCEPS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1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GRIPPER CLAMP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DRILL BIT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TWEEZERS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LAPAROSCOPIC FORCEPS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dried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RIGID OPTIC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12294" y="1289554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2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ALL THE CLEANING OPERATIONS</a:t>
            </a:r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algn="ctr"/>
            <a:r>
              <a:rPr lang="en-US" sz="2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CAN BE DONE WITH THE SAME TECHNOLOGY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514600" y="5591782"/>
            <a:ext cx="608990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COMFORTABLY 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SEATED </a:t>
            </a:r>
          </a:p>
          <a:p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WITHOUT </a:t>
            </a:r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WASTING </a:t>
            </a:r>
            <a:r>
              <a:rPr lang="en-US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TIME</a:t>
            </a:r>
            <a:endParaRPr lang="en-US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098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PRICE LIST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PRICE LIST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Two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options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95300" y="2286000"/>
            <a:ext cx="6057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Sale    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Price List</a:t>
            </a:r>
            <a:endParaRPr lang="it-IT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Rental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Rental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Simulation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(1- 5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years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600" y="2667000"/>
            <a:ext cx="3987511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018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TECHNICAL MANUALS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0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MANUALS 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Important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to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read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95495" y="2438400"/>
            <a:ext cx="748721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and </a:t>
            </a:r>
            <a:r>
              <a:rPr lang="it-IT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maintenance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Manual</a:t>
            </a: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Specialized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Technical Manual</a:t>
            </a: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Preventive </a:t>
            </a:r>
            <a:r>
              <a:rPr lang="it-IT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Maintenance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</a:t>
            </a: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</p:txBody>
      </p:sp>
    </p:spTree>
    <p:extLst>
      <p:ext uri="{BB962C8B-B14F-4D97-AF65-F5344CB8AC3E}">
        <p14:creationId xmlns:p14="http://schemas.microsoft.com/office/powerpoint/2010/main" val="41205647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 AND MAINTENANCE MANUAL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b="1" dirty="0">
                <a:solidFill>
                  <a:srgbClr val="00BCB8"/>
                </a:solidFill>
                <a:latin typeface="Helvetica" panose="020B0604020202020204" pitchFamily="34" charset="0"/>
              </a:rPr>
              <a:t>WHO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: </a:t>
            </a:r>
            <a:endParaRPr lang="it-IT" sz="20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be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given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the CSSD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managers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it-IT" b="1" dirty="0">
                <a:solidFill>
                  <a:srgbClr val="00BCB8"/>
                </a:solidFill>
                <a:latin typeface="Helvetica" panose="020B0604020202020204" pitchFamily="34" charset="0"/>
              </a:rPr>
              <a:t>WHAT: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Installation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Method of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Maintenance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Disposal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features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Labellings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Tutorial on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correct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of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instruments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Software (HMI Panel)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manual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-set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users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/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passords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962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SPECIALIZED TECHNICAL MANUAL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b="1" dirty="0">
                <a:solidFill>
                  <a:srgbClr val="00BCB8"/>
                </a:solidFill>
                <a:latin typeface="Helvetica" panose="020B0604020202020204" pitchFamily="34" charset="0"/>
              </a:rPr>
              <a:t>WHO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: </a:t>
            </a:r>
            <a:endParaRPr lang="it-IT" sz="20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be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given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technicians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WHAT: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Installation guide -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connections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Maintenance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(routine, preventive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activities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,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parts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replacements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assistance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Warranty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terms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and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conditions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Replacement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guide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Alarms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Disposal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Labellings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Software (HMI Panel) </a:t>
            </a: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manual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260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PREVENTIVE MAINTENANCE PROGRAM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b="1" dirty="0">
                <a:solidFill>
                  <a:srgbClr val="00BCB8"/>
                </a:solidFill>
                <a:latin typeface="Helvetica" panose="020B0604020202020204" pitchFamily="34" charset="0"/>
              </a:rPr>
              <a:t>WHO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: </a:t>
            </a:r>
            <a:endParaRPr lang="it-IT" sz="20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Dealer</a:t>
            </a:r>
          </a:p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WHAT: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N.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tecnichans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N. H/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Intervention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Expected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Replacements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b="1856"/>
          <a:stretch/>
        </p:blipFill>
        <p:spPr>
          <a:xfrm>
            <a:off x="4067278" y="1981200"/>
            <a:ext cx="4372633" cy="437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122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MARKETING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0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MARKETING TOOL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95495" y="1676400"/>
            <a:ext cx="80832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BICARMED ADVERTISING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BCB8"/>
                </a:solidFill>
                <a:latin typeface="Helvetica" panose="020B0604020202020204" pitchFamily="34" charset="0"/>
              </a:rPr>
              <a:t>Magazine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: Publishing and ADV on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Zental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Sterilizations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Fair: 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Medical Expo (Düsseldorf – Germany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rgbClr val="00BCB8"/>
                </a:solidFill>
                <a:latin typeface="Helvetica" panose="020B0604020202020204" pitchFamily="34" charset="0"/>
              </a:rPr>
              <a:t>Congress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:  WFHSS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BCB8"/>
                </a:solidFill>
                <a:latin typeface="Helvetica" panose="020B0604020202020204" pitchFamily="34" charset="0"/>
                <a:hlinkClick r:id="rId3"/>
              </a:rPr>
              <a:t>Medical Expo Portal</a:t>
            </a:r>
            <a:endParaRPr lang="it-IT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lvl="1"/>
            <a:endParaRPr lang="it-IT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TOOLS: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Brochures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Photos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and Video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Roll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up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Scientific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Documents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lvl="1"/>
            <a:endParaRPr lang="it-IT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INTRANET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Here </a:t>
            </a: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you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find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all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marketing and sales </a:t>
            </a: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documents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WEB MEETING ON DEMAND</a:t>
            </a: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890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MARKETING ADVICES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WEB SITE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Add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a page with </a:t>
            </a:r>
            <a:r>
              <a:rPr lang="it-IT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Bicarmed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Solutions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EVENTS: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Take part to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our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Exhibition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and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congress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: </a:t>
            </a:r>
          </a:p>
          <a:p>
            <a:pPr lvl="2"/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it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should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be a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good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chance to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know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better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our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products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and to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get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more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informations</a:t>
            </a:r>
            <a:endParaRPr lang="it-IT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lvl="2"/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Let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know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which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are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local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congress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in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your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country: </a:t>
            </a:r>
          </a:p>
          <a:p>
            <a:pPr lvl="2"/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we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will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give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you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support</a:t>
            </a:r>
            <a:endParaRPr lang="it-IT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lvl="1"/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7637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09600" y="2774958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THANKS FOR YOUR ATTENTION</a:t>
            </a:r>
            <a:endParaRPr lang="it-IT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1419</TotalTime>
  <Words>1853</Words>
  <Application>Microsoft Office PowerPoint</Application>
  <PresentationFormat>Presentazione su schermo (4:3)</PresentationFormat>
  <Paragraphs>476</Paragraphs>
  <Slides>60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60</vt:i4>
      </vt:variant>
    </vt:vector>
  </HeadingPairs>
  <TitlesOfParts>
    <vt:vector size="70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Silvia Acciaro</cp:lastModifiedBy>
  <cp:revision>131</cp:revision>
  <dcterms:created xsi:type="dcterms:W3CDTF">2020-05-04T03:54:01Z</dcterms:created>
  <dcterms:modified xsi:type="dcterms:W3CDTF">2023-07-19T08:20:09Z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