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3"/>
  </p:notesMasterIdLst>
  <p:sldIdLst>
    <p:sldId id="286" r:id="rId2"/>
    <p:sldId id="333" r:id="rId3"/>
    <p:sldId id="334" r:id="rId4"/>
    <p:sldId id="335" r:id="rId5"/>
    <p:sldId id="289" r:id="rId6"/>
    <p:sldId id="290" r:id="rId7"/>
    <p:sldId id="291" r:id="rId8"/>
    <p:sldId id="292" r:id="rId9"/>
    <p:sldId id="293" r:id="rId10"/>
    <p:sldId id="294" r:id="rId11"/>
    <p:sldId id="295" r:id="rId12"/>
    <p:sldId id="296" r:id="rId13"/>
    <p:sldId id="297" r:id="rId14"/>
    <p:sldId id="274" r:id="rId15"/>
    <p:sldId id="298" r:id="rId16"/>
    <p:sldId id="299" r:id="rId17"/>
    <p:sldId id="300" r:id="rId18"/>
    <p:sldId id="301" r:id="rId19"/>
    <p:sldId id="302" r:id="rId20"/>
    <p:sldId id="303" r:id="rId21"/>
    <p:sldId id="304" r:id="rId22"/>
    <p:sldId id="305" r:id="rId23"/>
    <p:sldId id="306" r:id="rId24"/>
    <p:sldId id="307" r:id="rId25"/>
    <p:sldId id="308" r:id="rId26"/>
    <p:sldId id="309" r:id="rId27"/>
    <p:sldId id="310" r:id="rId28"/>
    <p:sldId id="311" r:id="rId29"/>
    <p:sldId id="312" r:id="rId30"/>
    <p:sldId id="313" r:id="rId31"/>
    <p:sldId id="314" r:id="rId32"/>
    <p:sldId id="315" r:id="rId33"/>
    <p:sldId id="316" r:id="rId34"/>
    <p:sldId id="317" r:id="rId35"/>
    <p:sldId id="318" r:id="rId36"/>
    <p:sldId id="319" r:id="rId37"/>
    <p:sldId id="320" r:id="rId38"/>
    <p:sldId id="258" r:id="rId39"/>
    <p:sldId id="276" r:id="rId40"/>
    <p:sldId id="277" r:id="rId41"/>
    <p:sldId id="278" r:id="rId42"/>
    <p:sldId id="279" r:id="rId43"/>
    <p:sldId id="280" r:id="rId44"/>
    <p:sldId id="281" r:id="rId45"/>
    <p:sldId id="282" r:id="rId46"/>
    <p:sldId id="271" r:id="rId47"/>
    <p:sldId id="283" r:id="rId48"/>
    <p:sldId id="284" r:id="rId49"/>
    <p:sldId id="268" r:id="rId50"/>
    <p:sldId id="321" r:id="rId51"/>
    <p:sldId id="322" r:id="rId52"/>
    <p:sldId id="323" r:id="rId53"/>
    <p:sldId id="324" r:id="rId54"/>
    <p:sldId id="325" r:id="rId55"/>
    <p:sldId id="326" r:id="rId56"/>
    <p:sldId id="327" r:id="rId57"/>
    <p:sldId id="328" r:id="rId58"/>
    <p:sldId id="329" r:id="rId59"/>
    <p:sldId id="330" r:id="rId60"/>
    <p:sldId id="331" r:id="rId61"/>
    <p:sldId id="332" r:id="rId62"/>
  </p:sldIdLst>
  <p:sldSz cx="9144000" cy="6858000" type="screen4x3"/>
  <p:notesSz cx="9144000" cy="6858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CB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2" d="100"/>
          <a:sy n="102" d="100"/>
        </p:scale>
        <p:origin x="264" y="10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GB"/>
          </a:p>
        </p:txBody>
      </p:sp>
      <p:sp>
        <p:nvSpPr>
          <p:cNvPr id="3" name="Segnaposto data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B30A4D4B-C65F-4E91-9067-FD0AC67154EC}" type="datetimeFigureOut">
              <a:rPr lang="en-GB" smtClean="0"/>
              <a:t>10/02/2024</a:t>
            </a:fld>
            <a:endParaRPr lang="en-GB"/>
          </a:p>
        </p:txBody>
      </p:sp>
      <p:sp>
        <p:nvSpPr>
          <p:cNvPr id="4" name="Segnaposto immagine diapositiva 3"/>
          <p:cNvSpPr>
            <a:spLocks noGrp="1" noRot="1" noChangeAspect="1"/>
          </p:cNvSpPr>
          <p:nvPr>
            <p:ph type="sldImg" idx="2"/>
          </p:nvPr>
        </p:nvSpPr>
        <p:spPr>
          <a:xfrm>
            <a:off x="3028950" y="857250"/>
            <a:ext cx="3086100" cy="2314575"/>
          </a:xfrm>
          <a:prstGeom prst="rect">
            <a:avLst/>
          </a:prstGeom>
          <a:noFill/>
          <a:ln w="12700">
            <a:solidFill>
              <a:prstClr val="black"/>
            </a:solidFill>
          </a:ln>
        </p:spPr>
        <p:txBody>
          <a:bodyPr vert="horz" lIns="91440" tIns="45720" rIns="91440" bIns="45720" rtlCol="0" anchor="ctr"/>
          <a:lstStyle/>
          <a:p>
            <a:endParaRPr lang="en-GB"/>
          </a:p>
        </p:txBody>
      </p:sp>
      <p:sp>
        <p:nvSpPr>
          <p:cNvPr id="5" name="Segnaposto note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GB"/>
          </a:p>
        </p:txBody>
      </p:sp>
      <p:sp>
        <p:nvSpPr>
          <p:cNvPr id="6" name="Segnaposto piè di pagina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en-GB"/>
          </a:p>
        </p:txBody>
      </p:sp>
      <p:sp>
        <p:nvSpPr>
          <p:cNvPr id="7" name="Segnaposto numero diapositiva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9421740C-57DF-44A9-BD0F-FC21F0906507}" type="slidenum">
              <a:rPr lang="en-GB" smtClean="0"/>
              <a:t>‹N›</a:t>
            </a:fld>
            <a:endParaRPr lang="en-GB"/>
          </a:p>
        </p:txBody>
      </p:sp>
    </p:spTree>
    <p:extLst>
      <p:ext uri="{BB962C8B-B14F-4D97-AF65-F5344CB8AC3E}">
        <p14:creationId xmlns:p14="http://schemas.microsoft.com/office/powerpoint/2010/main" val="12808943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21E00EFF-A007-4169-B056-639CEE2C5AE6}" type="slidenum">
              <a:rPr lang="it-IT" smtClean="0"/>
              <a:t>1</a:t>
            </a:fld>
            <a:endParaRPr lang="it-IT"/>
          </a:p>
        </p:txBody>
      </p:sp>
    </p:spTree>
    <p:extLst>
      <p:ext uri="{BB962C8B-B14F-4D97-AF65-F5344CB8AC3E}">
        <p14:creationId xmlns:p14="http://schemas.microsoft.com/office/powerpoint/2010/main" val="41986902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010F8043-4955-44BE-BDB8-49E7BEE68B3B}" type="slidenum">
              <a:rPr lang="it-IT" smtClean="0"/>
              <a:t>5</a:t>
            </a:fld>
            <a:endParaRPr lang="it-IT"/>
          </a:p>
        </p:txBody>
      </p:sp>
    </p:spTree>
    <p:extLst>
      <p:ext uri="{BB962C8B-B14F-4D97-AF65-F5344CB8AC3E}">
        <p14:creationId xmlns:p14="http://schemas.microsoft.com/office/powerpoint/2010/main" val="13225890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en-GB" dirty="0"/>
          </a:p>
        </p:txBody>
      </p:sp>
      <p:sp>
        <p:nvSpPr>
          <p:cNvPr id="4" name="Segnaposto numero diapositiva 3"/>
          <p:cNvSpPr>
            <a:spLocks noGrp="1"/>
          </p:cNvSpPr>
          <p:nvPr>
            <p:ph type="sldNum" sz="quarter" idx="10"/>
          </p:nvPr>
        </p:nvSpPr>
        <p:spPr/>
        <p:txBody>
          <a:bodyPr/>
          <a:lstStyle/>
          <a:p>
            <a:fld id="{9421740C-57DF-44A9-BD0F-FC21F0906507}" type="slidenum">
              <a:rPr lang="en-GB" smtClean="0"/>
              <a:t>31</a:t>
            </a:fld>
            <a:endParaRPr lang="en-GB"/>
          </a:p>
        </p:txBody>
      </p:sp>
    </p:spTree>
    <p:extLst>
      <p:ext uri="{BB962C8B-B14F-4D97-AF65-F5344CB8AC3E}">
        <p14:creationId xmlns:p14="http://schemas.microsoft.com/office/powerpoint/2010/main" val="35801411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7.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24.jpeg"/></Relationships>
</file>

<file path=ppt/slides/_rels/slide1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1.xml"/><Relationship Id="rId4" Type="http://schemas.openxmlformats.org/officeDocument/2006/relationships/image" Target="../media/image32.png"/></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1.jpe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7.jpeg"/></Relationships>
</file>

<file path=ppt/slides/_rels/slide29.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42.png"/><Relationship Id="rId4" Type="http://schemas.openxmlformats.org/officeDocument/2006/relationships/image" Target="../media/image41.png"/></Relationships>
</file>

<file path=ppt/slides/_rels/slide3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6.jpeg"/></Relationships>
</file>

<file path=ppt/slides/_rels/slide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51.jpeg"/><Relationship Id="rId5" Type="http://schemas.openxmlformats.org/officeDocument/2006/relationships/image" Target="../media/image50.jpg"/><Relationship Id="rId4" Type="http://schemas.openxmlformats.org/officeDocument/2006/relationships/image" Target="../media/image49.jpeg"/></Relationships>
</file>

<file path=ppt/slides/_rels/slide40.xml.rels><?xml version="1.0" encoding="UTF-8" standalone="yes"?>
<Relationships xmlns="http://schemas.openxmlformats.org/package/2006/relationships"><Relationship Id="rId3" Type="http://schemas.openxmlformats.org/officeDocument/2006/relationships/image" Target="../media/image52.jpeg"/><Relationship Id="rId7" Type="http://schemas.openxmlformats.org/officeDocument/2006/relationships/image" Target="../media/image55.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54.png"/><Relationship Id="rId5" Type="http://schemas.microsoft.com/office/2007/relationships/hdphoto" Target="../media/hdphoto1.wdp"/><Relationship Id="rId4" Type="http://schemas.openxmlformats.org/officeDocument/2006/relationships/image" Target="../media/image53.jpeg"/></Relationships>
</file>

<file path=ppt/slides/_rels/slide4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4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3.png"/><Relationship Id="rId5" Type="http://schemas.openxmlformats.org/officeDocument/2006/relationships/image" Target="../media/image62.jpeg"/><Relationship Id="rId4" Type="http://schemas.openxmlformats.org/officeDocument/2006/relationships/image" Target="../media/image61.png"/></Relationships>
</file>

<file path=ppt/slides/_rels/slide4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7.jpeg"/><Relationship Id="rId5" Type="http://schemas.openxmlformats.org/officeDocument/2006/relationships/image" Target="../media/image66.jpeg"/><Relationship Id="rId4" Type="http://schemas.openxmlformats.org/officeDocument/2006/relationships/image" Target="../media/image65.jpeg"/></Relationships>
</file>

<file path=ppt/slides/_rels/slide44.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71.png"/><Relationship Id="rId5" Type="http://schemas.openxmlformats.org/officeDocument/2006/relationships/image" Target="../media/image70.jpeg"/><Relationship Id="rId4" Type="http://schemas.openxmlformats.org/officeDocument/2006/relationships/image" Target="../media/image69.png"/></Relationships>
</file>

<file path=ppt/slides/_rels/slide45.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75.jpeg"/><Relationship Id="rId5" Type="http://schemas.openxmlformats.org/officeDocument/2006/relationships/image" Target="../media/image74.png"/><Relationship Id="rId4" Type="http://schemas.openxmlformats.org/officeDocument/2006/relationships/image" Target="../media/image73.png"/></Relationships>
</file>

<file path=ppt/slides/_rels/slide46.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77.jpg"/></Relationships>
</file>

<file path=ppt/slides/_rels/slide47.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81.png"/></Relationships>
</file>

<file path=ppt/slides/_rels/slide48.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85.png"/></Relationships>
</file>

<file path=ppt/slides/_rels/slide49.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88.jpeg"/><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91.png"/><Relationship Id="rId4" Type="http://schemas.openxmlformats.org/officeDocument/2006/relationships/image" Target="../media/image90.png"/></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2.jpe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hyperlink" Target="https://www.medicalexpo.it/prod/bicarmed-302989.html" TargetMode="Externa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770169" cy="6858000"/>
          </a:xfrm>
          <a:prstGeom prst="rect">
            <a:avLst/>
          </a:prstGeom>
        </p:spPr>
      </p:pic>
      <p:sp>
        <p:nvSpPr>
          <p:cNvPr id="4" name="Rettangolo 3"/>
          <p:cNvSpPr/>
          <p:nvPr/>
        </p:nvSpPr>
        <p:spPr>
          <a:xfrm>
            <a:off x="4767238" y="4267200"/>
            <a:ext cx="4426221" cy="2590800"/>
          </a:xfrm>
          <a:prstGeom prst="rect">
            <a:avLst/>
          </a:prstGeom>
          <a:solidFill>
            <a:srgbClr val="00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sp>
        <p:nvSpPr>
          <p:cNvPr id="10" name="text 1"/>
          <p:cNvSpPr txBox="1"/>
          <p:nvPr/>
        </p:nvSpPr>
        <p:spPr>
          <a:xfrm>
            <a:off x="5228493" y="3017802"/>
            <a:ext cx="4221431" cy="492443"/>
          </a:xfrm>
          <a:prstGeom prst="rect">
            <a:avLst/>
          </a:prstGeom>
        </p:spPr>
        <p:txBody>
          <a:bodyPr vert="horz" wrap="square" lIns="0" tIns="0" rIns="0" bIns="0" rtlCol="0">
            <a:spAutoFit/>
          </a:bodyPr>
          <a:lstStyle/>
          <a:p>
            <a:r>
              <a:rPr lang="it-IT" sz="3200" b="1" spc="10" dirty="0" smtClean="0">
                <a:solidFill>
                  <a:srgbClr val="00BCB8"/>
                </a:solidFill>
                <a:latin typeface="Helvetica" pitchFamily="34" charset="0"/>
                <a:cs typeface="Calibri"/>
              </a:rPr>
              <a:t>Presentation</a:t>
            </a:r>
          </a:p>
        </p:txBody>
      </p:sp>
      <p:sp>
        <p:nvSpPr>
          <p:cNvPr id="15" name="CasellaDiTesto 14"/>
          <p:cNvSpPr txBox="1"/>
          <p:nvPr/>
        </p:nvSpPr>
        <p:spPr>
          <a:xfrm>
            <a:off x="5228493" y="4572000"/>
            <a:ext cx="3699884" cy="1785104"/>
          </a:xfrm>
          <a:prstGeom prst="rect">
            <a:avLst/>
          </a:prstGeom>
          <a:noFill/>
        </p:spPr>
        <p:txBody>
          <a:bodyPr wrap="square" rtlCol="0">
            <a:spAutoFit/>
          </a:bodyPr>
          <a:lstStyle/>
          <a:p>
            <a:pPr>
              <a:spcAft>
                <a:spcPts val="600"/>
              </a:spcAft>
            </a:pPr>
            <a:r>
              <a:rPr lang="fr-FR" sz="2000" b="1" spc="10" dirty="0" smtClean="0">
                <a:solidFill>
                  <a:schemeClr val="bg1"/>
                </a:solidFill>
                <a:latin typeface="Helvetica" pitchFamily="34" charset="0"/>
                <a:cs typeface="Calibri"/>
              </a:rPr>
              <a:t>Les </a:t>
            </a:r>
            <a:r>
              <a:rPr lang="fr-FR" sz="2000" b="1" spc="10" dirty="0">
                <a:solidFill>
                  <a:schemeClr val="bg1"/>
                </a:solidFill>
                <a:latin typeface="Helvetica" pitchFamily="34" charset="0"/>
                <a:cs typeface="Calibri"/>
              </a:rPr>
              <a:t>dispositifs médicaux réutilisables comme outils de </a:t>
            </a:r>
            <a:r>
              <a:rPr lang="fr-FR" sz="2000" b="1" spc="10" dirty="0" smtClean="0">
                <a:solidFill>
                  <a:schemeClr val="bg1"/>
                </a:solidFill>
                <a:latin typeface="Helvetica" pitchFamily="34" charset="0"/>
                <a:cs typeface="Calibri"/>
              </a:rPr>
              <a:t>chirurgie en utilisant du</a:t>
            </a:r>
          </a:p>
          <a:p>
            <a:pPr>
              <a:spcAft>
                <a:spcPts val="600"/>
              </a:spcAft>
            </a:pPr>
            <a:r>
              <a:rPr lang="it-IT" sz="2000" b="1" spc="10" dirty="0" err="1" smtClean="0">
                <a:solidFill>
                  <a:schemeClr val="bg1"/>
                </a:solidFill>
                <a:latin typeface="Helvetica" pitchFamily="34" charset="0"/>
                <a:cs typeface="Calibri"/>
              </a:rPr>
              <a:t>Bicarbonate</a:t>
            </a:r>
            <a:r>
              <a:rPr lang="it-IT" sz="2000" b="1" spc="10" dirty="0" smtClean="0">
                <a:solidFill>
                  <a:schemeClr val="bg1"/>
                </a:solidFill>
                <a:latin typeface="Helvetica" pitchFamily="34" charset="0"/>
                <a:cs typeface="Calibri"/>
              </a:rPr>
              <a:t> de </a:t>
            </a:r>
            <a:r>
              <a:rPr lang="it-IT" sz="2000" b="1" spc="10" dirty="0" err="1" smtClean="0">
                <a:solidFill>
                  <a:schemeClr val="bg1"/>
                </a:solidFill>
                <a:latin typeface="Helvetica" pitchFamily="34" charset="0"/>
                <a:cs typeface="Calibri"/>
              </a:rPr>
              <a:t>Sodium</a:t>
            </a:r>
            <a:r>
              <a:rPr lang="it-IT" sz="2000" b="1" spc="10" dirty="0" smtClean="0">
                <a:solidFill>
                  <a:schemeClr val="bg1"/>
                </a:solidFill>
                <a:latin typeface="Helvetica" pitchFamily="34" charset="0"/>
                <a:cs typeface="Calibri"/>
              </a:rPr>
              <a:t> </a:t>
            </a:r>
            <a:endParaRPr lang="en-US" sz="2000" b="1" spc="10" dirty="0">
              <a:solidFill>
                <a:schemeClr val="bg1"/>
              </a:solidFill>
              <a:latin typeface="Helvetica" pitchFamily="34" charset="0"/>
              <a:cs typeface="Calibri"/>
            </a:endParaRPr>
          </a:p>
          <a:p>
            <a:pPr algn="ctr">
              <a:spcAft>
                <a:spcPts val="600"/>
              </a:spcAft>
            </a:pPr>
            <a:endParaRPr lang="it-IT" sz="2000" b="1" dirty="0">
              <a:solidFill>
                <a:schemeClr val="bg1"/>
              </a:solidFill>
              <a:latin typeface="Helvetica" pitchFamily="34" charset="0"/>
              <a:cs typeface="Calibri"/>
            </a:endParaRPr>
          </a:p>
        </p:txBody>
      </p:sp>
      <p:pic>
        <p:nvPicPr>
          <p:cNvPr id="5" name="Immagin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1000" y="533400"/>
            <a:ext cx="2566987" cy="488114"/>
          </a:xfrm>
          <a:prstGeom prst="rect">
            <a:avLst/>
          </a:prstGeom>
        </p:spPr>
      </p:pic>
      <p:pic>
        <p:nvPicPr>
          <p:cNvPr id="2" name="Immagine 1"/>
          <p:cNvPicPr>
            <a:picLocks noChangeAspect="1"/>
          </p:cNvPicPr>
          <p:nvPr/>
        </p:nvPicPr>
        <p:blipFill>
          <a:blip r:embed="rId5"/>
          <a:stretch>
            <a:fillRect/>
          </a:stretch>
        </p:blipFill>
        <p:spPr>
          <a:xfrm>
            <a:off x="6629400" y="533400"/>
            <a:ext cx="1981200" cy="616045"/>
          </a:xfrm>
          <a:prstGeom prst="rect">
            <a:avLst/>
          </a:prstGeom>
        </p:spPr>
      </p:pic>
    </p:spTree>
    <p:extLst>
      <p:ext uri="{BB962C8B-B14F-4D97-AF65-F5344CB8AC3E}">
        <p14:creationId xmlns:p14="http://schemas.microsoft.com/office/powerpoint/2010/main" val="31920745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tangolo 11"/>
          <p:cNvSpPr/>
          <p:nvPr/>
        </p:nvSpPr>
        <p:spPr>
          <a:xfrm>
            <a:off x="0" y="0"/>
            <a:ext cx="4648200" cy="689396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sp>
        <p:nvSpPr>
          <p:cNvPr id="9" name="object 9"/>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solidFill>
                <a:prstClr val="black"/>
              </a:solidFill>
            </a:endParaRPr>
          </a:p>
        </p:txBody>
      </p:sp>
      <p:sp>
        <p:nvSpPr>
          <p:cNvPr id="10" name="object 10"/>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solidFill>
                <a:prstClr val="black"/>
              </a:solidFill>
            </a:endParaRPr>
          </a:p>
        </p:txBody>
      </p:sp>
      <p:sp>
        <p:nvSpPr>
          <p:cNvPr id="11" name="object 11"/>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solidFill>
                <a:prstClr val="black"/>
              </a:solidFill>
            </a:endParaRPr>
          </a:p>
        </p:txBody>
      </p:sp>
      <p:sp>
        <p:nvSpPr>
          <p:cNvPr id="29"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0F0"/>
          </a:solidFill>
          <a:ln w="9144">
            <a:noFill/>
          </a:ln>
        </p:spPr>
        <p:txBody>
          <a:bodyPr wrap="square" lIns="0" tIns="0" rIns="0" bIns="0" rtlCol="0">
            <a:noAutofit/>
          </a:bodyPr>
          <a:lstStyle/>
          <a:p>
            <a:endParaRPr>
              <a:solidFill>
                <a:srgbClr val="00B0F0"/>
              </a:solidFill>
            </a:endParaRPr>
          </a:p>
        </p:txBody>
      </p:sp>
      <p:sp>
        <p:nvSpPr>
          <p:cNvPr id="30" name="CasellaDiTesto 29"/>
          <p:cNvSpPr txBox="1"/>
          <p:nvPr/>
        </p:nvSpPr>
        <p:spPr>
          <a:xfrm>
            <a:off x="383285" y="1524000"/>
            <a:ext cx="4264915" cy="1477328"/>
          </a:xfrm>
          <a:prstGeom prst="rect">
            <a:avLst/>
          </a:prstGeom>
          <a:noFill/>
        </p:spPr>
        <p:txBody>
          <a:bodyPr wrap="square" rtlCol="0">
            <a:spAutoFit/>
          </a:bodyPr>
          <a:lstStyle/>
          <a:p>
            <a:r>
              <a:rPr lang="it-IT" sz="3600" b="1" kern="0" cap="small" dirty="0">
                <a:solidFill>
                  <a:prstClr val="white"/>
                </a:solidFill>
                <a:latin typeface="Helvetica" pitchFamily="34" charset="0"/>
              </a:rPr>
              <a:t>à </a:t>
            </a:r>
            <a:r>
              <a:rPr lang="it-IT" sz="3600" b="1" kern="0" cap="small" dirty="0" err="1">
                <a:solidFill>
                  <a:prstClr val="white"/>
                </a:solidFill>
                <a:latin typeface="Helvetica" pitchFamily="34" charset="0"/>
              </a:rPr>
              <a:t>propos</a:t>
            </a:r>
            <a:r>
              <a:rPr lang="it-IT" sz="3600" b="1" kern="0" cap="small" dirty="0">
                <a:solidFill>
                  <a:prstClr val="white"/>
                </a:solidFill>
                <a:latin typeface="Helvetica" pitchFamily="34" charset="0"/>
              </a:rPr>
              <a:t> de </a:t>
            </a:r>
            <a:r>
              <a:rPr lang="it-IT" sz="3600" b="1" kern="0" cap="small" dirty="0" err="1">
                <a:solidFill>
                  <a:prstClr val="white"/>
                </a:solidFill>
                <a:latin typeface="Helvetica" pitchFamily="34" charset="0"/>
              </a:rPr>
              <a:t>nous</a:t>
            </a:r>
            <a:r>
              <a:rPr lang="it-IT" sz="3600" b="1" kern="0" cap="small" dirty="0">
                <a:solidFill>
                  <a:prstClr val="white"/>
                </a:solidFill>
                <a:latin typeface="Helvetica" pitchFamily="34" charset="0"/>
              </a:rPr>
              <a:t> </a:t>
            </a:r>
            <a:endParaRPr lang="it-IT" sz="3600" b="1" kern="0" cap="small" dirty="0" smtClean="0">
              <a:solidFill>
                <a:prstClr val="white"/>
              </a:solidFill>
              <a:latin typeface="Helvetica" pitchFamily="34" charset="0"/>
            </a:endParaRPr>
          </a:p>
          <a:p>
            <a:endParaRPr lang="en-US" b="1" kern="0" dirty="0" smtClean="0">
              <a:solidFill>
                <a:srgbClr val="00B0F0"/>
              </a:solidFill>
              <a:latin typeface="Helvetica" pitchFamily="34" charset="0"/>
            </a:endParaRPr>
          </a:p>
          <a:p>
            <a:r>
              <a:rPr lang="fr-FR" b="1" kern="0" dirty="0">
                <a:solidFill>
                  <a:srgbClr val="00B0F0"/>
                </a:solidFill>
                <a:latin typeface="Helvetica" pitchFamily="34" charset="0"/>
              </a:rPr>
              <a:t>Systèmes de nettoyage </a:t>
            </a:r>
            <a:endParaRPr lang="fr-FR" b="1" kern="0" dirty="0" smtClean="0">
              <a:solidFill>
                <a:srgbClr val="00B0F0"/>
              </a:solidFill>
              <a:latin typeface="Helvetica" pitchFamily="34" charset="0"/>
            </a:endParaRPr>
          </a:p>
          <a:p>
            <a:r>
              <a:rPr lang="fr-FR" b="1" kern="0" dirty="0" smtClean="0">
                <a:solidFill>
                  <a:srgbClr val="00B0F0"/>
                </a:solidFill>
                <a:latin typeface="Helvetica" pitchFamily="34" charset="0"/>
              </a:rPr>
              <a:t>avec </a:t>
            </a:r>
            <a:r>
              <a:rPr lang="fr-FR" b="1" kern="0" dirty="0">
                <a:solidFill>
                  <a:srgbClr val="00B0F0"/>
                </a:solidFill>
                <a:latin typeface="Helvetica" pitchFamily="34" charset="0"/>
              </a:rPr>
              <a:t>bicarbonate de sodium</a:t>
            </a:r>
            <a:endParaRPr lang="en-US" b="1" kern="0" dirty="0">
              <a:solidFill>
                <a:srgbClr val="00B0F0"/>
              </a:solidFill>
              <a:latin typeface="Helvetica" pitchFamily="34" charset="0"/>
            </a:endParaRPr>
          </a:p>
        </p:txBody>
      </p:sp>
      <p:pic>
        <p:nvPicPr>
          <p:cNvPr id="2" name="Immagine 1"/>
          <p:cNvPicPr>
            <a:picLocks noChangeAspect="1"/>
          </p:cNvPicPr>
          <p:nvPr/>
        </p:nvPicPr>
        <p:blipFill>
          <a:blip r:embed="rId2"/>
          <a:stretch>
            <a:fillRect/>
          </a:stretch>
        </p:blipFill>
        <p:spPr>
          <a:xfrm>
            <a:off x="4850104" y="1524000"/>
            <a:ext cx="1160461" cy="5151743"/>
          </a:xfrm>
          <a:prstGeom prst="rect">
            <a:avLst/>
          </a:prstGeom>
        </p:spPr>
      </p:pic>
      <p:sp>
        <p:nvSpPr>
          <p:cNvPr id="3" name="CasellaDiTesto 2"/>
          <p:cNvSpPr txBox="1"/>
          <p:nvPr/>
        </p:nvSpPr>
        <p:spPr>
          <a:xfrm>
            <a:off x="6096001" y="1752600"/>
            <a:ext cx="3048000" cy="4339650"/>
          </a:xfrm>
          <a:prstGeom prst="rect">
            <a:avLst/>
          </a:prstGeom>
          <a:noFill/>
        </p:spPr>
        <p:txBody>
          <a:bodyPr wrap="square" rtlCol="0">
            <a:spAutoFit/>
          </a:bodyPr>
          <a:lstStyle/>
          <a:p>
            <a:r>
              <a:rPr lang="it-IT" sz="1700" b="1" dirty="0">
                <a:solidFill>
                  <a:prstClr val="black">
                    <a:lumMod val="75000"/>
                    <a:lumOff val="25000"/>
                  </a:prstClr>
                </a:solidFill>
                <a:latin typeface="Helvetica" panose="020B0604020202020204" pitchFamily="34" charset="0"/>
              </a:rPr>
              <a:t>35 ANS </a:t>
            </a:r>
            <a:r>
              <a:rPr lang="it-IT" sz="1700" b="1" dirty="0" smtClean="0">
                <a:solidFill>
                  <a:prstClr val="black">
                    <a:lumMod val="75000"/>
                    <a:lumOff val="25000"/>
                  </a:prstClr>
                </a:solidFill>
                <a:latin typeface="Helvetica" panose="020B0604020202020204" pitchFamily="34" charset="0"/>
              </a:rPr>
              <a:t>D'EXPÉRIENCE</a:t>
            </a:r>
          </a:p>
          <a:p>
            <a:endParaRPr lang="it-IT" sz="1600" b="1" dirty="0">
              <a:solidFill>
                <a:prstClr val="black">
                  <a:lumMod val="75000"/>
                  <a:lumOff val="25000"/>
                </a:prstClr>
              </a:solidFill>
              <a:latin typeface="Helvetica" panose="020B0604020202020204" pitchFamily="34" charset="0"/>
            </a:endParaRPr>
          </a:p>
          <a:p>
            <a:endParaRPr lang="it-IT" sz="1600" b="1" dirty="0">
              <a:solidFill>
                <a:prstClr val="black">
                  <a:lumMod val="75000"/>
                  <a:lumOff val="25000"/>
                </a:prstClr>
              </a:solidFill>
              <a:latin typeface="Helvetica" panose="020B0604020202020204" pitchFamily="34" charset="0"/>
            </a:endParaRPr>
          </a:p>
          <a:p>
            <a:endParaRPr lang="it-IT" sz="1600" b="1" dirty="0">
              <a:solidFill>
                <a:prstClr val="black">
                  <a:lumMod val="75000"/>
                  <a:lumOff val="25000"/>
                </a:prstClr>
              </a:solidFill>
              <a:latin typeface="Helvetica" panose="020B0604020202020204" pitchFamily="34" charset="0"/>
            </a:endParaRPr>
          </a:p>
          <a:p>
            <a:r>
              <a:rPr lang="it-IT" sz="1700" b="1" dirty="0">
                <a:solidFill>
                  <a:prstClr val="black">
                    <a:lumMod val="75000"/>
                    <a:lumOff val="25000"/>
                  </a:prstClr>
                </a:solidFill>
                <a:latin typeface="Helvetica" panose="020B0604020202020204" pitchFamily="34" charset="0"/>
              </a:rPr>
              <a:t>PARTNER SOLVAY</a:t>
            </a:r>
          </a:p>
          <a:p>
            <a:r>
              <a:rPr lang="fr-FR" sz="1700" b="1" dirty="0">
                <a:solidFill>
                  <a:prstClr val="black">
                    <a:lumMod val="75000"/>
                    <a:lumOff val="25000"/>
                  </a:prstClr>
                </a:solidFill>
                <a:latin typeface="Helvetica" panose="020B0604020202020204" pitchFamily="34" charset="0"/>
              </a:rPr>
              <a:t>pour le bicarbonate </a:t>
            </a:r>
            <a:endParaRPr lang="fr-FR" sz="1700" b="1" dirty="0" smtClean="0">
              <a:solidFill>
                <a:prstClr val="black">
                  <a:lumMod val="75000"/>
                  <a:lumOff val="25000"/>
                </a:prstClr>
              </a:solidFill>
              <a:latin typeface="Helvetica" panose="020B0604020202020204" pitchFamily="34" charset="0"/>
            </a:endParaRPr>
          </a:p>
          <a:p>
            <a:r>
              <a:rPr lang="fr-FR" sz="1700" b="1" dirty="0" smtClean="0">
                <a:solidFill>
                  <a:prstClr val="black">
                    <a:lumMod val="75000"/>
                    <a:lumOff val="25000"/>
                  </a:prstClr>
                </a:solidFill>
                <a:latin typeface="Helvetica" panose="020B0604020202020204" pitchFamily="34" charset="0"/>
              </a:rPr>
              <a:t>de </a:t>
            </a:r>
            <a:r>
              <a:rPr lang="fr-FR" sz="1700" b="1" dirty="0">
                <a:solidFill>
                  <a:prstClr val="black">
                    <a:lumMod val="75000"/>
                    <a:lumOff val="25000"/>
                  </a:prstClr>
                </a:solidFill>
                <a:latin typeface="Helvetica" panose="020B0604020202020204" pitchFamily="34" charset="0"/>
              </a:rPr>
              <a:t>sodium</a:t>
            </a:r>
          </a:p>
          <a:p>
            <a:r>
              <a:rPr lang="fr-FR" sz="1700" b="1" dirty="0">
                <a:solidFill>
                  <a:prstClr val="black">
                    <a:lumMod val="75000"/>
                    <a:lumOff val="25000"/>
                  </a:prstClr>
                </a:solidFill>
                <a:latin typeface="Helvetica" panose="020B0604020202020204" pitchFamily="34" charset="0"/>
              </a:rPr>
              <a:t>média de nettoyage</a:t>
            </a:r>
            <a:endParaRPr lang="it-IT" b="1" dirty="0">
              <a:solidFill>
                <a:prstClr val="black">
                  <a:lumMod val="75000"/>
                  <a:lumOff val="25000"/>
                </a:prstClr>
              </a:solidFill>
              <a:latin typeface="Helvetica" panose="020B0604020202020204" pitchFamily="34" charset="0"/>
            </a:endParaRPr>
          </a:p>
          <a:p>
            <a:endParaRPr lang="it-IT" b="1" dirty="0">
              <a:solidFill>
                <a:prstClr val="black">
                  <a:lumMod val="75000"/>
                  <a:lumOff val="25000"/>
                </a:prstClr>
              </a:solidFill>
              <a:latin typeface="Helvetica" panose="020B0604020202020204" pitchFamily="34" charset="0"/>
            </a:endParaRPr>
          </a:p>
          <a:p>
            <a:endParaRPr lang="it-IT" b="1" dirty="0">
              <a:solidFill>
                <a:prstClr val="black">
                  <a:lumMod val="75000"/>
                  <a:lumOff val="25000"/>
                </a:prstClr>
              </a:solidFill>
              <a:latin typeface="Helvetica" panose="020B0604020202020204" pitchFamily="34" charset="0"/>
            </a:endParaRPr>
          </a:p>
          <a:p>
            <a:r>
              <a:rPr lang="it-IT" sz="1700" b="1" dirty="0">
                <a:solidFill>
                  <a:prstClr val="black">
                    <a:lumMod val="75000"/>
                    <a:lumOff val="25000"/>
                  </a:prstClr>
                </a:solidFill>
                <a:latin typeface="Helvetica" panose="020B0604020202020204" pitchFamily="34" charset="0"/>
              </a:rPr>
              <a:t>8 BREVETS MONDIAUX</a:t>
            </a:r>
          </a:p>
          <a:p>
            <a:endParaRPr lang="it-IT" sz="1400" b="1" dirty="0">
              <a:solidFill>
                <a:prstClr val="black">
                  <a:lumMod val="75000"/>
                  <a:lumOff val="25000"/>
                </a:prstClr>
              </a:solidFill>
              <a:latin typeface="Helvetica" panose="020B0604020202020204" pitchFamily="34" charset="0"/>
            </a:endParaRPr>
          </a:p>
          <a:p>
            <a:endParaRPr lang="it-IT" sz="1400" b="1" dirty="0">
              <a:solidFill>
                <a:prstClr val="black">
                  <a:lumMod val="75000"/>
                  <a:lumOff val="25000"/>
                </a:prstClr>
              </a:solidFill>
              <a:latin typeface="Helvetica" panose="020B0604020202020204" pitchFamily="34" charset="0"/>
            </a:endParaRPr>
          </a:p>
          <a:p>
            <a:endParaRPr lang="it-IT" sz="1400" b="1" dirty="0">
              <a:solidFill>
                <a:prstClr val="black">
                  <a:lumMod val="75000"/>
                  <a:lumOff val="25000"/>
                </a:prstClr>
              </a:solidFill>
              <a:latin typeface="Helvetica" panose="020B0604020202020204" pitchFamily="34" charset="0"/>
            </a:endParaRPr>
          </a:p>
          <a:p>
            <a:endParaRPr lang="it-IT" sz="1400" b="1" dirty="0">
              <a:solidFill>
                <a:prstClr val="black">
                  <a:lumMod val="75000"/>
                  <a:lumOff val="25000"/>
                </a:prstClr>
              </a:solidFill>
              <a:latin typeface="Helvetica" panose="020B0604020202020204" pitchFamily="34" charset="0"/>
            </a:endParaRPr>
          </a:p>
          <a:p>
            <a:r>
              <a:rPr lang="it-IT" sz="1700" b="1" dirty="0">
                <a:solidFill>
                  <a:prstClr val="black">
                    <a:lumMod val="75000"/>
                    <a:lumOff val="25000"/>
                  </a:prstClr>
                </a:solidFill>
                <a:latin typeface="Helvetica" panose="020B0604020202020204" pitchFamily="34" charset="0"/>
              </a:rPr>
              <a:t>2 </a:t>
            </a:r>
            <a:r>
              <a:rPr lang="it-IT" sz="1700" b="1" dirty="0" smtClean="0">
                <a:solidFill>
                  <a:prstClr val="black">
                    <a:lumMod val="75000"/>
                    <a:lumOff val="25000"/>
                  </a:prstClr>
                </a:solidFill>
                <a:latin typeface="Helvetica" panose="020B0604020202020204" pitchFamily="34" charset="0"/>
              </a:rPr>
              <a:t>USINES </a:t>
            </a:r>
          </a:p>
          <a:p>
            <a:r>
              <a:rPr lang="it-IT" sz="1700" b="1" dirty="0" smtClean="0">
                <a:solidFill>
                  <a:prstClr val="black">
                    <a:lumMod val="75000"/>
                    <a:lumOff val="25000"/>
                  </a:prstClr>
                </a:solidFill>
                <a:latin typeface="Helvetica" panose="020B0604020202020204" pitchFamily="34" charset="0"/>
              </a:rPr>
              <a:t>DE </a:t>
            </a:r>
            <a:r>
              <a:rPr lang="it-IT" sz="1700" b="1" dirty="0">
                <a:solidFill>
                  <a:prstClr val="black">
                    <a:lumMod val="75000"/>
                    <a:lumOff val="25000"/>
                  </a:prstClr>
                </a:solidFill>
                <a:latin typeface="Helvetica" panose="020B0604020202020204" pitchFamily="34" charset="0"/>
              </a:rPr>
              <a:t>FABRICATION</a:t>
            </a:r>
          </a:p>
        </p:txBody>
      </p:sp>
      <p:pic>
        <p:nvPicPr>
          <p:cNvPr id="14" name="Immagin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6102" y="276656"/>
            <a:ext cx="2717546" cy="790144"/>
          </a:xfrm>
          <a:prstGeom prst="rect">
            <a:avLst/>
          </a:prstGeom>
        </p:spPr>
      </p:pic>
    </p:spTree>
    <p:extLst>
      <p:ext uri="{BB962C8B-B14F-4D97-AF65-F5344CB8AC3E}">
        <p14:creationId xmlns:p14="http://schemas.microsoft.com/office/powerpoint/2010/main" val="11432502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tangolo 11"/>
          <p:cNvSpPr/>
          <p:nvPr/>
        </p:nvSpPr>
        <p:spPr>
          <a:xfrm>
            <a:off x="2894" y="1142999"/>
            <a:ext cx="9164211" cy="5715001"/>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sp>
        <p:nvSpPr>
          <p:cNvPr id="16" name="Rettangolo 15"/>
          <p:cNvSpPr/>
          <p:nvPr/>
        </p:nvSpPr>
        <p:spPr>
          <a:xfrm>
            <a:off x="330088" y="2530620"/>
            <a:ext cx="2753560" cy="2928211"/>
          </a:xfrm>
          <a:prstGeom prst="rect">
            <a:avLst/>
          </a:prstGeom>
          <a:solidFill>
            <a:srgbClr val="0099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sp>
        <p:nvSpPr>
          <p:cNvPr id="9" name="object 9"/>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solidFill>
                <a:prstClr val="black"/>
              </a:solidFill>
            </a:endParaRPr>
          </a:p>
        </p:txBody>
      </p:sp>
      <p:sp>
        <p:nvSpPr>
          <p:cNvPr id="10" name="object 10"/>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solidFill>
                <a:prstClr val="black"/>
              </a:solidFill>
            </a:endParaRPr>
          </a:p>
        </p:txBody>
      </p:sp>
      <p:sp>
        <p:nvSpPr>
          <p:cNvPr id="29" name="object 4"/>
          <p:cNvSpPr/>
          <p:nvPr/>
        </p:nvSpPr>
        <p:spPr>
          <a:xfrm>
            <a:off x="8089392" y="215785"/>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noFill/>
          <a:ln w="9144">
            <a:noFill/>
          </a:ln>
        </p:spPr>
        <p:txBody>
          <a:bodyPr wrap="square" lIns="0" tIns="0" rIns="0" bIns="0" rtlCol="0">
            <a:noAutofit/>
          </a:bodyPr>
          <a:lstStyle/>
          <a:p>
            <a:endParaRPr>
              <a:solidFill>
                <a:srgbClr val="00BCB8"/>
              </a:solidFill>
            </a:endParaRPr>
          </a:p>
        </p:txBody>
      </p:sp>
      <p:sp>
        <p:nvSpPr>
          <p:cNvPr id="30" name="CasellaDiTesto 29"/>
          <p:cNvSpPr txBox="1"/>
          <p:nvPr/>
        </p:nvSpPr>
        <p:spPr>
          <a:xfrm>
            <a:off x="308228" y="1390513"/>
            <a:ext cx="5941315" cy="892552"/>
          </a:xfrm>
          <a:prstGeom prst="rect">
            <a:avLst/>
          </a:prstGeom>
          <a:noFill/>
        </p:spPr>
        <p:txBody>
          <a:bodyPr wrap="square" rtlCol="0">
            <a:spAutoFit/>
          </a:bodyPr>
          <a:lstStyle/>
          <a:p>
            <a:r>
              <a:rPr lang="it-IT" sz="2800" b="1" dirty="0" smtClean="0">
                <a:solidFill>
                  <a:prstClr val="white"/>
                </a:solidFill>
                <a:latin typeface="Helvetica" pitchFamily="34" charset="0"/>
              </a:rPr>
              <a:t>BICARjet</a:t>
            </a:r>
            <a:r>
              <a:rPr lang="it-IT" sz="1600" b="1" baseline="68000" dirty="0" smtClean="0">
                <a:solidFill>
                  <a:prstClr val="white"/>
                </a:solidFill>
                <a:latin typeface="Helvetica" pitchFamily="34" charset="0"/>
              </a:rPr>
              <a:t>®  </a:t>
            </a:r>
            <a:r>
              <a:rPr lang="it-IT" sz="2800" b="1" dirty="0" smtClean="0">
                <a:solidFill>
                  <a:prstClr val="white"/>
                </a:solidFill>
                <a:latin typeface="Helvetica" pitchFamily="34" charset="0"/>
              </a:rPr>
              <a:t>La TECHNOLOGIE</a:t>
            </a:r>
          </a:p>
          <a:p>
            <a:r>
              <a:rPr lang="it-IT" sz="2400" b="1" dirty="0" smtClean="0">
                <a:solidFill>
                  <a:srgbClr val="00B0F0"/>
                </a:solidFill>
                <a:latin typeface="Helvetica" pitchFamily="34" charset="0"/>
              </a:rPr>
              <a:t>Applications</a:t>
            </a:r>
            <a:endParaRPr lang="it-IT" sz="3600" b="1" dirty="0">
              <a:solidFill>
                <a:srgbClr val="00B0F0"/>
              </a:solidFill>
            </a:endParaRPr>
          </a:p>
        </p:txBody>
      </p:sp>
      <p:pic>
        <p:nvPicPr>
          <p:cNvPr id="5" name="Immagine 4"/>
          <p:cNvPicPr>
            <a:picLocks noChangeAspect="1"/>
          </p:cNvPicPr>
          <p:nvPr/>
        </p:nvPicPr>
        <p:blipFill>
          <a:blip r:embed="rId2"/>
          <a:stretch>
            <a:fillRect/>
          </a:stretch>
        </p:blipFill>
        <p:spPr>
          <a:xfrm>
            <a:off x="638649" y="3151897"/>
            <a:ext cx="2180751" cy="2029703"/>
          </a:xfrm>
          <a:prstGeom prst="rect">
            <a:avLst/>
          </a:prstGeom>
        </p:spPr>
      </p:pic>
      <p:sp>
        <p:nvSpPr>
          <p:cNvPr id="25" name="CasellaDiTesto 24"/>
          <p:cNvSpPr txBox="1"/>
          <p:nvPr/>
        </p:nvSpPr>
        <p:spPr>
          <a:xfrm>
            <a:off x="330089" y="2682196"/>
            <a:ext cx="2753560" cy="338554"/>
          </a:xfrm>
          <a:prstGeom prst="rect">
            <a:avLst/>
          </a:prstGeom>
          <a:noFill/>
        </p:spPr>
        <p:txBody>
          <a:bodyPr wrap="square" rtlCol="0">
            <a:spAutoFit/>
          </a:bodyPr>
          <a:lstStyle/>
          <a:p>
            <a:pPr algn="ctr"/>
            <a:r>
              <a:rPr lang="it-IT" sz="1600" b="1" dirty="0" smtClean="0">
                <a:solidFill>
                  <a:prstClr val="white"/>
                </a:solidFill>
                <a:latin typeface="Helvetica" panose="020B0604020202020204" pitchFamily="34" charset="0"/>
              </a:rPr>
              <a:t>PHARMACEUTIQUE</a:t>
            </a:r>
            <a:endParaRPr lang="it-IT" sz="1600" b="1" dirty="0">
              <a:solidFill>
                <a:prstClr val="white"/>
              </a:solidFill>
              <a:latin typeface="Helvetica" panose="020B0604020202020204" pitchFamily="34" charset="0"/>
            </a:endParaRPr>
          </a:p>
        </p:txBody>
      </p:sp>
      <p:sp>
        <p:nvSpPr>
          <p:cNvPr id="35"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0F0"/>
          </a:solidFill>
          <a:ln w="9144">
            <a:noFill/>
          </a:ln>
        </p:spPr>
        <p:txBody>
          <a:bodyPr wrap="square" lIns="0" tIns="0" rIns="0" bIns="0" rtlCol="0">
            <a:noAutofit/>
          </a:bodyPr>
          <a:lstStyle/>
          <a:p>
            <a:endParaRPr>
              <a:solidFill>
                <a:prstClr val="black"/>
              </a:solidFill>
            </a:endParaRPr>
          </a:p>
        </p:txBody>
      </p:sp>
      <p:pic>
        <p:nvPicPr>
          <p:cNvPr id="3" name="Immagin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6102" y="276656"/>
            <a:ext cx="2717546" cy="790144"/>
          </a:xfrm>
          <a:prstGeom prst="rect">
            <a:avLst/>
          </a:prstGeom>
        </p:spPr>
      </p:pic>
      <p:sp>
        <p:nvSpPr>
          <p:cNvPr id="40" name="Rettangolo 39"/>
          <p:cNvSpPr/>
          <p:nvPr/>
        </p:nvSpPr>
        <p:spPr>
          <a:xfrm>
            <a:off x="3201438" y="2530620"/>
            <a:ext cx="2753560" cy="2928211"/>
          </a:xfrm>
          <a:prstGeom prst="rect">
            <a:avLst/>
          </a:prstGeom>
          <a:solidFill>
            <a:srgbClr val="0099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sp>
        <p:nvSpPr>
          <p:cNvPr id="41" name="Rettangolo 40"/>
          <p:cNvSpPr/>
          <p:nvPr/>
        </p:nvSpPr>
        <p:spPr>
          <a:xfrm>
            <a:off x="6085640" y="2530621"/>
            <a:ext cx="2753560" cy="2958112"/>
          </a:xfrm>
          <a:prstGeom prst="rect">
            <a:avLst/>
          </a:prstGeom>
          <a:solidFill>
            <a:srgbClr val="0099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pic>
        <p:nvPicPr>
          <p:cNvPr id="8" name="Immagine 7"/>
          <p:cNvPicPr>
            <a:picLocks noChangeAspect="1"/>
          </p:cNvPicPr>
          <p:nvPr/>
        </p:nvPicPr>
        <p:blipFill>
          <a:blip r:embed="rId4"/>
          <a:stretch>
            <a:fillRect/>
          </a:stretch>
        </p:blipFill>
        <p:spPr>
          <a:xfrm>
            <a:off x="3472106" y="3138964"/>
            <a:ext cx="2242894" cy="2042636"/>
          </a:xfrm>
          <a:prstGeom prst="rect">
            <a:avLst/>
          </a:prstGeom>
        </p:spPr>
      </p:pic>
      <p:pic>
        <p:nvPicPr>
          <p:cNvPr id="7" name="Immagine 6"/>
          <p:cNvPicPr>
            <a:picLocks noChangeAspect="1"/>
          </p:cNvPicPr>
          <p:nvPr/>
        </p:nvPicPr>
        <p:blipFill rotWithShape="1">
          <a:blip r:embed="rId5"/>
          <a:srcRect b="3780"/>
          <a:stretch/>
        </p:blipFill>
        <p:spPr>
          <a:xfrm>
            <a:off x="6377617" y="3127123"/>
            <a:ext cx="2205677" cy="2054477"/>
          </a:xfrm>
          <a:prstGeom prst="rect">
            <a:avLst/>
          </a:prstGeom>
        </p:spPr>
      </p:pic>
      <p:sp>
        <p:nvSpPr>
          <p:cNvPr id="32" name="CasellaDiTesto 31"/>
          <p:cNvSpPr txBox="1"/>
          <p:nvPr/>
        </p:nvSpPr>
        <p:spPr>
          <a:xfrm>
            <a:off x="3197044" y="2682196"/>
            <a:ext cx="2757954" cy="338554"/>
          </a:xfrm>
          <a:prstGeom prst="rect">
            <a:avLst/>
          </a:prstGeom>
          <a:noFill/>
        </p:spPr>
        <p:txBody>
          <a:bodyPr wrap="square" rtlCol="0">
            <a:spAutoFit/>
          </a:bodyPr>
          <a:lstStyle/>
          <a:p>
            <a:pPr algn="ctr"/>
            <a:r>
              <a:rPr lang="it-IT" sz="1600" b="1" dirty="0" smtClean="0">
                <a:solidFill>
                  <a:prstClr val="white"/>
                </a:solidFill>
                <a:latin typeface="Helvetica" panose="020B0604020202020204" pitchFamily="34" charset="0"/>
              </a:rPr>
              <a:t>MÉCHANIQUE </a:t>
            </a:r>
            <a:endParaRPr lang="it-IT" sz="1600" b="1" dirty="0">
              <a:solidFill>
                <a:prstClr val="white"/>
              </a:solidFill>
              <a:latin typeface="Helvetica" panose="020B0604020202020204" pitchFamily="34" charset="0"/>
            </a:endParaRPr>
          </a:p>
        </p:txBody>
      </p:sp>
      <p:sp>
        <p:nvSpPr>
          <p:cNvPr id="33" name="CasellaDiTesto 32"/>
          <p:cNvSpPr txBox="1"/>
          <p:nvPr/>
        </p:nvSpPr>
        <p:spPr>
          <a:xfrm>
            <a:off x="6085639" y="2700315"/>
            <a:ext cx="2734891" cy="338554"/>
          </a:xfrm>
          <a:prstGeom prst="rect">
            <a:avLst/>
          </a:prstGeom>
          <a:noFill/>
        </p:spPr>
        <p:txBody>
          <a:bodyPr wrap="square" rtlCol="0">
            <a:spAutoFit/>
          </a:bodyPr>
          <a:lstStyle/>
          <a:p>
            <a:pPr algn="ctr"/>
            <a:r>
              <a:rPr lang="it-IT" sz="1600" b="1" dirty="0" smtClean="0">
                <a:solidFill>
                  <a:prstClr val="white"/>
                </a:solidFill>
                <a:latin typeface="Helvetica" panose="020B0604020202020204" pitchFamily="34" charset="0"/>
              </a:rPr>
              <a:t>CAOUTCHOUC</a:t>
            </a:r>
            <a:endParaRPr lang="it-IT" sz="1600" b="1" dirty="0">
              <a:solidFill>
                <a:prstClr val="white"/>
              </a:solidFill>
              <a:latin typeface="Helvetica" panose="020B0604020202020204" pitchFamily="34" charset="0"/>
            </a:endParaRPr>
          </a:p>
        </p:txBody>
      </p:sp>
      <p:sp>
        <p:nvSpPr>
          <p:cNvPr id="4" name="Rettangolo 3"/>
          <p:cNvSpPr/>
          <p:nvPr/>
        </p:nvSpPr>
        <p:spPr>
          <a:xfrm>
            <a:off x="3201438" y="5410201"/>
            <a:ext cx="2753560" cy="9762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sp>
        <p:nvSpPr>
          <p:cNvPr id="26" name="CasellaDiTesto 25"/>
          <p:cNvSpPr txBox="1"/>
          <p:nvPr/>
        </p:nvSpPr>
        <p:spPr>
          <a:xfrm>
            <a:off x="3350716" y="5540034"/>
            <a:ext cx="2485673" cy="738664"/>
          </a:xfrm>
          <a:prstGeom prst="rect">
            <a:avLst/>
          </a:prstGeom>
          <a:noFill/>
        </p:spPr>
        <p:txBody>
          <a:bodyPr wrap="square" rtlCol="0">
            <a:spAutoFit/>
          </a:bodyPr>
          <a:lstStyle/>
          <a:p>
            <a:pPr marL="285750" indent="-285750">
              <a:lnSpc>
                <a:spcPct val="150000"/>
              </a:lnSpc>
              <a:buClr>
                <a:srgbClr val="0099CC"/>
              </a:buClr>
              <a:buSzPct val="110000"/>
              <a:buFont typeface="Arial" panose="020B0604020202020204" pitchFamily="34" charset="0"/>
              <a:buChar char="•"/>
            </a:pPr>
            <a:r>
              <a:rPr lang="it-IT" sz="1400" b="1" dirty="0" smtClean="0">
                <a:solidFill>
                  <a:prstClr val="black">
                    <a:lumMod val="75000"/>
                    <a:lumOff val="25000"/>
                  </a:prstClr>
                </a:solidFill>
                <a:latin typeface="Helvetica" panose="020B0604020202020204" pitchFamily="34" charset="0"/>
              </a:rPr>
              <a:t>FERRARI Auto </a:t>
            </a:r>
            <a:r>
              <a:rPr lang="it-IT" sz="1400" b="1" dirty="0" err="1" smtClean="0">
                <a:solidFill>
                  <a:prstClr val="black">
                    <a:lumMod val="75000"/>
                    <a:lumOff val="25000"/>
                  </a:prstClr>
                </a:solidFill>
                <a:latin typeface="Helvetica" panose="020B0604020202020204" pitchFamily="34" charset="0"/>
              </a:rPr>
              <a:t>SpA</a:t>
            </a:r>
            <a:endParaRPr lang="it-IT" sz="1400" b="1" dirty="0" smtClean="0">
              <a:solidFill>
                <a:prstClr val="black">
                  <a:lumMod val="75000"/>
                  <a:lumOff val="25000"/>
                </a:prstClr>
              </a:solidFill>
              <a:latin typeface="Helvetica" panose="020B0604020202020204" pitchFamily="34" charset="0"/>
            </a:endParaRPr>
          </a:p>
          <a:p>
            <a:pPr marL="285750" indent="-285750">
              <a:lnSpc>
                <a:spcPct val="150000"/>
              </a:lnSpc>
              <a:buClr>
                <a:srgbClr val="0099CC"/>
              </a:buClr>
              <a:buSzPct val="110000"/>
              <a:buFont typeface="Arial" panose="020B0604020202020204" pitchFamily="34" charset="0"/>
              <a:buChar char="•"/>
            </a:pPr>
            <a:r>
              <a:rPr lang="it-IT" sz="1400" b="1" dirty="0" smtClean="0">
                <a:solidFill>
                  <a:prstClr val="black">
                    <a:lumMod val="75000"/>
                    <a:lumOff val="25000"/>
                  </a:prstClr>
                </a:solidFill>
                <a:latin typeface="Helvetica" panose="020B0604020202020204" pitchFamily="34" charset="0"/>
              </a:rPr>
              <a:t>ZF </a:t>
            </a:r>
            <a:r>
              <a:rPr lang="it-IT" sz="1400" b="1" dirty="0" err="1" smtClean="0">
                <a:solidFill>
                  <a:prstClr val="black">
                    <a:lumMod val="75000"/>
                    <a:lumOff val="25000"/>
                  </a:prstClr>
                </a:solidFill>
                <a:latin typeface="Helvetica" panose="020B0604020202020204" pitchFamily="34" charset="0"/>
              </a:rPr>
              <a:t>Luftfarttechnik</a:t>
            </a:r>
            <a:endParaRPr lang="it-IT" sz="1400" b="1" dirty="0">
              <a:solidFill>
                <a:prstClr val="black">
                  <a:lumMod val="75000"/>
                  <a:lumOff val="25000"/>
                </a:prstClr>
              </a:solidFill>
              <a:latin typeface="Helvetica" panose="020B0604020202020204" pitchFamily="34" charset="0"/>
            </a:endParaRPr>
          </a:p>
        </p:txBody>
      </p:sp>
      <p:sp>
        <p:nvSpPr>
          <p:cNvPr id="42" name="Rettangolo 41"/>
          <p:cNvSpPr/>
          <p:nvPr/>
        </p:nvSpPr>
        <p:spPr>
          <a:xfrm>
            <a:off x="6085640" y="5433071"/>
            <a:ext cx="2753560" cy="9534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sp>
        <p:nvSpPr>
          <p:cNvPr id="27" name="CasellaDiTesto 26"/>
          <p:cNvSpPr txBox="1"/>
          <p:nvPr/>
        </p:nvSpPr>
        <p:spPr>
          <a:xfrm>
            <a:off x="6249543" y="5562600"/>
            <a:ext cx="2570988" cy="738664"/>
          </a:xfrm>
          <a:prstGeom prst="rect">
            <a:avLst/>
          </a:prstGeom>
          <a:noFill/>
        </p:spPr>
        <p:txBody>
          <a:bodyPr wrap="square" rtlCol="0">
            <a:spAutoFit/>
          </a:bodyPr>
          <a:lstStyle/>
          <a:p>
            <a:pPr marL="285750" indent="-285750">
              <a:lnSpc>
                <a:spcPct val="150000"/>
              </a:lnSpc>
              <a:buClr>
                <a:srgbClr val="0099CC"/>
              </a:buClr>
              <a:buSzPct val="110000"/>
              <a:buFont typeface="Arial" panose="020B0604020202020204" pitchFamily="34" charset="0"/>
              <a:buChar char="•"/>
            </a:pPr>
            <a:r>
              <a:rPr lang="it-IT" sz="1400" b="1" dirty="0">
                <a:solidFill>
                  <a:prstClr val="black">
                    <a:lumMod val="75000"/>
                    <a:lumOff val="25000"/>
                  </a:prstClr>
                </a:solidFill>
                <a:latin typeface="Helvetica" panose="020B0604020202020204" pitchFamily="34" charset="0"/>
              </a:rPr>
              <a:t>HUTCHINSON </a:t>
            </a:r>
            <a:r>
              <a:rPr lang="it-IT" sz="1400" b="1" dirty="0" err="1" smtClean="0">
                <a:solidFill>
                  <a:prstClr val="black">
                    <a:lumMod val="75000"/>
                    <a:lumOff val="25000"/>
                  </a:prstClr>
                </a:solidFill>
                <a:latin typeface="Helvetica" panose="020B0604020202020204" pitchFamily="34" charset="0"/>
              </a:rPr>
              <a:t>Groupe</a:t>
            </a:r>
            <a:endParaRPr lang="it-IT" sz="1400" b="1" dirty="0">
              <a:solidFill>
                <a:prstClr val="black">
                  <a:lumMod val="75000"/>
                  <a:lumOff val="25000"/>
                </a:prstClr>
              </a:solidFill>
              <a:latin typeface="Helvetica" panose="020B0604020202020204" pitchFamily="34" charset="0"/>
            </a:endParaRPr>
          </a:p>
          <a:p>
            <a:pPr marL="285750" indent="-285750">
              <a:lnSpc>
                <a:spcPct val="150000"/>
              </a:lnSpc>
              <a:buClr>
                <a:srgbClr val="0099CC"/>
              </a:buClr>
              <a:buSzPct val="110000"/>
              <a:buFont typeface="Arial" panose="020B0604020202020204" pitchFamily="34" charset="0"/>
              <a:buChar char="•"/>
            </a:pPr>
            <a:r>
              <a:rPr lang="it-IT" sz="1400" b="1" dirty="0">
                <a:solidFill>
                  <a:prstClr val="black">
                    <a:lumMod val="75000"/>
                    <a:lumOff val="25000"/>
                  </a:prstClr>
                </a:solidFill>
                <a:latin typeface="Helvetica" panose="020B0604020202020204" pitchFamily="34" charset="0"/>
              </a:rPr>
              <a:t>FREUDENBERG </a:t>
            </a:r>
          </a:p>
        </p:txBody>
      </p:sp>
      <p:sp>
        <p:nvSpPr>
          <p:cNvPr id="43" name="Rettangolo 42"/>
          <p:cNvSpPr/>
          <p:nvPr/>
        </p:nvSpPr>
        <p:spPr>
          <a:xfrm>
            <a:off x="336936" y="5410199"/>
            <a:ext cx="2753560" cy="9762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sp>
        <p:nvSpPr>
          <p:cNvPr id="2" name="CasellaDiTesto 1"/>
          <p:cNvSpPr txBox="1"/>
          <p:nvPr/>
        </p:nvSpPr>
        <p:spPr>
          <a:xfrm>
            <a:off x="343662" y="5547464"/>
            <a:ext cx="2762426" cy="777136"/>
          </a:xfrm>
          <a:prstGeom prst="rect">
            <a:avLst/>
          </a:prstGeom>
          <a:noFill/>
        </p:spPr>
        <p:txBody>
          <a:bodyPr wrap="square" rtlCol="0">
            <a:spAutoFit/>
          </a:bodyPr>
          <a:lstStyle/>
          <a:p>
            <a:pPr marL="285750" indent="-285750">
              <a:lnSpc>
                <a:spcPct val="150000"/>
              </a:lnSpc>
              <a:spcAft>
                <a:spcPts val="300"/>
              </a:spcAft>
              <a:buClr>
                <a:srgbClr val="0099CC"/>
              </a:buClr>
              <a:buSzPct val="116000"/>
              <a:buFont typeface="Arial" panose="020B0604020202020204" pitchFamily="34" charset="0"/>
              <a:buChar char="•"/>
            </a:pPr>
            <a:r>
              <a:rPr lang="it-IT" sz="1400" b="1" dirty="0" smtClean="0">
                <a:solidFill>
                  <a:prstClr val="black">
                    <a:lumMod val="75000"/>
                    <a:lumOff val="25000"/>
                  </a:prstClr>
                </a:solidFill>
                <a:latin typeface="Helvetica" panose="020B0604020202020204" pitchFamily="34" charset="0"/>
              </a:rPr>
              <a:t>WEST PHARMACEUTICAL</a:t>
            </a:r>
          </a:p>
          <a:p>
            <a:pPr marL="285750" indent="-285750">
              <a:lnSpc>
                <a:spcPct val="150000"/>
              </a:lnSpc>
              <a:spcAft>
                <a:spcPts val="300"/>
              </a:spcAft>
              <a:buClr>
                <a:srgbClr val="0099CC"/>
              </a:buClr>
              <a:buSzPct val="126000"/>
              <a:buFont typeface="Arial" panose="020B0604020202020204" pitchFamily="34" charset="0"/>
              <a:buChar char="•"/>
            </a:pPr>
            <a:r>
              <a:rPr lang="it-IT" sz="1400" b="1" dirty="0">
                <a:solidFill>
                  <a:prstClr val="black">
                    <a:lumMod val="75000"/>
                    <a:lumOff val="25000"/>
                  </a:prstClr>
                </a:solidFill>
                <a:latin typeface="Helvetica" panose="020B0604020202020204" pitchFamily="34" charset="0"/>
              </a:rPr>
              <a:t>DATWYLER</a:t>
            </a:r>
          </a:p>
        </p:txBody>
      </p:sp>
    </p:spTree>
    <p:extLst>
      <p:ext uri="{BB962C8B-B14F-4D97-AF65-F5344CB8AC3E}">
        <p14:creationId xmlns:p14="http://schemas.microsoft.com/office/powerpoint/2010/main" val="34610447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ttangolo 12"/>
          <p:cNvSpPr/>
          <p:nvPr/>
        </p:nvSpPr>
        <p:spPr>
          <a:xfrm>
            <a:off x="-45507" y="-35960"/>
            <a:ext cx="4648200" cy="691210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sp>
        <p:nvSpPr>
          <p:cNvPr id="12" name="Rettangolo 11"/>
          <p:cNvSpPr/>
          <p:nvPr/>
        </p:nvSpPr>
        <p:spPr>
          <a:xfrm>
            <a:off x="4562983" y="-35960"/>
            <a:ext cx="4648200" cy="6912102"/>
          </a:xfrm>
          <a:prstGeom prst="rect">
            <a:avLst/>
          </a:prstGeom>
          <a:solidFill>
            <a:srgbClr val="00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sp>
        <p:nvSpPr>
          <p:cNvPr id="9" name="object 9"/>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solidFill>
                <a:prstClr val="black"/>
              </a:solidFill>
            </a:endParaRPr>
          </a:p>
        </p:txBody>
      </p:sp>
      <p:sp>
        <p:nvSpPr>
          <p:cNvPr id="10" name="object 10"/>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solidFill>
                <a:prstClr val="black"/>
              </a:solidFill>
            </a:endParaRPr>
          </a:p>
        </p:txBody>
      </p:sp>
      <p:sp>
        <p:nvSpPr>
          <p:cNvPr id="11" name="object 11"/>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solidFill>
                <a:prstClr val="black"/>
              </a:solidFill>
            </a:endParaRPr>
          </a:p>
        </p:txBody>
      </p:sp>
      <p:sp>
        <p:nvSpPr>
          <p:cNvPr id="29"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chemeClr val="bg1"/>
          </a:solidFill>
          <a:ln w="9144">
            <a:noFill/>
          </a:ln>
        </p:spPr>
        <p:txBody>
          <a:bodyPr wrap="square" lIns="0" tIns="0" rIns="0" bIns="0" rtlCol="0">
            <a:noAutofit/>
          </a:bodyPr>
          <a:lstStyle/>
          <a:p>
            <a:endParaRPr>
              <a:solidFill>
                <a:prstClr val="white"/>
              </a:solidFill>
            </a:endParaRPr>
          </a:p>
        </p:txBody>
      </p:sp>
      <p:sp>
        <p:nvSpPr>
          <p:cNvPr id="30" name="CasellaDiTesto 29"/>
          <p:cNvSpPr txBox="1"/>
          <p:nvPr/>
        </p:nvSpPr>
        <p:spPr>
          <a:xfrm>
            <a:off x="238282" y="1452678"/>
            <a:ext cx="4257518" cy="523220"/>
          </a:xfrm>
          <a:prstGeom prst="rect">
            <a:avLst/>
          </a:prstGeom>
          <a:noFill/>
        </p:spPr>
        <p:txBody>
          <a:bodyPr wrap="square" rtlCol="0">
            <a:spAutoFit/>
          </a:bodyPr>
          <a:lstStyle/>
          <a:p>
            <a:pPr>
              <a:spcAft>
                <a:spcPts val="300"/>
              </a:spcAft>
            </a:pPr>
            <a:r>
              <a:rPr lang="it-IT" sz="2800" b="1" dirty="0" err="1">
                <a:solidFill>
                  <a:srgbClr val="0099CC"/>
                </a:solidFill>
                <a:latin typeface="Helvetica" pitchFamily="34" charset="0"/>
              </a:rPr>
              <a:t>Division</a:t>
            </a:r>
            <a:r>
              <a:rPr lang="it-IT" sz="2800" b="1" dirty="0">
                <a:solidFill>
                  <a:srgbClr val="0099CC"/>
                </a:solidFill>
                <a:latin typeface="Helvetica" pitchFamily="34" charset="0"/>
              </a:rPr>
              <a:t> </a:t>
            </a:r>
            <a:r>
              <a:rPr lang="it-IT" sz="2800" b="1" dirty="0" smtClean="0">
                <a:solidFill>
                  <a:srgbClr val="0099CC"/>
                </a:solidFill>
                <a:latin typeface="Helvetica" pitchFamily="34" charset="0"/>
              </a:rPr>
              <a:t>INDUSTRIELLE</a:t>
            </a:r>
            <a:endParaRPr lang="it-IT" sz="3600" b="1" dirty="0">
              <a:solidFill>
                <a:srgbClr val="0099CC"/>
              </a:solidFill>
            </a:endParaRPr>
          </a:p>
        </p:txBody>
      </p:sp>
      <p:pic>
        <p:nvPicPr>
          <p:cNvPr id="15" name="Immagine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06524" y="990600"/>
            <a:ext cx="2584383" cy="491421"/>
          </a:xfrm>
          <a:prstGeom prst="rect">
            <a:avLst/>
          </a:prstGeom>
        </p:spPr>
      </p:pic>
      <p:sp>
        <p:nvSpPr>
          <p:cNvPr id="16" name="CasellaDiTesto 15"/>
          <p:cNvSpPr txBox="1"/>
          <p:nvPr/>
        </p:nvSpPr>
        <p:spPr>
          <a:xfrm>
            <a:off x="4908284" y="1350552"/>
            <a:ext cx="4076573" cy="659668"/>
          </a:xfrm>
          <a:prstGeom prst="rect">
            <a:avLst/>
          </a:prstGeom>
          <a:noFill/>
        </p:spPr>
        <p:txBody>
          <a:bodyPr wrap="square" rtlCol="0">
            <a:spAutoFit/>
          </a:bodyPr>
          <a:lstStyle/>
          <a:p>
            <a:pPr>
              <a:lnSpc>
                <a:spcPct val="150000"/>
              </a:lnSpc>
              <a:spcAft>
                <a:spcPts val="600"/>
              </a:spcAft>
            </a:pPr>
            <a:r>
              <a:rPr lang="it-IT" sz="2800" b="1" dirty="0" err="1">
                <a:solidFill>
                  <a:prstClr val="white"/>
                </a:solidFill>
                <a:latin typeface="Helvetica" pitchFamily="34" charset="0"/>
              </a:rPr>
              <a:t>Division</a:t>
            </a:r>
            <a:r>
              <a:rPr lang="it-IT" sz="2800" b="1" dirty="0">
                <a:solidFill>
                  <a:prstClr val="white"/>
                </a:solidFill>
                <a:latin typeface="Helvetica" pitchFamily="34" charset="0"/>
              </a:rPr>
              <a:t> </a:t>
            </a:r>
            <a:r>
              <a:rPr lang="it-IT" sz="2800" b="1" dirty="0" smtClean="0">
                <a:solidFill>
                  <a:prstClr val="white"/>
                </a:solidFill>
                <a:latin typeface="Helvetica" pitchFamily="34" charset="0"/>
              </a:rPr>
              <a:t>MEDICALE</a:t>
            </a:r>
          </a:p>
        </p:txBody>
      </p:sp>
      <p:pic>
        <p:nvPicPr>
          <p:cNvPr id="17" name="Immagine 16"/>
          <p:cNvPicPr>
            <a:picLocks noChangeAspect="1"/>
          </p:cNvPicPr>
          <p:nvPr/>
        </p:nvPicPr>
        <p:blipFill rotWithShape="1">
          <a:blip r:embed="rId3" cstate="print">
            <a:extLst>
              <a:ext uri="{28A0092B-C50C-407E-A947-70E740481C1C}">
                <a14:useLocalDpi xmlns:a14="http://schemas.microsoft.com/office/drawing/2010/main" val="0"/>
              </a:ext>
            </a:extLst>
          </a:blip>
          <a:srcRect l="22208" t="9107" r="22008" b="-4736"/>
          <a:stretch/>
        </p:blipFill>
        <p:spPr>
          <a:xfrm>
            <a:off x="5384198" y="2834292"/>
            <a:ext cx="3005770" cy="3558383"/>
          </a:xfrm>
          <a:prstGeom prst="rect">
            <a:avLst/>
          </a:prstGeom>
        </p:spPr>
      </p:pic>
      <p:pic>
        <p:nvPicPr>
          <p:cNvPr id="19" name="Immagine 18"/>
          <p:cNvPicPr>
            <a:picLocks noChangeAspect="1"/>
          </p:cNvPicPr>
          <p:nvPr/>
        </p:nvPicPr>
        <p:blipFill rotWithShape="1">
          <a:blip r:embed="rId4"/>
          <a:srcRect b="3780"/>
          <a:stretch/>
        </p:blipFill>
        <p:spPr>
          <a:xfrm>
            <a:off x="966852" y="4898306"/>
            <a:ext cx="1795863" cy="1672756"/>
          </a:xfrm>
          <a:prstGeom prst="rect">
            <a:avLst/>
          </a:prstGeom>
        </p:spPr>
      </p:pic>
      <p:pic>
        <p:nvPicPr>
          <p:cNvPr id="18" name="Immagine 17"/>
          <p:cNvPicPr>
            <a:picLocks noChangeAspect="1"/>
          </p:cNvPicPr>
          <p:nvPr/>
        </p:nvPicPr>
        <p:blipFill>
          <a:blip r:embed="rId5"/>
          <a:stretch>
            <a:fillRect/>
          </a:stretch>
        </p:blipFill>
        <p:spPr>
          <a:xfrm>
            <a:off x="2061651" y="3465544"/>
            <a:ext cx="1944166" cy="1770580"/>
          </a:xfrm>
          <a:prstGeom prst="rect">
            <a:avLst/>
          </a:prstGeom>
        </p:spPr>
      </p:pic>
      <p:pic>
        <p:nvPicPr>
          <p:cNvPr id="20" name="Immagine 1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6102" y="276656"/>
            <a:ext cx="2717546" cy="790144"/>
          </a:xfrm>
          <a:prstGeom prst="rect">
            <a:avLst/>
          </a:prstGeom>
        </p:spPr>
      </p:pic>
      <p:pic>
        <p:nvPicPr>
          <p:cNvPr id="14" name="Immagine 13"/>
          <p:cNvPicPr>
            <a:picLocks noChangeAspect="1"/>
          </p:cNvPicPr>
          <p:nvPr/>
        </p:nvPicPr>
        <p:blipFill>
          <a:blip r:embed="rId7"/>
          <a:stretch>
            <a:fillRect/>
          </a:stretch>
        </p:blipFill>
        <p:spPr>
          <a:xfrm>
            <a:off x="293076" y="2318971"/>
            <a:ext cx="1840524" cy="1713042"/>
          </a:xfrm>
          <a:prstGeom prst="rect">
            <a:avLst/>
          </a:prstGeom>
        </p:spPr>
      </p:pic>
    </p:spTree>
    <p:extLst>
      <p:ext uri="{BB962C8B-B14F-4D97-AF65-F5344CB8AC3E}">
        <p14:creationId xmlns:p14="http://schemas.microsoft.com/office/powerpoint/2010/main" val="24443889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tangolo 11"/>
          <p:cNvSpPr/>
          <p:nvPr/>
        </p:nvSpPr>
        <p:spPr>
          <a:xfrm>
            <a:off x="0" y="0"/>
            <a:ext cx="4648200" cy="6858000"/>
          </a:xfrm>
          <a:prstGeom prst="rect">
            <a:avLst/>
          </a:prstGeom>
          <a:solidFill>
            <a:srgbClr val="00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object 9"/>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10" name="object 10"/>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11" name="object 11"/>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29"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sp>
        <p:nvSpPr>
          <p:cNvPr id="30" name="CasellaDiTesto 29"/>
          <p:cNvSpPr txBox="1"/>
          <p:nvPr/>
        </p:nvSpPr>
        <p:spPr>
          <a:xfrm>
            <a:off x="5410200" y="1295400"/>
            <a:ext cx="3976381" cy="3477875"/>
          </a:xfrm>
          <a:prstGeom prst="rect">
            <a:avLst/>
          </a:prstGeom>
          <a:noFill/>
        </p:spPr>
        <p:txBody>
          <a:bodyPr wrap="square" rtlCol="0">
            <a:spAutoFit/>
          </a:bodyPr>
          <a:lstStyle/>
          <a:p>
            <a:r>
              <a:rPr lang="it-IT" sz="2800" b="1" dirty="0" smtClean="0">
                <a:solidFill>
                  <a:schemeClr val="bg1"/>
                </a:solidFill>
                <a:latin typeface="Helvetica" pitchFamily="34" charset="0"/>
              </a:rPr>
              <a:t>ABOUT BICARMED</a:t>
            </a:r>
          </a:p>
          <a:p>
            <a:endParaRPr lang="it-IT" sz="2800" b="1" dirty="0">
              <a:solidFill>
                <a:schemeClr val="tx1">
                  <a:lumMod val="75000"/>
                  <a:lumOff val="25000"/>
                </a:schemeClr>
              </a:solidFill>
              <a:latin typeface="Helvetica" pitchFamily="34" charset="0"/>
            </a:endParaRPr>
          </a:p>
          <a:p>
            <a:endParaRPr lang="en-US" sz="1400" dirty="0">
              <a:latin typeface="Arial"/>
              <a:cs typeface="Arial"/>
            </a:endParaRPr>
          </a:p>
          <a:p>
            <a:endParaRPr lang="it-IT" sz="1400" dirty="0">
              <a:latin typeface="Arial"/>
              <a:cs typeface="Arial"/>
            </a:endParaRPr>
          </a:p>
          <a:p>
            <a:endParaRPr lang="it-IT" sz="1400" dirty="0">
              <a:latin typeface="Arial"/>
              <a:cs typeface="Arial"/>
            </a:endParaRPr>
          </a:p>
          <a:p>
            <a:endParaRPr lang="en-US" sz="1400" dirty="0">
              <a:solidFill>
                <a:schemeClr val="tx1">
                  <a:lumMod val="75000"/>
                  <a:lumOff val="25000"/>
                </a:schemeClr>
              </a:solidFill>
              <a:latin typeface="Helvetica" pitchFamily="34" charset="0"/>
              <a:cs typeface="Arial"/>
            </a:endParaRPr>
          </a:p>
          <a:p>
            <a:endParaRPr lang="en-US" sz="3600" dirty="0">
              <a:latin typeface="Arial"/>
              <a:cs typeface="Arial"/>
            </a:endParaRPr>
          </a:p>
          <a:p>
            <a:endParaRPr lang="en-US" sz="3600" dirty="0">
              <a:latin typeface="Arial"/>
              <a:cs typeface="Arial"/>
            </a:endParaRPr>
          </a:p>
          <a:p>
            <a:endParaRPr lang="it-IT" sz="3600" b="1" dirty="0">
              <a:solidFill>
                <a:srgbClr val="0EC2B1"/>
              </a:solidFill>
            </a:endParaRPr>
          </a:p>
        </p:txBody>
      </p:sp>
      <p:pic>
        <p:nvPicPr>
          <p:cNvPr id="13" name="Immagin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3286" y="300990"/>
            <a:ext cx="2283714" cy="434249"/>
          </a:xfrm>
          <a:prstGeom prst="rect">
            <a:avLst/>
          </a:prstGeom>
        </p:spPr>
      </p:pic>
      <p:pic>
        <p:nvPicPr>
          <p:cNvPr id="14" name="Immagine 13"/>
          <p:cNvPicPr>
            <a:picLocks noChangeAspect="1"/>
          </p:cNvPicPr>
          <p:nvPr/>
        </p:nvPicPr>
        <p:blipFill rotWithShape="1">
          <a:blip r:embed="rId4" cstate="print">
            <a:extLst>
              <a:ext uri="{28A0092B-C50C-407E-A947-70E740481C1C}">
                <a14:useLocalDpi xmlns:a14="http://schemas.microsoft.com/office/drawing/2010/main" val="0"/>
              </a:ext>
            </a:extLst>
          </a:blip>
          <a:srcRect l="21189" t="-1327" r="23027" b="-3409"/>
          <a:stretch/>
        </p:blipFill>
        <p:spPr>
          <a:xfrm>
            <a:off x="9422" y="1066800"/>
            <a:ext cx="4638778" cy="6014631"/>
          </a:xfrm>
          <a:prstGeom prst="rect">
            <a:avLst/>
          </a:prstGeom>
        </p:spPr>
      </p:pic>
      <p:sp>
        <p:nvSpPr>
          <p:cNvPr id="15" name="CasellaDiTesto 14"/>
          <p:cNvSpPr txBox="1"/>
          <p:nvPr/>
        </p:nvSpPr>
        <p:spPr>
          <a:xfrm>
            <a:off x="5010912" y="1146858"/>
            <a:ext cx="3886199" cy="6509474"/>
          </a:xfrm>
          <a:prstGeom prst="rect">
            <a:avLst/>
          </a:prstGeom>
          <a:noFill/>
        </p:spPr>
        <p:txBody>
          <a:bodyPr wrap="square" rtlCol="0">
            <a:spAutoFit/>
          </a:bodyPr>
          <a:lstStyle/>
          <a:p>
            <a:r>
              <a:rPr lang="it-IT" sz="2400" b="1" dirty="0" smtClean="0">
                <a:solidFill>
                  <a:schemeClr val="tx1">
                    <a:lumMod val="65000"/>
                    <a:lumOff val="35000"/>
                  </a:schemeClr>
                </a:solidFill>
                <a:latin typeface="Helvetica" pitchFamily="34" charset="0"/>
              </a:rPr>
              <a:t>A </a:t>
            </a:r>
            <a:r>
              <a:rPr lang="it-IT" sz="2400" b="1" dirty="0" err="1" smtClean="0">
                <a:solidFill>
                  <a:schemeClr val="tx1">
                    <a:lumMod val="65000"/>
                    <a:lumOff val="35000"/>
                  </a:schemeClr>
                </a:solidFill>
                <a:latin typeface="Helvetica" pitchFamily="34" charset="0"/>
              </a:rPr>
              <a:t>propos</a:t>
            </a:r>
            <a:r>
              <a:rPr lang="it-IT" sz="2400" b="1" dirty="0" smtClean="0">
                <a:solidFill>
                  <a:schemeClr val="tx1">
                    <a:lumMod val="65000"/>
                    <a:lumOff val="35000"/>
                  </a:schemeClr>
                </a:solidFill>
                <a:latin typeface="Helvetica" pitchFamily="34" charset="0"/>
              </a:rPr>
              <a:t> de </a:t>
            </a:r>
            <a:r>
              <a:rPr lang="it-IT" sz="2400" b="1" dirty="0" err="1" smtClean="0">
                <a:solidFill>
                  <a:schemeClr val="tx1">
                    <a:lumMod val="65000"/>
                    <a:lumOff val="35000"/>
                  </a:schemeClr>
                </a:solidFill>
                <a:latin typeface="Helvetica" pitchFamily="34" charset="0"/>
              </a:rPr>
              <a:t>BICAR</a:t>
            </a:r>
            <a:r>
              <a:rPr lang="it-IT" sz="2400" b="1" i="1" dirty="0" err="1" smtClean="0">
                <a:solidFill>
                  <a:schemeClr val="tx1">
                    <a:lumMod val="65000"/>
                    <a:lumOff val="35000"/>
                  </a:schemeClr>
                </a:solidFill>
                <a:latin typeface="Arno Pro Caption" panose="02020502040506020403" pitchFamily="18" charset="0"/>
              </a:rPr>
              <a:t>med</a:t>
            </a:r>
            <a:r>
              <a:rPr lang="it-IT" sz="2400" b="1" i="1" dirty="0" smtClean="0">
                <a:solidFill>
                  <a:schemeClr val="tx1">
                    <a:lumMod val="65000"/>
                    <a:lumOff val="35000"/>
                  </a:schemeClr>
                </a:solidFill>
                <a:latin typeface="Arno Pro Caption" panose="02020502040506020403" pitchFamily="18" charset="0"/>
              </a:rPr>
              <a:t>®</a:t>
            </a:r>
          </a:p>
          <a:p>
            <a:pPr>
              <a:lnSpc>
                <a:spcPct val="150000"/>
              </a:lnSpc>
              <a:spcAft>
                <a:spcPts val="600"/>
              </a:spcAft>
            </a:pPr>
            <a:r>
              <a:rPr lang="it-IT" b="1" spc="10" dirty="0" err="1" smtClean="0">
                <a:solidFill>
                  <a:srgbClr val="00BCB8"/>
                </a:solidFill>
                <a:latin typeface="Helvetica" panose="020B0604020202020204" pitchFamily="34" charset="0"/>
                <a:cs typeface="Arial"/>
              </a:rPr>
              <a:t>Division</a:t>
            </a:r>
            <a:r>
              <a:rPr lang="it-IT" b="1" spc="10" dirty="0" smtClean="0">
                <a:solidFill>
                  <a:srgbClr val="00BCB8"/>
                </a:solidFill>
                <a:latin typeface="Helvetica" panose="020B0604020202020204" pitchFamily="34" charset="0"/>
                <a:cs typeface="Arial"/>
              </a:rPr>
              <a:t> </a:t>
            </a:r>
            <a:r>
              <a:rPr lang="it-IT" b="1" spc="10" dirty="0" err="1" smtClean="0">
                <a:solidFill>
                  <a:srgbClr val="00BCB8"/>
                </a:solidFill>
                <a:latin typeface="Helvetica" panose="020B0604020202020204" pitchFamily="34" charset="0"/>
                <a:cs typeface="Arial"/>
              </a:rPr>
              <a:t>Médicale</a:t>
            </a:r>
            <a:r>
              <a:rPr lang="it-IT" b="1" spc="10" dirty="0" smtClean="0">
                <a:solidFill>
                  <a:srgbClr val="00BCB8"/>
                </a:solidFill>
                <a:latin typeface="Helvetica" panose="020B0604020202020204" pitchFamily="34" charset="0"/>
                <a:cs typeface="Arial"/>
              </a:rPr>
              <a:t> de </a:t>
            </a:r>
            <a:r>
              <a:rPr lang="it-IT" b="1" spc="10" dirty="0" smtClean="0">
                <a:solidFill>
                  <a:srgbClr val="00BCB8"/>
                </a:solidFill>
                <a:latin typeface="Helvetica" pitchFamily="34" charset="0"/>
                <a:cs typeface="Arial"/>
              </a:rPr>
              <a:t>BICAR</a:t>
            </a:r>
            <a:r>
              <a:rPr lang="it-IT" b="1" i="1" spc="10" dirty="0" smtClean="0">
                <a:solidFill>
                  <a:srgbClr val="00BCB8"/>
                </a:solidFill>
                <a:latin typeface="Helvetica" pitchFamily="34" charset="0"/>
                <a:cs typeface="Arial"/>
              </a:rPr>
              <a:t>jet</a:t>
            </a:r>
            <a:endParaRPr lang="it-IT" sz="1600" b="1" i="1" spc="10" dirty="0" smtClean="0">
              <a:solidFill>
                <a:schemeClr val="tx1">
                  <a:lumMod val="75000"/>
                  <a:lumOff val="25000"/>
                </a:schemeClr>
              </a:solidFill>
              <a:latin typeface="Helvetica" panose="020B0604020202020204" pitchFamily="34" charset="0"/>
              <a:cs typeface="Arial"/>
            </a:endParaRPr>
          </a:p>
          <a:p>
            <a:pPr>
              <a:lnSpc>
                <a:spcPct val="150000"/>
              </a:lnSpc>
              <a:spcAft>
                <a:spcPts val="600"/>
              </a:spcAft>
            </a:pPr>
            <a:endParaRPr lang="it-IT" sz="500" spc="10" dirty="0" smtClean="0">
              <a:solidFill>
                <a:schemeClr val="tx1">
                  <a:lumMod val="85000"/>
                  <a:lumOff val="15000"/>
                </a:schemeClr>
              </a:solidFill>
              <a:latin typeface="Helvetica" pitchFamily="34" charset="0"/>
              <a:cs typeface="Arial"/>
            </a:endParaRPr>
          </a:p>
          <a:p>
            <a:pPr>
              <a:lnSpc>
                <a:spcPct val="150000"/>
              </a:lnSpc>
              <a:spcAft>
                <a:spcPts val="600"/>
              </a:spcAft>
            </a:pPr>
            <a:r>
              <a:rPr lang="it-IT" sz="1400" spc="10" dirty="0">
                <a:solidFill>
                  <a:schemeClr val="tx1">
                    <a:lumMod val="85000"/>
                    <a:lumOff val="15000"/>
                  </a:schemeClr>
                </a:solidFill>
                <a:latin typeface="Helvetica" pitchFamily="34" charset="0"/>
                <a:cs typeface="Arial"/>
              </a:rPr>
              <a:t>La </a:t>
            </a:r>
            <a:r>
              <a:rPr lang="it-IT" sz="1400" spc="10" dirty="0" err="1">
                <a:solidFill>
                  <a:schemeClr val="tx1">
                    <a:lumMod val="85000"/>
                    <a:lumOff val="15000"/>
                  </a:schemeClr>
                </a:solidFill>
                <a:latin typeface="Helvetica" pitchFamily="34" charset="0"/>
                <a:cs typeface="Arial"/>
              </a:rPr>
              <a:t>division</a:t>
            </a:r>
            <a:r>
              <a:rPr lang="it-IT" sz="1400" spc="10" dirty="0">
                <a:solidFill>
                  <a:schemeClr val="tx1">
                    <a:lumMod val="85000"/>
                    <a:lumOff val="15000"/>
                  </a:schemeClr>
                </a:solidFill>
                <a:latin typeface="Helvetica" pitchFamily="34" charset="0"/>
                <a:cs typeface="Arial"/>
              </a:rPr>
              <a:t> </a:t>
            </a:r>
            <a:r>
              <a:rPr lang="it-IT" sz="1400" spc="10" dirty="0" err="1" smtClean="0">
                <a:solidFill>
                  <a:schemeClr val="tx1">
                    <a:lumMod val="85000"/>
                    <a:lumOff val="15000"/>
                  </a:schemeClr>
                </a:solidFill>
                <a:latin typeface="Helvetica" pitchFamily="34" charset="0"/>
                <a:cs typeface="Arial"/>
              </a:rPr>
              <a:t>médicale</a:t>
            </a:r>
            <a:r>
              <a:rPr lang="it-IT" sz="1400" spc="10" dirty="0" smtClean="0">
                <a:solidFill>
                  <a:schemeClr val="tx1">
                    <a:lumMod val="85000"/>
                    <a:lumOff val="15000"/>
                  </a:schemeClr>
                </a:solidFill>
                <a:latin typeface="Helvetica" pitchFamily="34" charset="0"/>
                <a:cs typeface="Arial"/>
              </a:rPr>
              <a:t> de </a:t>
            </a:r>
            <a:r>
              <a:rPr lang="it-IT" sz="1400" spc="10" dirty="0" err="1" smtClean="0">
                <a:solidFill>
                  <a:schemeClr val="tx1">
                    <a:lumMod val="85000"/>
                    <a:lumOff val="15000"/>
                  </a:schemeClr>
                </a:solidFill>
                <a:latin typeface="Helvetica" pitchFamily="34" charset="0"/>
                <a:cs typeface="Arial"/>
              </a:rPr>
              <a:t>BICAR</a:t>
            </a:r>
            <a:r>
              <a:rPr lang="it-IT" sz="1400" i="1" spc="10" dirty="0" err="1" smtClean="0">
                <a:solidFill>
                  <a:schemeClr val="tx1">
                    <a:lumMod val="85000"/>
                    <a:lumOff val="15000"/>
                  </a:schemeClr>
                </a:solidFill>
                <a:latin typeface="Arno Pro Caption" panose="02020502040506020403" pitchFamily="18" charset="0"/>
                <a:cs typeface="Arial"/>
              </a:rPr>
              <a:t>med</a:t>
            </a:r>
            <a:r>
              <a:rPr lang="it-IT" sz="1400" i="1" spc="10" dirty="0" smtClean="0">
                <a:solidFill>
                  <a:schemeClr val="tx1">
                    <a:lumMod val="85000"/>
                    <a:lumOff val="15000"/>
                  </a:schemeClr>
                </a:solidFill>
                <a:latin typeface="Arno Pro Caption" panose="02020502040506020403" pitchFamily="18" charset="0"/>
                <a:cs typeface="Arial"/>
              </a:rPr>
              <a:t>®</a:t>
            </a:r>
            <a:r>
              <a:rPr lang="it-IT" sz="1400" spc="10" dirty="0" smtClean="0">
                <a:solidFill>
                  <a:schemeClr val="tx1">
                    <a:lumMod val="85000"/>
                    <a:lumOff val="15000"/>
                  </a:schemeClr>
                </a:solidFill>
                <a:latin typeface="Helvetica" pitchFamily="34" charset="0"/>
                <a:cs typeface="Arial"/>
              </a:rPr>
              <a:t> </a:t>
            </a:r>
            <a:r>
              <a:rPr lang="fr-FR" sz="1400" spc="10" dirty="0" smtClean="0">
                <a:solidFill>
                  <a:schemeClr val="tx1">
                    <a:lumMod val="85000"/>
                    <a:lumOff val="15000"/>
                  </a:schemeClr>
                </a:solidFill>
                <a:latin typeface="Helvetica" pitchFamily="34" charset="0"/>
                <a:cs typeface="Arial"/>
              </a:rPr>
              <a:t>a </a:t>
            </a:r>
            <a:r>
              <a:rPr lang="fr-FR" sz="1400" spc="10" dirty="0">
                <a:solidFill>
                  <a:schemeClr val="tx1">
                    <a:lumMod val="85000"/>
                    <a:lumOff val="15000"/>
                  </a:schemeClr>
                </a:solidFill>
                <a:latin typeface="Helvetica" pitchFamily="34" charset="0"/>
                <a:cs typeface="Arial"/>
              </a:rPr>
              <a:t>été créée </a:t>
            </a:r>
            <a:r>
              <a:rPr lang="fr-FR" sz="1400" spc="10" dirty="0" smtClean="0">
                <a:solidFill>
                  <a:schemeClr val="tx1">
                    <a:lumMod val="85000"/>
                    <a:lumOff val="15000"/>
                  </a:schemeClr>
                </a:solidFill>
                <a:latin typeface="Helvetica" pitchFamily="34" charset="0"/>
                <a:cs typeface="Arial"/>
              </a:rPr>
              <a:t>en </a:t>
            </a:r>
            <a:r>
              <a:rPr lang="fr-FR" sz="1400" spc="10" dirty="0">
                <a:solidFill>
                  <a:schemeClr val="tx1">
                    <a:lumMod val="85000"/>
                    <a:lumOff val="15000"/>
                  </a:schemeClr>
                </a:solidFill>
                <a:latin typeface="Helvetica" pitchFamily="34" charset="0"/>
                <a:cs typeface="Arial"/>
              </a:rPr>
              <a:t>appliquant l’expérience de </a:t>
            </a:r>
            <a:r>
              <a:rPr lang="fr-FR" sz="1400" spc="10" dirty="0" smtClean="0">
                <a:solidFill>
                  <a:schemeClr val="tx1">
                    <a:lumMod val="85000"/>
                    <a:lumOff val="15000"/>
                  </a:schemeClr>
                </a:solidFill>
                <a:latin typeface="Helvetica" pitchFamily="34" charset="0"/>
                <a:cs typeface="Arial"/>
              </a:rPr>
              <a:t>BICARj</a:t>
            </a:r>
            <a:r>
              <a:rPr lang="fr-FR" sz="1400" i="1" spc="10" dirty="0" smtClean="0">
                <a:solidFill>
                  <a:schemeClr val="tx1">
                    <a:lumMod val="85000"/>
                    <a:lumOff val="15000"/>
                  </a:schemeClr>
                </a:solidFill>
                <a:latin typeface="Arno Pro Caption" panose="02020502040506020403" pitchFamily="18" charset="0"/>
                <a:cs typeface="Arial"/>
              </a:rPr>
              <a:t>et</a:t>
            </a:r>
            <a:r>
              <a:rPr lang="it-IT" sz="1400" i="1" spc="10" dirty="0" smtClean="0">
                <a:solidFill>
                  <a:schemeClr val="tx1">
                    <a:lumMod val="85000"/>
                    <a:lumOff val="15000"/>
                  </a:schemeClr>
                </a:solidFill>
                <a:latin typeface="Arno Pro Caption" panose="02020502040506020403" pitchFamily="18" charset="0"/>
                <a:cs typeface="Arial"/>
              </a:rPr>
              <a:t>®</a:t>
            </a:r>
            <a:r>
              <a:rPr lang="fr-FR" sz="1400" spc="10" dirty="0" smtClean="0">
                <a:solidFill>
                  <a:schemeClr val="tx1">
                    <a:lumMod val="85000"/>
                    <a:lumOff val="15000"/>
                  </a:schemeClr>
                </a:solidFill>
                <a:latin typeface="Helvetica" pitchFamily="34" charset="0"/>
                <a:cs typeface="Arial"/>
              </a:rPr>
              <a:t> au </a:t>
            </a:r>
            <a:r>
              <a:rPr lang="fr-FR" sz="1400" spc="10" dirty="0">
                <a:solidFill>
                  <a:schemeClr val="tx1">
                    <a:lumMod val="85000"/>
                    <a:lumOff val="15000"/>
                  </a:schemeClr>
                </a:solidFill>
                <a:latin typeface="Helvetica" pitchFamily="34" charset="0"/>
                <a:cs typeface="Arial"/>
              </a:rPr>
              <a:t>nettoyage </a:t>
            </a:r>
            <a:r>
              <a:rPr lang="fr-FR" sz="1400" spc="10" dirty="0" smtClean="0">
                <a:solidFill>
                  <a:schemeClr val="tx1">
                    <a:lumMod val="85000"/>
                    <a:lumOff val="15000"/>
                  </a:schemeClr>
                </a:solidFill>
                <a:latin typeface="Helvetica" pitchFamily="34" charset="0"/>
                <a:cs typeface="Arial"/>
              </a:rPr>
              <a:t>des </a:t>
            </a:r>
            <a:r>
              <a:rPr lang="fr-FR" sz="1400" spc="10" dirty="0">
                <a:solidFill>
                  <a:schemeClr val="tx1">
                    <a:lumMod val="85000"/>
                    <a:lumOff val="15000"/>
                  </a:schemeClr>
                </a:solidFill>
                <a:latin typeface="Helvetica" pitchFamily="34" charset="0"/>
                <a:cs typeface="Arial"/>
              </a:rPr>
              <a:t>DMR</a:t>
            </a:r>
            <a:r>
              <a:rPr lang="it-IT" sz="1400" spc="10" dirty="0" smtClean="0">
                <a:solidFill>
                  <a:schemeClr val="tx1">
                    <a:lumMod val="85000"/>
                    <a:lumOff val="15000"/>
                  </a:schemeClr>
                </a:solidFill>
                <a:latin typeface="Helvetica" pitchFamily="34" charset="0"/>
                <a:cs typeface="Arial"/>
              </a:rPr>
              <a:t>:</a:t>
            </a:r>
          </a:p>
          <a:p>
            <a:pPr>
              <a:lnSpc>
                <a:spcPct val="150000"/>
              </a:lnSpc>
              <a:spcAft>
                <a:spcPts val="600"/>
              </a:spcAft>
            </a:pPr>
            <a:endParaRPr lang="it-IT" sz="500" spc="10" dirty="0" smtClean="0">
              <a:solidFill>
                <a:schemeClr val="tx1">
                  <a:lumMod val="85000"/>
                  <a:lumOff val="15000"/>
                </a:schemeClr>
              </a:solidFill>
              <a:latin typeface="Helvetica" pitchFamily="34" charset="0"/>
              <a:cs typeface="Arial"/>
            </a:endParaRPr>
          </a:p>
          <a:p>
            <a:pPr marL="285750" indent="-285750">
              <a:lnSpc>
                <a:spcPct val="150000"/>
              </a:lnSpc>
              <a:spcAft>
                <a:spcPts val="600"/>
              </a:spcAft>
              <a:buClr>
                <a:srgbClr val="00BCB8"/>
              </a:buClr>
              <a:buFont typeface="Arial" panose="020B0604020202020204" pitchFamily="34" charset="0"/>
              <a:buChar char="•"/>
            </a:pPr>
            <a:r>
              <a:rPr lang="fr-FR" sz="1400" b="1" spc="10" dirty="0">
                <a:solidFill>
                  <a:schemeClr val="tx1">
                    <a:lumMod val="75000"/>
                    <a:lumOff val="25000"/>
                  </a:schemeClr>
                </a:solidFill>
                <a:latin typeface="Helvetica" pitchFamily="34" charset="0"/>
                <a:cs typeface="Arial"/>
              </a:rPr>
              <a:t>PARTENARIAT AVEC L'UNIVERSITÉ</a:t>
            </a:r>
          </a:p>
          <a:p>
            <a:pPr marL="285750" indent="-285750">
              <a:lnSpc>
                <a:spcPct val="150000"/>
              </a:lnSpc>
              <a:spcAft>
                <a:spcPts val="600"/>
              </a:spcAft>
              <a:buClr>
                <a:srgbClr val="00BCB8"/>
              </a:buClr>
              <a:buFont typeface="Arial" panose="020B0604020202020204" pitchFamily="34" charset="0"/>
              <a:buChar char="•"/>
            </a:pPr>
            <a:r>
              <a:rPr lang="fr-FR" sz="1400" b="1" spc="10" dirty="0">
                <a:solidFill>
                  <a:schemeClr val="tx1">
                    <a:lumMod val="75000"/>
                    <a:lumOff val="25000"/>
                  </a:schemeClr>
                </a:solidFill>
                <a:latin typeface="Helvetica" pitchFamily="34" charset="0"/>
                <a:cs typeface="Arial"/>
              </a:rPr>
              <a:t>TESTÉ PAR LES HÔPITAUX</a:t>
            </a:r>
          </a:p>
          <a:p>
            <a:pPr marL="285750" indent="-285750">
              <a:lnSpc>
                <a:spcPct val="150000"/>
              </a:lnSpc>
              <a:spcAft>
                <a:spcPts val="600"/>
              </a:spcAft>
              <a:buClr>
                <a:srgbClr val="00BCB8"/>
              </a:buClr>
              <a:buFont typeface="Arial" panose="020B0604020202020204" pitchFamily="34" charset="0"/>
              <a:buChar char="•"/>
            </a:pPr>
            <a:r>
              <a:rPr lang="fr-FR" sz="1400" b="1" spc="10" dirty="0">
                <a:solidFill>
                  <a:schemeClr val="tx1">
                    <a:lumMod val="75000"/>
                    <a:lumOff val="25000"/>
                  </a:schemeClr>
                </a:solidFill>
                <a:latin typeface="Helvetica" pitchFamily="34" charset="0"/>
                <a:cs typeface="Arial"/>
              </a:rPr>
              <a:t>4 BREVETS INTERNATIONAUX</a:t>
            </a:r>
          </a:p>
          <a:p>
            <a:pPr marL="285750" indent="-285750">
              <a:lnSpc>
                <a:spcPct val="150000"/>
              </a:lnSpc>
              <a:spcAft>
                <a:spcPts val="600"/>
              </a:spcAft>
              <a:buClr>
                <a:srgbClr val="00BCB8"/>
              </a:buClr>
              <a:buFont typeface="Arial" panose="020B0604020202020204" pitchFamily="34" charset="0"/>
              <a:buChar char="•"/>
            </a:pPr>
            <a:r>
              <a:rPr lang="fr-FR" sz="1400" b="1" spc="10" dirty="0">
                <a:solidFill>
                  <a:schemeClr val="tx1">
                    <a:lumMod val="75000"/>
                    <a:lumOff val="25000"/>
                  </a:schemeClr>
                </a:solidFill>
                <a:latin typeface="Helvetica" pitchFamily="34" charset="0"/>
                <a:cs typeface="Arial"/>
              </a:rPr>
              <a:t>8 </a:t>
            </a:r>
            <a:r>
              <a:rPr lang="fr-FR" sz="1400" b="1" spc="10" dirty="0" smtClean="0">
                <a:solidFill>
                  <a:schemeClr val="tx1">
                    <a:lumMod val="75000"/>
                    <a:lumOff val="25000"/>
                  </a:schemeClr>
                </a:solidFill>
                <a:latin typeface="Helvetica" pitchFamily="34" charset="0"/>
                <a:cs typeface="Arial"/>
              </a:rPr>
              <a:t>ANS DE R&amp;D</a:t>
            </a:r>
            <a:endParaRPr lang="fr-FR" sz="1400" b="1" spc="10" dirty="0">
              <a:solidFill>
                <a:schemeClr val="tx1">
                  <a:lumMod val="75000"/>
                  <a:lumOff val="25000"/>
                </a:schemeClr>
              </a:solidFill>
              <a:latin typeface="Helvetica" pitchFamily="34" charset="0"/>
              <a:cs typeface="Arial"/>
            </a:endParaRPr>
          </a:p>
          <a:p>
            <a:endParaRPr lang="en-US" sz="1400" dirty="0">
              <a:latin typeface="Arial"/>
              <a:cs typeface="Arial"/>
            </a:endParaRPr>
          </a:p>
          <a:p>
            <a:endParaRPr lang="it-IT" sz="1400" dirty="0">
              <a:latin typeface="Arial"/>
              <a:cs typeface="Arial"/>
            </a:endParaRPr>
          </a:p>
          <a:p>
            <a:endParaRPr lang="it-IT" sz="1400" dirty="0">
              <a:latin typeface="Arial"/>
              <a:cs typeface="Arial"/>
            </a:endParaRPr>
          </a:p>
          <a:p>
            <a:endParaRPr lang="en-US" sz="1400" dirty="0">
              <a:solidFill>
                <a:schemeClr val="tx1">
                  <a:lumMod val="75000"/>
                  <a:lumOff val="25000"/>
                </a:schemeClr>
              </a:solidFill>
              <a:latin typeface="Helvetica" pitchFamily="34" charset="0"/>
              <a:cs typeface="Arial"/>
            </a:endParaRPr>
          </a:p>
          <a:p>
            <a:endParaRPr lang="en-US" sz="3600" dirty="0">
              <a:latin typeface="Arial"/>
              <a:cs typeface="Arial"/>
            </a:endParaRPr>
          </a:p>
          <a:p>
            <a:endParaRPr lang="en-US" sz="3600" dirty="0">
              <a:latin typeface="Arial"/>
              <a:cs typeface="Arial"/>
            </a:endParaRPr>
          </a:p>
          <a:p>
            <a:endParaRPr lang="it-IT" sz="3600" b="1" dirty="0">
              <a:solidFill>
                <a:srgbClr val="0EC2B1"/>
              </a:solidFill>
            </a:endParaRPr>
          </a:p>
        </p:txBody>
      </p:sp>
    </p:spTree>
    <p:extLst>
      <p:ext uri="{BB962C8B-B14F-4D97-AF65-F5344CB8AC3E}">
        <p14:creationId xmlns:p14="http://schemas.microsoft.com/office/powerpoint/2010/main" val="22120171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tangolo 11"/>
          <p:cNvSpPr/>
          <p:nvPr/>
        </p:nvSpPr>
        <p:spPr>
          <a:xfrm>
            <a:off x="-1" y="2667000"/>
            <a:ext cx="9144001" cy="4191000"/>
          </a:xfrm>
          <a:prstGeom prst="rect">
            <a:avLst/>
          </a:prstGeom>
          <a:solidFill>
            <a:srgbClr val="00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bg1"/>
              </a:solidFill>
            </a:endParaRPr>
          </a:p>
        </p:txBody>
      </p:sp>
      <p:sp>
        <p:nvSpPr>
          <p:cNvPr id="13" name="text 1"/>
          <p:cNvSpPr txBox="1"/>
          <p:nvPr/>
        </p:nvSpPr>
        <p:spPr>
          <a:xfrm>
            <a:off x="838200" y="3583845"/>
            <a:ext cx="6019800" cy="3631763"/>
          </a:xfrm>
          <a:prstGeom prst="rect">
            <a:avLst/>
          </a:prstGeom>
        </p:spPr>
        <p:txBody>
          <a:bodyPr vert="horz" wrap="square" lIns="0" tIns="0" rIns="0" bIns="0" rtlCol="0">
            <a:spAutoFit/>
          </a:bodyPr>
          <a:lstStyle/>
          <a:p>
            <a:r>
              <a:rPr lang="it-IT" sz="3600" b="1" spc="10" dirty="0" err="1" smtClean="0">
                <a:solidFill>
                  <a:schemeClr val="bg1"/>
                </a:solidFill>
                <a:latin typeface="Helvetica" pitchFamily="34" charset="0"/>
                <a:cs typeface="Arial"/>
              </a:rPr>
              <a:t>BICAR</a:t>
            </a:r>
            <a:r>
              <a:rPr lang="it-IT" sz="3600" b="1" i="1" spc="10" dirty="0" err="1" smtClean="0">
                <a:solidFill>
                  <a:schemeClr val="bg1"/>
                </a:solidFill>
                <a:latin typeface="Arno Pro" panose="02020502040506020403" pitchFamily="18" charset="0"/>
                <a:cs typeface="Arial"/>
              </a:rPr>
              <a:t>med</a:t>
            </a:r>
            <a:r>
              <a:rPr lang="it-IT" sz="3600" b="1" spc="10" dirty="0" smtClean="0">
                <a:solidFill>
                  <a:schemeClr val="bg1"/>
                </a:solidFill>
                <a:latin typeface="Helvetica" pitchFamily="34" charset="0"/>
                <a:cs typeface="Arial"/>
              </a:rPr>
              <a:t> </a:t>
            </a:r>
            <a:r>
              <a:rPr lang="it-IT" sz="3600" b="1" spc="10" dirty="0" smtClean="0">
                <a:solidFill>
                  <a:schemeClr val="bg1"/>
                </a:solidFill>
                <a:latin typeface="Helvetica" pitchFamily="34" charset="0"/>
                <a:cs typeface="Arial"/>
              </a:rPr>
              <a:t>PRELAVAGE</a:t>
            </a:r>
            <a:endParaRPr lang="it-IT" sz="3600" b="1" spc="10" dirty="0">
              <a:solidFill>
                <a:schemeClr val="bg1"/>
              </a:solidFill>
              <a:latin typeface="Helvetica" pitchFamily="34" charset="0"/>
              <a:cs typeface="Arial"/>
            </a:endParaRPr>
          </a:p>
          <a:p>
            <a:r>
              <a:rPr lang="it-IT" sz="2400" b="1" spc="10" dirty="0" smtClean="0">
                <a:solidFill>
                  <a:schemeClr val="bg1"/>
                </a:solidFill>
                <a:latin typeface="Helvetica" pitchFamily="34" charset="0"/>
                <a:cs typeface="Arial"/>
              </a:rPr>
              <a:t>LA TECHNOLOGIE REVOLUTIONNAIRE DE LAVAGE </a:t>
            </a:r>
            <a:endParaRPr lang="it-IT" sz="2400" b="1" spc="10" dirty="0">
              <a:solidFill>
                <a:schemeClr val="bg1"/>
              </a:solidFill>
              <a:latin typeface="Helvetica" pitchFamily="34" charset="0"/>
              <a:cs typeface="Arial"/>
            </a:endParaRPr>
          </a:p>
          <a:p>
            <a:pPr>
              <a:lnSpc>
                <a:spcPct val="150000"/>
              </a:lnSpc>
            </a:pPr>
            <a:endParaRPr lang="en-US" sz="3200" spc="10" dirty="0" smtClean="0">
              <a:solidFill>
                <a:schemeClr val="tx1">
                  <a:lumMod val="85000"/>
                  <a:lumOff val="15000"/>
                </a:schemeClr>
              </a:solidFill>
              <a:latin typeface="Helvetica" pitchFamily="34" charset="0"/>
              <a:cs typeface="Arial"/>
            </a:endParaRPr>
          </a:p>
          <a:p>
            <a:endParaRPr lang="en-US" sz="3200" dirty="0">
              <a:latin typeface="Helvetica" panose="020B0604020202020204" pitchFamily="34" charset="0"/>
              <a:cs typeface="Arial"/>
            </a:endParaRPr>
          </a:p>
          <a:p>
            <a:endParaRPr lang="en-US" sz="3200" dirty="0">
              <a:latin typeface="Helvetica" panose="020B0604020202020204" pitchFamily="34" charset="0"/>
              <a:cs typeface="Arial"/>
            </a:endParaRPr>
          </a:p>
          <a:p>
            <a:pPr marL="0">
              <a:lnSpc>
                <a:spcPct val="100000"/>
              </a:lnSpc>
            </a:pPr>
            <a:endParaRPr sz="3200" dirty="0">
              <a:solidFill>
                <a:srgbClr val="00BCB8"/>
              </a:solidFill>
              <a:latin typeface="Helvetica" pitchFamily="34" charset="0"/>
              <a:cs typeface="Arial"/>
            </a:endParaRPr>
          </a:p>
        </p:txBody>
      </p:sp>
      <p:sp>
        <p:nvSpPr>
          <p:cNvPr id="21" name="object 21"/>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22" name="object 22"/>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23" name="object 23"/>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26"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pic>
        <p:nvPicPr>
          <p:cNvPr id="11" name="Immagin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spTree>
    <p:extLst>
      <p:ext uri="{BB962C8B-B14F-4D97-AF65-F5344CB8AC3E}">
        <p14:creationId xmlns:p14="http://schemas.microsoft.com/office/powerpoint/2010/main" val="30966298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sp>
        <p:nvSpPr>
          <p:cNvPr id="5" name="text 1"/>
          <p:cNvSpPr txBox="1"/>
          <p:nvPr/>
        </p:nvSpPr>
        <p:spPr>
          <a:xfrm>
            <a:off x="521872" y="1221636"/>
            <a:ext cx="8622128" cy="892552"/>
          </a:xfrm>
          <a:prstGeom prst="rect">
            <a:avLst/>
          </a:prstGeom>
        </p:spPr>
        <p:txBody>
          <a:bodyPr vert="horz" wrap="square" lIns="0" tIns="0" rIns="0" bIns="0" rtlCol="0">
            <a:spAutoFit/>
          </a:bodyPr>
          <a:lstStyle/>
          <a:p>
            <a:r>
              <a:rPr lang="it-IT" sz="2200" b="1" spc="10" dirty="0">
                <a:solidFill>
                  <a:schemeClr val="tx1">
                    <a:lumMod val="75000"/>
                    <a:lumOff val="25000"/>
                  </a:schemeClr>
                </a:solidFill>
                <a:latin typeface="Helvetica" pitchFamily="34" charset="0"/>
                <a:cs typeface="Arial"/>
              </a:rPr>
              <a:t>LE PRÉ-LAVAGE EST </a:t>
            </a:r>
            <a:r>
              <a:rPr lang="it-IT" sz="2200" b="1" spc="10" dirty="0" smtClean="0">
                <a:solidFill>
                  <a:schemeClr val="tx1">
                    <a:lumMod val="75000"/>
                    <a:lumOff val="25000"/>
                  </a:schemeClr>
                </a:solidFill>
                <a:latin typeface="Helvetica" pitchFamily="34" charset="0"/>
                <a:cs typeface="Arial"/>
              </a:rPr>
              <a:t>IMPORTANT</a:t>
            </a:r>
          </a:p>
          <a:p>
            <a:r>
              <a:rPr lang="fr-FR" dirty="0">
                <a:solidFill>
                  <a:srgbClr val="00BCB8"/>
                </a:solidFill>
                <a:latin typeface="Helvetica" panose="020B0604020202020204" pitchFamily="34" charset="0"/>
              </a:rPr>
              <a:t>Une Désinfection appropriée des Dispositifs Médicaux Réutilisables (DMR) est indispensable à l'obtention de l'état stérile.</a:t>
            </a:r>
            <a:endParaRPr lang="it-IT" dirty="0">
              <a:solidFill>
                <a:srgbClr val="00BCB8"/>
              </a:solidFill>
              <a:latin typeface="Helvetica" panose="020B0604020202020204" pitchFamily="34" charset="0"/>
            </a:endParaRPr>
          </a:p>
        </p:txBody>
      </p:sp>
      <p:sp>
        <p:nvSpPr>
          <p:cNvPr id="7" name="object 9"/>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8" name="object 10"/>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9" name="object 11"/>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10"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sp>
        <p:nvSpPr>
          <p:cNvPr id="4" name="AutoShape 2" descr="https://www.bicarmed.com/wp-content/uploads/2020/05/pulizia-chirurgico-en.sv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pic>
        <p:nvPicPr>
          <p:cNvPr id="12" name="Immagine 11"/>
          <p:cNvPicPr>
            <a:picLocks noChangeAspect="1"/>
          </p:cNvPicPr>
          <p:nvPr/>
        </p:nvPicPr>
        <p:blipFill>
          <a:blip r:embed="rId3"/>
          <a:stretch>
            <a:fillRect/>
          </a:stretch>
        </p:blipFill>
        <p:spPr>
          <a:xfrm>
            <a:off x="1143000" y="3733800"/>
            <a:ext cx="7082809" cy="2338585"/>
          </a:xfrm>
          <a:prstGeom prst="rect">
            <a:avLst/>
          </a:prstGeom>
        </p:spPr>
      </p:pic>
      <p:sp>
        <p:nvSpPr>
          <p:cNvPr id="2" name="Rettangolo 1"/>
          <p:cNvSpPr/>
          <p:nvPr/>
        </p:nvSpPr>
        <p:spPr>
          <a:xfrm>
            <a:off x="460375" y="2132191"/>
            <a:ext cx="7997825" cy="1077218"/>
          </a:xfrm>
          <a:prstGeom prst="rect">
            <a:avLst/>
          </a:prstGeom>
        </p:spPr>
        <p:txBody>
          <a:bodyPr wrap="square">
            <a:spAutoFit/>
          </a:bodyPr>
          <a:lstStyle/>
          <a:p>
            <a:pPr>
              <a:spcAft>
                <a:spcPts val="0"/>
              </a:spcAft>
            </a:pPr>
            <a:r>
              <a:rPr lang="fr-FR" sz="1600" dirty="0">
                <a:solidFill>
                  <a:schemeClr val="tx1">
                    <a:lumMod val="65000"/>
                    <a:lumOff val="35000"/>
                  </a:schemeClr>
                </a:solidFill>
                <a:latin typeface="Helvetica" panose="020B0604020202020204" pitchFamily="34" charset="0"/>
                <a:ea typeface="Arial" panose="020B0604020202020204" pitchFamily="34" charset="0"/>
              </a:rPr>
              <a:t>Le </a:t>
            </a:r>
            <a:r>
              <a:rPr lang="fr-FR" sz="1600" b="1" dirty="0">
                <a:solidFill>
                  <a:schemeClr val="tx1">
                    <a:lumMod val="65000"/>
                    <a:lumOff val="35000"/>
                  </a:schemeClr>
                </a:solidFill>
                <a:latin typeface="Helvetica" panose="020B0604020202020204" pitchFamily="34" charset="0"/>
                <a:ea typeface="Arial" panose="020B0604020202020204" pitchFamily="34" charset="0"/>
              </a:rPr>
              <a:t>nettoyage</a:t>
            </a:r>
            <a:r>
              <a:rPr lang="fr-FR" sz="1600" dirty="0">
                <a:solidFill>
                  <a:schemeClr val="tx1">
                    <a:lumMod val="65000"/>
                    <a:lumOff val="35000"/>
                  </a:schemeClr>
                </a:solidFill>
                <a:latin typeface="Helvetica" panose="020B0604020202020204" pitchFamily="34" charset="0"/>
                <a:ea typeface="Arial" panose="020B0604020202020204" pitchFamily="34" charset="0"/>
              </a:rPr>
              <a:t> est la première étape du retraitement d’un </a:t>
            </a:r>
            <a:r>
              <a:rPr lang="fr-FR" sz="1600" dirty="0" smtClean="0">
                <a:solidFill>
                  <a:schemeClr val="tx1">
                    <a:lumMod val="65000"/>
                    <a:lumOff val="35000"/>
                  </a:schemeClr>
                </a:solidFill>
                <a:latin typeface="Helvetica" panose="020B0604020202020204" pitchFamily="34" charset="0"/>
                <a:ea typeface="Arial" panose="020B0604020202020204" pitchFamily="34" charset="0"/>
              </a:rPr>
              <a:t>instrument après </a:t>
            </a:r>
            <a:r>
              <a:rPr lang="fr-FR" sz="1600" dirty="0">
                <a:solidFill>
                  <a:schemeClr val="tx1">
                    <a:lumMod val="65000"/>
                    <a:lumOff val="35000"/>
                  </a:schemeClr>
                </a:solidFill>
                <a:latin typeface="Helvetica" panose="020B0604020202020204" pitchFamily="34" charset="0"/>
                <a:ea typeface="Arial" panose="020B0604020202020204" pitchFamily="34" charset="0"/>
              </a:rPr>
              <a:t>utilisation</a:t>
            </a:r>
            <a:r>
              <a:rPr lang="fr-FR" sz="1600" dirty="0" smtClean="0">
                <a:solidFill>
                  <a:schemeClr val="tx1">
                    <a:lumMod val="65000"/>
                    <a:lumOff val="35000"/>
                  </a:schemeClr>
                </a:solidFill>
                <a:latin typeface="Helvetica" panose="020B0604020202020204" pitchFamily="34" charset="0"/>
                <a:ea typeface="Arial" panose="020B0604020202020204" pitchFamily="34" charset="0"/>
              </a:rPr>
              <a:t>.</a:t>
            </a:r>
          </a:p>
          <a:p>
            <a:pPr>
              <a:spcAft>
                <a:spcPts val="0"/>
              </a:spcAft>
            </a:pPr>
            <a:endParaRPr lang="en-GB" sz="1600" dirty="0">
              <a:latin typeface="Helvetica" panose="020B0604020202020204" pitchFamily="34" charset="0"/>
              <a:ea typeface="Arial" panose="020B0604020202020204" pitchFamily="34" charset="0"/>
            </a:endParaRPr>
          </a:p>
          <a:p>
            <a:pPr>
              <a:spcAft>
                <a:spcPts val="0"/>
              </a:spcAft>
            </a:pPr>
            <a:r>
              <a:rPr lang="fr-FR" sz="1600" dirty="0">
                <a:solidFill>
                  <a:schemeClr val="tx1">
                    <a:lumMod val="65000"/>
                    <a:lumOff val="35000"/>
                  </a:schemeClr>
                </a:solidFill>
                <a:latin typeface="Helvetica" panose="020B0604020202020204" pitchFamily="34" charset="0"/>
                <a:ea typeface="Arial" panose="020B0604020202020204" pitchFamily="34" charset="0"/>
              </a:rPr>
              <a:t>Un </a:t>
            </a:r>
            <a:r>
              <a:rPr lang="fr-FR" sz="1600" b="1" dirty="0">
                <a:solidFill>
                  <a:schemeClr val="tx1">
                    <a:lumMod val="65000"/>
                    <a:lumOff val="35000"/>
                  </a:schemeClr>
                </a:solidFill>
                <a:latin typeface="Helvetica" panose="020B0604020202020204" pitchFamily="34" charset="0"/>
                <a:ea typeface="Arial" panose="020B0604020202020204" pitchFamily="34" charset="0"/>
              </a:rPr>
              <a:t>nettoyage incorrect </a:t>
            </a:r>
            <a:r>
              <a:rPr lang="fr-FR" sz="1600" dirty="0">
                <a:solidFill>
                  <a:schemeClr val="tx1">
                    <a:lumMod val="65000"/>
                    <a:lumOff val="35000"/>
                  </a:schemeClr>
                </a:solidFill>
                <a:latin typeface="Helvetica" panose="020B0604020202020204" pitchFamily="34" charset="0"/>
                <a:ea typeface="Arial" panose="020B0604020202020204" pitchFamily="34" charset="0"/>
              </a:rPr>
              <a:t>d'un instrument peut laisser pénétrer des saletés à l'extérieur et à </a:t>
            </a:r>
            <a:r>
              <a:rPr lang="fr-FR" sz="1600" dirty="0" smtClean="0">
                <a:solidFill>
                  <a:schemeClr val="tx1">
                    <a:lumMod val="65000"/>
                    <a:lumOff val="35000"/>
                  </a:schemeClr>
                </a:solidFill>
                <a:latin typeface="Helvetica" panose="020B0604020202020204" pitchFamily="34" charset="0"/>
                <a:ea typeface="Arial" panose="020B0604020202020204" pitchFamily="34" charset="0"/>
              </a:rPr>
              <a:t>l'intérieur, </a:t>
            </a:r>
            <a:r>
              <a:rPr lang="fr-FR" sz="1600" dirty="0">
                <a:solidFill>
                  <a:schemeClr val="tx1">
                    <a:lumMod val="65000"/>
                    <a:lumOff val="35000"/>
                  </a:schemeClr>
                </a:solidFill>
                <a:latin typeface="Helvetica" panose="020B0604020202020204" pitchFamily="34" charset="0"/>
                <a:ea typeface="Arial" panose="020B0604020202020204" pitchFamily="34" charset="0"/>
              </a:rPr>
              <a:t>empêchant ainsi </a:t>
            </a:r>
            <a:r>
              <a:rPr lang="fr-FR" sz="1600" b="1" dirty="0">
                <a:solidFill>
                  <a:schemeClr val="tx1">
                    <a:lumMod val="65000"/>
                    <a:lumOff val="35000"/>
                  </a:schemeClr>
                </a:solidFill>
                <a:latin typeface="Helvetica" panose="020B0604020202020204" pitchFamily="34" charset="0"/>
                <a:ea typeface="Arial" panose="020B0604020202020204" pitchFamily="34" charset="0"/>
              </a:rPr>
              <a:t>le processus de désinfection et de stérilisation</a:t>
            </a:r>
            <a:r>
              <a:rPr lang="fr-FR" sz="1600" dirty="0">
                <a:solidFill>
                  <a:schemeClr val="tx1">
                    <a:lumMod val="65000"/>
                    <a:lumOff val="35000"/>
                  </a:schemeClr>
                </a:solidFill>
                <a:latin typeface="Helvetica" panose="020B0604020202020204" pitchFamily="34" charset="0"/>
                <a:ea typeface="Arial" panose="020B0604020202020204" pitchFamily="34" charset="0"/>
              </a:rPr>
              <a:t>.</a:t>
            </a:r>
            <a:endParaRPr lang="en-GB" sz="1600" dirty="0">
              <a:solidFill>
                <a:schemeClr val="tx1">
                  <a:lumMod val="65000"/>
                  <a:lumOff val="35000"/>
                </a:schemeClr>
              </a:solidFill>
              <a:latin typeface="Helvetica" panose="020B0604020202020204" pitchFamily="34" charset="0"/>
              <a:ea typeface="Arial" panose="020B0604020202020204" pitchFamily="34" charset="0"/>
            </a:endParaRPr>
          </a:p>
        </p:txBody>
      </p:sp>
    </p:spTree>
    <p:extLst>
      <p:ext uri="{BB962C8B-B14F-4D97-AF65-F5344CB8AC3E}">
        <p14:creationId xmlns:p14="http://schemas.microsoft.com/office/powerpoint/2010/main" val="36984655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1"/>
          <p:cNvSpPr txBox="1"/>
          <p:nvPr/>
        </p:nvSpPr>
        <p:spPr>
          <a:xfrm>
            <a:off x="521872" y="1290136"/>
            <a:ext cx="8622128" cy="892552"/>
          </a:xfrm>
          <a:prstGeom prst="rect">
            <a:avLst/>
          </a:prstGeom>
        </p:spPr>
        <p:txBody>
          <a:bodyPr vert="horz" wrap="square" lIns="0" tIns="0" rIns="0" bIns="0" rtlCol="0">
            <a:spAutoFit/>
          </a:bodyPr>
          <a:lstStyle/>
          <a:p>
            <a:r>
              <a:rPr lang="it-IT" sz="2200" b="1" spc="10" dirty="0">
                <a:solidFill>
                  <a:schemeClr val="tx1">
                    <a:lumMod val="75000"/>
                    <a:lumOff val="25000"/>
                  </a:schemeClr>
                </a:solidFill>
                <a:latin typeface="Helvetica" pitchFamily="34" charset="0"/>
                <a:cs typeface="Arial"/>
              </a:rPr>
              <a:t>LE PRÉ-LAVAGE EST IMPORTANT</a:t>
            </a:r>
          </a:p>
          <a:p>
            <a:r>
              <a:rPr lang="fr-FR" dirty="0">
                <a:solidFill>
                  <a:srgbClr val="00BCB8"/>
                </a:solidFill>
                <a:latin typeface="Helvetica" panose="020B0604020202020204" pitchFamily="34" charset="0"/>
              </a:rPr>
              <a:t>Une Désinfection appropriée des Dispositifs Médicaux Réutilisables (DMR) est indispensable à l'obtention de l'état stérile.</a:t>
            </a:r>
            <a:endParaRPr lang="it-IT" dirty="0">
              <a:solidFill>
                <a:srgbClr val="00BCB8"/>
              </a:solidFill>
              <a:latin typeface="Helvetica" panose="020B0604020202020204" pitchFamily="34" charset="0"/>
            </a:endParaRPr>
          </a:p>
        </p:txBody>
      </p:sp>
      <p:sp>
        <p:nvSpPr>
          <p:cNvPr id="6" name="CasellaDiTesto 5"/>
          <p:cNvSpPr txBox="1"/>
          <p:nvPr/>
        </p:nvSpPr>
        <p:spPr>
          <a:xfrm>
            <a:off x="521873" y="3733800"/>
            <a:ext cx="8082632" cy="1569660"/>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fr-FR" sz="1600" b="1" dirty="0" smtClean="0">
                <a:latin typeface="Helvetica" panose="020B0604020202020204" pitchFamily="34" charset="0"/>
              </a:rPr>
              <a:t>Réduit </a:t>
            </a:r>
            <a:r>
              <a:rPr lang="fr-FR" sz="1600" dirty="0">
                <a:latin typeface="Helvetica" panose="020B0604020202020204" pitchFamily="34" charset="0"/>
              </a:rPr>
              <a:t>considérablement </a:t>
            </a:r>
            <a:r>
              <a:rPr lang="fr-FR" sz="1600" b="1" dirty="0">
                <a:latin typeface="Helvetica" panose="020B0604020202020204" pitchFamily="34" charset="0"/>
              </a:rPr>
              <a:t>la contamination microbienne </a:t>
            </a:r>
            <a:r>
              <a:rPr lang="fr-FR" sz="1600" dirty="0">
                <a:latin typeface="Helvetica" panose="020B0604020202020204" pitchFamily="34" charset="0"/>
              </a:rPr>
              <a:t>(BIOBARDEN)</a:t>
            </a:r>
          </a:p>
          <a:p>
            <a:pPr marL="285750" indent="-285750">
              <a:lnSpc>
                <a:spcPct val="150000"/>
              </a:lnSpc>
              <a:buFont typeface="Arial" panose="020B0604020202020204" pitchFamily="34" charset="0"/>
              <a:buChar char="•"/>
            </a:pPr>
            <a:r>
              <a:rPr lang="fr-FR" sz="1600" b="1" dirty="0" smtClean="0">
                <a:latin typeface="Helvetica" panose="020B0604020202020204" pitchFamily="34" charset="0"/>
              </a:rPr>
              <a:t>Améliore </a:t>
            </a:r>
            <a:r>
              <a:rPr lang="fr-FR" sz="1600" b="1" dirty="0">
                <a:latin typeface="Helvetica" panose="020B0604020202020204" pitchFamily="34" charset="0"/>
              </a:rPr>
              <a:t>le contact entre l’agent désinfectant/stérilisant </a:t>
            </a:r>
            <a:r>
              <a:rPr lang="fr-FR" sz="1600" dirty="0">
                <a:latin typeface="Helvetica" panose="020B0604020202020204" pitchFamily="34" charset="0"/>
              </a:rPr>
              <a:t>et les micro-organismes infectieux restant sur les surfaces</a:t>
            </a:r>
          </a:p>
          <a:p>
            <a:pPr marL="285750" indent="-285750">
              <a:lnSpc>
                <a:spcPct val="150000"/>
              </a:lnSpc>
              <a:buFont typeface="Arial" panose="020B0604020202020204" pitchFamily="34" charset="0"/>
              <a:buChar char="•"/>
            </a:pPr>
            <a:r>
              <a:rPr lang="fr-FR" sz="1600" b="1" dirty="0" smtClean="0">
                <a:latin typeface="Helvetica" panose="020B0604020202020204" pitchFamily="34" charset="0"/>
              </a:rPr>
              <a:t>Garantit </a:t>
            </a:r>
            <a:r>
              <a:rPr lang="fr-FR" sz="1600" b="1" dirty="0">
                <a:latin typeface="Helvetica" panose="020B0604020202020204" pitchFamily="34" charset="0"/>
              </a:rPr>
              <a:t>la fonctionnalité et la longévité </a:t>
            </a:r>
            <a:r>
              <a:rPr lang="fr-FR" sz="1600" dirty="0">
                <a:latin typeface="Helvetica" panose="020B0604020202020204" pitchFamily="34" charset="0"/>
              </a:rPr>
              <a:t>de l'instrumentation</a:t>
            </a:r>
          </a:p>
        </p:txBody>
      </p:sp>
      <p:sp>
        <p:nvSpPr>
          <p:cNvPr id="7" name="object 9"/>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8" name="object 10"/>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9" name="object 11"/>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10"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sp>
        <p:nvSpPr>
          <p:cNvPr id="4" name="AutoShape 2" descr="https://www.bicarmed.com/wp-content/uploads/2020/05/pulizia-chirurgico-en.sv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sp>
        <p:nvSpPr>
          <p:cNvPr id="11" name="Rettangolo 10"/>
          <p:cNvSpPr/>
          <p:nvPr/>
        </p:nvSpPr>
        <p:spPr>
          <a:xfrm>
            <a:off x="495495" y="2330109"/>
            <a:ext cx="8170790" cy="1569660"/>
          </a:xfrm>
          <a:prstGeom prst="rect">
            <a:avLst/>
          </a:prstGeom>
        </p:spPr>
        <p:txBody>
          <a:bodyPr wrap="square">
            <a:spAutoFit/>
          </a:bodyPr>
          <a:lstStyle/>
          <a:p>
            <a:pPr>
              <a:spcAft>
                <a:spcPts val="0"/>
              </a:spcAft>
            </a:pPr>
            <a:r>
              <a:rPr lang="fr-FR" sz="1600" dirty="0">
                <a:solidFill>
                  <a:srgbClr val="000000"/>
                </a:solidFill>
                <a:latin typeface="Helvetica" panose="020B0604020202020204" pitchFamily="34" charset="0"/>
                <a:ea typeface="Times New Roman" panose="02020603050405020304" pitchFamily="18" charset="0"/>
              </a:rPr>
              <a:t>La phase de prélavage ne doit pas être négligée car elle permet d'éliminer les résidus de substances organiques et inorganiques des surfaces des dispositifs médicaux</a:t>
            </a:r>
            <a:r>
              <a:rPr lang="en-GB" sz="1600" dirty="0" smtClean="0">
                <a:solidFill>
                  <a:srgbClr val="000000"/>
                </a:solidFill>
                <a:latin typeface="Helvetica" panose="020B0604020202020204" pitchFamily="34" charset="0"/>
                <a:ea typeface="Times New Roman" panose="02020603050405020304" pitchFamily="18" charset="0"/>
              </a:rPr>
              <a:t>.</a:t>
            </a:r>
          </a:p>
          <a:p>
            <a:pPr>
              <a:spcAft>
                <a:spcPts val="0"/>
              </a:spcAft>
            </a:pPr>
            <a:endParaRPr lang="en-GB" sz="1600" dirty="0">
              <a:solidFill>
                <a:srgbClr val="000000"/>
              </a:solidFill>
              <a:latin typeface="Helvetica" panose="020B0604020202020204" pitchFamily="34" charset="0"/>
              <a:ea typeface="Calibri" panose="020F0502020204030204" pitchFamily="34" charset="0"/>
            </a:endParaRPr>
          </a:p>
          <a:p>
            <a:pPr>
              <a:spcAft>
                <a:spcPts val="0"/>
              </a:spcAft>
            </a:pPr>
            <a:endParaRPr lang="it-IT" sz="1600" b="1" spc="10" dirty="0" smtClean="0">
              <a:solidFill>
                <a:srgbClr val="00BCB8"/>
              </a:solidFill>
              <a:latin typeface="Helvetica" pitchFamily="34" charset="0"/>
              <a:cs typeface="Arial"/>
            </a:endParaRPr>
          </a:p>
          <a:p>
            <a:pPr>
              <a:spcAft>
                <a:spcPts val="0"/>
              </a:spcAft>
            </a:pPr>
            <a:r>
              <a:rPr lang="it-IT" sz="1600" b="1" spc="10" dirty="0" smtClean="0">
                <a:solidFill>
                  <a:srgbClr val="00BCB8"/>
                </a:solidFill>
                <a:latin typeface="Helvetica" pitchFamily="34" charset="0"/>
                <a:cs typeface="Arial"/>
              </a:rPr>
              <a:t>Un </a:t>
            </a:r>
            <a:r>
              <a:rPr lang="it-IT" sz="1600" b="1" spc="10" dirty="0">
                <a:solidFill>
                  <a:srgbClr val="00BCB8"/>
                </a:solidFill>
                <a:latin typeface="Helvetica" pitchFamily="34" charset="0"/>
                <a:cs typeface="Arial"/>
              </a:rPr>
              <a:t>bon </a:t>
            </a:r>
            <a:r>
              <a:rPr lang="it-IT" sz="1600" b="1" spc="10" dirty="0" err="1" smtClean="0">
                <a:solidFill>
                  <a:srgbClr val="00BCB8"/>
                </a:solidFill>
                <a:latin typeface="Helvetica" pitchFamily="34" charset="0"/>
                <a:cs typeface="Arial"/>
              </a:rPr>
              <a:t>nettoyage</a:t>
            </a:r>
            <a:r>
              <a:rPr lang="it-IT" sz="1600" b="1" spc="10" dirty="0" smtClean="0">
                <a:solidFill>
                  <a:srgbClr val="00BCB8"/>
                </a:solidFill>
                <a:latin typeface="Helvetica" pitchFamily="34" charset="0"/>
                <a:cs typeface="Arial"/>
              </a:rPr>
              <a:t>:</a:t>
            </a:r>
            <a:endParaRPr lang="en-GB" sz="1600" b="1" spc="10" dirty="0">
              <a:solidFill>
                <a:srgbClr val="00BCB8"/>
              </a:solidFill>
              <a:latin typeface="Helvetica" pitchFamily="34" charset="0"/>
              <a:cs typeface="Arial"/>
            </a:endParaRPr>
          </a:p>
          <a:p>
            <a:pPr>
              <a:spcAft>
                <a:spcPts val="0"/>
              </a:spcAft>
            </a:pPr>
            <a:r>
              <a:rPr lang="it-IT" sz="1600" dirty="0">
                <a:solidFill>
                  <a:srgbClr val="000000"/>
                </a:solidFill>
                <a:latin typeface="Helvetica" panose="020B0604020202020204" pitchFamily="34" charset="0"/>
                <a:ea typeface="Times New Roman" panose="02020603050405020304" pitchFamily="18" charset="0"/>
              </a:rPr>
              <a:t> </a:t>
            </a:r>
            <a:endParaRPr lang="en-GB" sz="1600" dirty="0">
              <a:solidFill>
                <a:srgbClr val="000000"/>
              </a:solidFill>
              <a:effectLst/>
              <a:latin typeface="Helvetica" panose="020B0604020202020204" pitchFamily="34" charset="0"/>
              <a:ea typeface="Calibri" panose="020F0502020204030204" pitchFamily="34" charset="0"/>
            </a:endParaRPr>
          </a:p>
        </p:txBody>
      </p:sp>
      <p:pic>
        <p:nvPicPr>
          <p:cNvPr id="13" name="Immagin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spTree>
    <p:extLst>
      <p:ext uri="{BB962C8B-B14F-4D97-AF65-F5344CB8AC3E}">
        <p14:creationId xmlns:p14="http://schemas.microsoft.com/office/powerpoint/2010/main" val="3565978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1"/>
          <p:cNvSpPr txBox="1"/>
          <p:nvPr/>
        </p:nvSpPr>
        <p:spPr>
          <a:xfrm>
            <a:off x="521872" y="1308238"/>
            <a:ext cx="8622128" cy="677108"/>
          </a:xfrm>
          <a:prstGeom prst="rect">
            <a:avLst/>
          </a:prstGeom>
        </p:spPr>
        <p:txBody>
          <a:bodyPr vert="horz" wrap="square" lIns="0" tIns="0" rIns="0" bIns="0" rtlCol="0">
            <a:spAutoFit/>
          </a:bodyPr>
          <a:lstStyle/>
          <a:p>
            <a:r>
              <a:rPr lang="it-IT" sz="2200" b="1" spc="10" dirty="0" err="1" smtClean="0">
                <a:solidFill>
                  <a:schemeClr val="tx1">
                    <a:lumMod val="65000"/>
                    <a:lumOff val="35000"/>
                  </a:schemeClr>
                </a:solidFill>
                <a:latin typeface="Helvetica" pitchFamily="34" charset="0"/>
                <a:cs typeface="Arial"/>
              </a:rPr>
              <a:t>BICAR</a:t>
            </a:r>
            <a:r>
              <a:rPr lang="it-IT" sz="2400" b="1" i="1" spc="10" dirty="0" err="1" smtClean="0">
                <a:solidFill>
                  <a:schemeClr val="tx1">
                    <a:lumMod val="65000"/>
                    <a:lumOff val="35000"/>
                  </a:schemeClr>
                </a:solidFill>
                <a:latin typeface="Arno Pro Caption" panose="02020502040506020403" pitchFamily="18" charset="0"/>
                <a:cs typeface="Arial"/>
              </a:rPr>
              <a:t>med</a:t>
            </a:r>
            <a:r>
              <a:rPr lang="it-IT" sz="2400" b="1" i="1" spc="10" dirty="0" smtClean="0">
                <a:solidFill>
                  <a:schemeClr val="tx1">
                    <a:lumMod val="65000"/>
                    <a:lumOff val="35000"/>
                  </a:schemeClr>
                </a:solidFill>
                <a:latin typeface="Arno Pro Caption" panose="02020502040506020403" pitchFamily="18" charset="0"/>
                <a:cs typeface="Arial"/>
              </a:rPr>
              <a:t> </a:t>
            </a:r>
            <a:r>
              <a:rPr lang="it-IT" sz="2400" b="1" i="1" spc="10" dirty="0">
                <a:solidFill>
                  <a:schemeClr val="tx1">
                    <a:lumMod val="65000"/>
                    <a:lumOff val="35000"/>
                  </a:schemeClr>
                </a:solidFill>
                <a:latin typeface="Arno Pro Caption" panose="02020502040506020403" pitchFamily="18" charset="0"/>
                <a:cs typeface="Arial"/>
              </a:rPr>
              <a:t>® </a:t>
            </a:r>
            <a:r>
              <a:rPr lang="it-IT" sz="2200" b="1" spc="10" dirty="0">
                <a:solidFill>
                  <a:schemeClr val="tx1">
                    <a:lumMod val="65000"/>
                    <a:lumOff val="35000"/>
                  </a:schemeClr>
                </a:solidFill>
                <a:latin typeface="Helvetica" pitchFamily="34" charset="0"/>
                <a:cs typeface="Arial"/>
              </a:rPr>
              <a:t>SYSTÈME DE </a:t>
            </a:r>
            <a:r>
              <a:rPr lang="it-IT" sz="2200" b="1" spc="10" dirty="0" smtClean="0">
                <a:solidFill>
                  <a:schemeClr val="tx1">
                    <a:lumMod val="65000"/>
                    <a:lumOff val="35000"/>
                  </a:schemeClr>
                </a:solidFill>
                <a:latin typeface="Helvetica" pitchFamily="34" charset="0"/>
                <a:cs typeface="Arial"/>
              </a:rPr>
              <a:t>PRÉ-LAVAGE</a:t>
            </a:r>
          </a:p>
          <a:p>
            <a:r>
              <a:rPr lang="fr-FR" sz="2000" b="1" dirty="0">
                <a:solidFill>
                  <a:srgbClr val="0EC2B1"/>
                </a:solidFill>
                <a:latin typeface="Helvetica" pitchFamily="34" charset="0"/>
              </a:rPr>
              <a:t>Le nettoyage qui améliore les performances</a:t>
            </a:r>
            <a:endParaRPr lang="en-GB" sz="2000" b="1" dirty="0">
              <a:solidFill>
                <a:srgbClr val="0EC2B1"/>
              </a:solidFill>
              <a:latin typeface="Helvetica" pitchFamily="34" charset="0"/>
            </a:endParaRPr>
          </a:p>
        </p:txBody>
      </p:sp>
      <p:sp>
        <p:nvSpPr>
          <p:cNvPr id="7" name="object 9"/>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8" name="object 10"/>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9" name="object 11"/>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10"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sp>
        <p:nvSpPr>
          <p:cNvPr id="4" name="AutoShape 2" descr="https://www.bicarmed.com/wp-content/uploads/2020/05/pulizia-chirurgico-en.sv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sp>
        <p:nvSpPr>
          <p:cNvPr id="11" name="Rettangolo 10"/>
          <p:cNvSpPr/>
          <p:nvPr/>
        </p:nvSpPr>
        <p:spPr>
          <a:xfrm>
            <a:off x="469167" y="2325142"/>
            <a:ext cx="4055990" cy="4185761"/>
          </a:xfrm>
          <a:prstGeom prst="rect">
            <a:avLst/>
          </a:prstGeom>
        </p:spPr>
        <p:txBody>
          <a:bodyPr wrap="square">
            <a:spAutoFit/>
          </a:bodyPr>
          <a:lstStyle/>
          <a:p>
            <a:pPr>
              <a:lnSpc>
                <a:spcPct val="150000"/>
              </a:lnSpc>
              <a:spcAft>
                <a:spcPts val="0"/>
              </a:spcAft>
            </a:pPr>
            <a:r>
              <a:rPr lang="it-IT" sz="1400" b="1" spc="10" dirty="0">
                <a:solidFill>
                  <a:schemeClr val="tx1">
                    <a:lumMod val="65000"/>
                    <a:lumOff val="35000"/>
                  </a:schemeClr>
                </a:solidFill>
                <a:latin typeface="Helvetica" pitchFamily="34" charset="0"/>
                <a:cs typeface="Arial"/>
              </a:rPr>
              <a:t>BICAR</a:t>
            </a:r>
            <a:r>
              <a:rPr lang="it-IT" sz="1400" b="1" i="1" spc="10" dirty="0">
                <a:solidFill>
                  <a:schemeClr val="tx1">
                    <a:lumMod val="65000"/>
                    <a:lumOff val="35000"/>
                  </a:schemeClr>
                </a:solidFill>
                <a:latin typeface="Arno Pro Caption" panose="02020502040506020403" pitchFamily="18" charset="0"/>
                <a:cs typeface="Arial"/>
              </a:rPr>
              <a:t>med</a:t>
            </a:r>
            <a:r>
              <a:rPr lang="it-IT" sz="1400" i="1" spc="10" dirty="0">
                <a:solidFill>
                  <a:schemeClr val="tx1">
                    <a:lumMod val="65000"/>
                    <a:lumOff val="35000"/>
                  </a:schemeClr>
                </a:solidFill>
                <a:latin typeface="Arno Pro Caption" panose="02020502040506020403" pitchFamily="18" charset="0"/>
                <a:cs typeface="Arial"/>
              </a:rPr>
              <a:t>®</a:t>
            </a:r>
            <a:r>
              <a:rPr lang="en-GB" sz="1400" dirty="0" smtClean="0">
                <a:solidFill>
                  <a:schemeClr val="tx1">
                    <a:lumMod val="65000"/>
                    <a:lumOff val="35000"/>
                  </a:schemeClr>
                </a:solidFill>
                <a:latin typeface="Helvetica" panose="020B0604020202020204" pitchFamily="34" charset="0"/>
                <a:ea typeface="Times New Roman" panose="02020603050405020304" pitchFamily="18" charset="0"/>
              </a:rPr>
              <a:t> </a:t>
            </a:r>
            <a:r>
              <a:rPr lang="fr-FR" sz="1400" dirty="0">
                <a:solidFill>
                  <a:schemeClr val="tx1">
                    <a:lumMod val="65000"/>
                    <a:lumOff val="35000"/>
                  </a:schemeClr>
                </a:solidFill>
                <a:latin typeface="Helvetica" panose="020B0604020202020204" pitchFamily="34" charset="0"/>
                <a:ea typeface="Times New Roman" panose="02020603050405020304" pitchFamily="18" charset="0"/>
              </a:rPr>
              <a:t>est un nouveau système de </a:t>
            </a:r>
            <a:r>
              <a:rPr lang="fr-FR" sz="1400" b="1" dirty="0">
                <a:solidFill>
                  <a:schemeClr val="tx1">
                    <a:lumMod val="65000"/>
                    <a:lumOff val="35000"/>
                  </a:schemeClr>
                </a:solidFill>
                <a:latin typeface="Helvetica" panose="020B0604020202020204" pitchFamily="34" charset="0"/>
                <a:ea typeface="Times New Roman" panose="02020603050405020304" pitchFamily="18" charset="0"/>
              </a:rPr>
              <a:t>nettoyage révolutionnaire </a:t>
            </a:r>
            <a:r>
              <a:rPr lang="fr-FR" sz="1400" dirty="0">
                <a:solidFill>
                  <a:schemeClr val="tx1">
                    <a:lumMod val="65000"/>
                    <a:lumOff val="35000"/>
                  </a:schemeClr>
                </a:solidFill>
                <a:latin typeface="Helvetica" panose="020B0604020202020204" pitchFamily="34" charset="0"/>
                <a:ea typeface="Times New Roman" panose="02020603050405020304" pitchFamily="18" charset="0"/>
              </a:rPr>
              <a:t>pour le prétraitement de tous </a:t>
            </a:r>
            <a:r>
              <a:rPr lang="fr-FR" sz="1400" dirty="0" smtClean="0">
                <a:solidFill>
                  <a:schemeClr val="tx1">
                    <a:lumMod val="65000"/>
                    <a:lumOff val="35000"/>
                  </a:schemeClr>
                </a:solidFill>
                <a:latin typeface="Helvetica" panose="020B0604020202020204" pitchFamily="34" charset="0"/>
                <a:ea typeface="Times New Roman" panose="02020603050405020304" pitchFamily="18" charset="0"/>
              </a:rPr>
              <a:t>les DMR avant </a:t>
            </a:r>
            <a:r>
              <a:rPr lang="fr-FR" sz="1400" dirty="0">
                <a:solidFill>
                  <a:schemeClr val="tx1">
                    <a:lumMod val="65000"/>
                    <a:lumOff val="35000"/>
                  </a:schemeClr>
                </a:solidFill>
                <a:latin typeface="Helvetica" panose="020B0604020202020204" pitchFamily="34" charset="0"/>
                <a:ea typeface="Times New Roman" panose="02020603050405020304" pitchFamily="18" charset="0"/>
              </a:rPr>
              <a:t>d'être soumis à des processus de lavage de désinfection et/ou de stérilisation.</a:t>
            </a:r>
            <a:endParaRPr lang="en-GB" sz="1400" dirty="0">
              <a:solidFill>
                <a:schemeClr val="tx1">
                  <a:lumMod val="65000"/>
                  <a:lumOff val="35000"/>
                </a:schemeClr>
              </a:solidFill>
              <a:latin typeface="Helvetica" panose="020B0604020202020204" pitchFamily="34" charset="0"/>
              <a:ea typeface="Times New Roman" panose="02020603050405020304" pitchFamily="18" charset="0"/>
            </a:endParaRPr>
          </a:p>
          <a:p>
            <a:pPr>
              <a:lnSpc>
                <a:spcPct val="150000"/>
              </a:lnSpc>
              <a:spcAft>
                <a:spcPts val="0"/>
              </a:spcAft>
            </a:pPr>
            <a:r>
              <a:rPr lang="it-IT" sz="1400" b="1" spc="10" dirty="0">
                <a:solidFill>
                  <a:schemeClr val="tx1">
                    <a:lumMod val="65000"/>
                    <a:lumOff val="35000"/>
                  </a:schemeClr>
                </a:solidFill>
                <a:latin typeface="Helvetica" pitchFamily="34" charset="0"/>
                <a:cs typeface="Arial"/>
              </a:rPr>
              <a:t>BICAR</a:t>
            </a:r>
            <a:r>
              <a:rPr lang="it-IT" sz="1400" b="1" i="1" spc="10" dirty="0">
                <a:solidFill>
                  <a:schemeClr val="tx1">
                    <a:lumMod val="65000"/>
                    <a:lumOff val="35000"/>
                  </a:schemeClr>
                </a:solidFill>
                <a:latin typeface="Arno Pro Caption" panose="02020502040506020403" pitchFamily="18" charset="0"/>
                <a:cs typeface="Arial"/>
              </a:rPr>
              <a:t>med®</a:t>
            </a:r>
            <a:r>
              <a:rPr lang="it-IT" sz="1400" b="1" spc="10" dirty="0">
                <a:solidFill>
                  <a:schemeClr val="tx1">
                    <a:lumMod val="65000"/>
                    <a:lumOff val="35000"/>
                  </a:schemeClr>
                </a:solidFill>
                <a:latin typeface="Helvetica" pitchFamily="34" charset="0"/>
                <a:cs typeface="Arial"/>
              </a:rPr>
              <a:t> </a:t>
            </a:r>
            <a:r>
              <a:rPr lang="fr-FR" sz="1400" b="1" dirty="0">
                <a:solidFill>
                  <a:schemeClr val="tx1">
                    <a:lumMod val="65000"/>
                    <a:lumOff val="35000"/>
                  </a:schemeClr>
                </a:solidFill>
                <a:latin typeface="Helvetica" panose="020B0604020202020204" pitchFamily="34" charset="0"/>
                <a:ea typeface="Times New Roman" panose="02020603050405020304" pitchFamily="18" charset="0"/>
              </a:rPr>
              <a:t>révolutionne la notion de nettoyage </a:t>
            </a:r>
            <a:r>
              <a:rPr lang="fr-FR" sz="1400" b="1" dirty="0" smtClean="0">
                <a:solidFill>
                  <a:schemeClr val="tx1">
                    <a:lumMod val="65000"/>
                    <a:lumOff val="35000"/>
                  </a:schemeClr>
                </a:solidFill>
                <a:latin typeface="Helvetica" panose="020B0604020202020204" pitchFamily="34" charset="0"/>
                <a:ea typeface="Times New Roman" panose="02020603050405020304" pitchFamily="18" charset="0"/>
              </a:rPr>
              <a:t>DMR </a:t>
            </a:r>
            <a:r>
              <a:rPr lang="fr-FR" sz="1400" b="1" dirty="0">
                <a:solidFill>
                  <a:schemeClr val="tx1">
                    <a:lumMod val="65000"/>
                    <a:lumOff val="35000"/>
                  </a:schemeClr>
                </a:solidFill>
                <a:latin typeface="Helvetica" panose="020B0604020202020204" pitchFamily="34" charset="0"/>
                <a:ea typeface="Times New Roman" panose="02020603050405020304" pitchFamily="18" charset="0"/>
              </a:rPr>
              <a:t>car le traitement peut être effectué, avec la même efficacité, sur toutes les typologies d'instruments, afin d'éliminer même les saletés les plus difficiles, augmentant considérablement les performances de l'ensemble du processus.</a:t>
            </a:r>
            <a:endParaRPr lang="en-GB" sz="1400" dirty="0">
              <a:solidFill>
                <a:srgbClr val="000000"/>
              </a:solidFill>
              <a:latin typeface="Helvetica" panose="020B0604020202020204" pitchFamily="34" charset="0"/>
              <a:ea typeface="Calibri" panose="020F0502020204030204" pitchFamily="34" charset="0"/>
            </a:endParaRPr>
          </a:p>
          <a:p>
            <a:pPr>
              <a:spcAft>
                <a:spcPts val="0"/>
              </a:spcAft>
            </a:pPr>
            <a:r>
              <a:rPr lang="it-IT" sz="1400" dirty="0">
                <a:solidFill>
                  <a:srgbClr val="000000"/>
                </a:solidFill>
                <a:latin typeface="Helvetica" panose="020B0604020202020204" pitchFamily="34" charset="0"/>
                <a:ea typeface="Times New Roman" panose="02020603050405020304" pitchFamily="18" charset="0"/>
              </a:rPr>
              <a:t> </a:t>
            </a:r>
            <a:endParaRPr lang="en-GB" sz="1400" dirty="0">
              <a:solidFill>
                <a:srgbClr val="000000"/>
              </a:solidFill>
              <a:effectLst/>
              <a:latin typeface="Helvetica" panose="020B0604020202020204" pitchFamily="34" charset="0"/>
              <a:ea typeface="Calibri" panose="020F0502020204030204" pitchFamily="34" charset="0"/>
            </a:endParaRPr>
          </a:p>
        </p:txBody>
      </p:sp>
      <p:pic>
        <p:nvPicPr>
          <p:cNvPr id="2" name="Immagine 1"/>
          <p:cNvPicPr>
            <a:picLocks noChangeAspect="1"/>
          </p:cNvPicPr>
          <p:nvPr/>
        </p:nvPicPr>
        <p:blipFill rotWithShape="1">
          <a:blip r:embed="rId2"/>
          <a:srcRect r="6507"/>
          <a:stretch/>
        </p:blipFill>
        <p:spPr>
          <a:xfrm>
            <a:off x="4933912" y="2514600"/>
            <a:ext cx="3517722" cy="3200400"/>
          </a:xfrm>
          <a:prstGeom prst="rect">
            <a:avLst/>
          </a:prstGeom>
        </p:spPr>
      </p:pic>
      <p:pic>
        <p:nvPicPr>
          <p:cNvPr id="12" name="Immagin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spTree>
    <p:extLst>
      <p:ext uri="{BB962C8B-B14F-4D97-AF65-F5344CB8AC3E}">
        <p14:creationId xmlns:p14="http://schemas.microsoft.com/office/powerpoint/2010/main" val="32662604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10" name="object 10"/>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11" name="object 11"/>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29"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sp>
        <p:nvSpPr>
          <p:cNvPr id="30" name="CasellaDiTesto 29"/>
          <p:cNvSpPr txBox="1"/>
          <p:nvPr/>
        </p:nvSpPr>
        <p:spPr>
          <a:xfrm>
            <a:off x="4794738" y="1371600"/>
            <a:ext cx="4096511" cy="7617470"/>
          </a:xfrm>
          <a:prstGeom prst="rect">
            <a:avLst/>
          </a:prstGeom>
          <a:noFill/>
        </p:spPr>
        <p:txBody>
          <a:bodyPr wrap="square" rtlCol="0">
            <a:spAutoFit/>
          </a:bodyPr>
          <a:lstStyle/>
          <a:p>
            <a:pPr>
              <a:spcBef>
                <a:spcPts val="300"/>
              </a:spcBef>
            </a:pPr>
            <a:r>
              <a:rPr lang="it-IT" sz="2200" b="1" dirty="0" smtClean="0">
                <a:solidFill>
                  <a:schemeClr val="tx1">
                    <a:lumMod val="65000"/>
                    <a:lumOff val="35000"/>
                  </a:schemeClr>
                </a:solidFill>
                <a:latin typeface="Helvetica" pitchFamily="34" charset="0"/>
              </a:rPr>
              <a:t>SAFE </a:t>
            </a:r>
            <a:r>
              <a:rPr lang="it-IT" sz="2200" b="1" dirty="0" err="1" smtClean="0">
                <a:solidFill>
                  <a:schemeClr val="tx1">
                    <a:lumMod val="65000"/>
                    <a:lumOff val="35000"/>
                  </a:schemeClr>
                </a:solidFill>
                <a:latin typeface="Helvetica" pitchFamily="34" charset="0"/>
              </a:rPr>
              <a:t>CleanBox</a:t>
            </a:r>
            <a:endParaRPr lang="it-IT" sz="2200" b="1" dirty="0" smtClean="0">
              <a:solidFill>
                <a:schemeClr val="tx1">
                  <a:lumMod val="65000"/>
                  <a:lumOff val="35000"/>
                </a:schemeClr>
              </a:solidFill>
              <a:latin typeface="Helvetica" pitchFamily="34" charset="0"/>
            </a:endParaRPr>
          </a:p>
          <a:p>
            <a:pPr>
              <a:spcBef>
                <a:spcPts val="300"/>
              </a:spcBef>
            </a:pPr>
            <a:r>
              <a:rPr lang="it-IT" sz="2000" b="1" dirty="0" smtClean="0">
                <a:solidFill>
                  <a:srgbClr val="0EC2B1"/>
                </a:solidFill>
                <a:latin typeface="Helvetica" pitchFamily="34" charset="0"/>
              </a:rPr>
              <a:t>La </a:t>
            </a:r>
            <a:r>
              <a:rPr lang="it-IT" sz="2000" b="1" dirty="0" err="1" smtClean="0">
                <a:solidFill>
                  <a:srgbClr val="0EC2B1"/>
                </a:solidFill>
                <a:latin typeface="Helvetica" pitchFamily="34" charset="0"/>
              </a:rPr>
              <a:t>Technologie</a:t>
            </a:r>
            <a:r>
              <a:rPr lang="it-IT" sz="2000" b="1" dirty="0" smtClean="0">
                <a:solidFill>
                  <a:srgbClr val="0EC2B1"/>
                </a:solidFill>
                <a:latin typeface="Helvetica" pitchFamily="34" charset="0"/>
              </a:rPr>
              <a:t> </a:t>
            </a:r>
            <a:r>
              <a:rPr lang="it-IT" sz="2000" b="1" dirty="0" err="1" smtClean="0">
                <a:solidFill>
                  <a:srgbClr val="0EC2B1"/>
                </a:solidFill>
                <a:latin typeface="Helvetica" pitchFamily="34" charset="0"/>
              </a:rPr>
              <a:t>BICAR</a:t>
            </a:r>
            <a:r>
              <a:rPr lang="it-IT" sz="2000" b="1" i="1" dirty="0" err="1" smtClean="0">
                <a:solidFill>
                  <a:srgbClr val="0EC2B1"/>
                </a:solidFill>
                <a:latin typeface="Arno Pro" panose="02020502040506020403" pitchFamily="18" charset="0"/>
              </a:rPr>
              <a:t>med</a:t>
            </a:r>
            <a:r>
              <a:rPr lang="it-IT" sz="2000" b="1" i="1" dirty="0" smtClean="0">
                <a:solidFill>
                  <a:srgbClr val="0EC2B1"/>
                </a:solidFill>
                <a:latin typeface="Arno Pro" panose="02020502040506020403" pitchFamily="18" charset="0"/>
              </a:rPr>
              <a:t>®</a:t>
            </a:r>
          </a:p>
          <a:p>
            <a:pPr>
              <a:spcBef>
                <a:spcPts val="300"/>
              </a:spcBef>
            </a:pPr>
            <a:endParaRPr lang="en-US" sz="800" spc="10" dirty="0" smtClean="0">
              <a:solidFill>
                <a:schemeClr val="tx1">
                  <a:lumMod val="85000"/>
                  <a:lumOff val="15000"/>
                </a:schemeClr>
              </a:solidFill>
              <a:latin typeface="Helvetica" pitchFamily="34" charset="0"/>
              <a:cs typeface="Arial"/>
            </a:endParaRPr>
          </a:p>
          <a:p>
            <a:pPr>
              <a:lnSpc>
                <a:spcPct val="150000"/>
              </a:lnSpc>
              <a:spcAft>
                <a:spcPts val="600"/>
              </a:spcAft>
            </a:pPr>
            <a:r>
              <a:rPr lang="it-IT" sz="1400" b="1" spc="10" dirty="0" smtClean="0">
                <a:solidFill>
                  <a:schemeClr val="tx1">
                    <a:lumMod val="65000"/>
                    <a:lumOff val="35000"/>
                  </a:schemeClr>
                </a:solidFill>
                <a:latin typeface="Helvetica" pitchFamily="34" charset="0"/>
                <a:cs typeface="Arial"/>
              </a:rPr>
              <a:t>BICAR</a:t>
            </a:r>
            <a:r>
              <a:rPr lang="it-IT" sz="1400" b="1" i="1" spc="10" dirty="0" smtClean="0">
                <a:solidFill>
                  <a:schemeClr val="tx1">
                    <a:lumMod val="65000"/>
                    <a:lumOff val="35000"/>
                  </a:schemeClr>
                </a:solidFill>
                <a:latin typeface="Arno Pro Caption" panose="02020502040506020403" pitchFamily="18" charset="0"/>
                <a:cs typeface="Arial"/>
              </a:rPr>
              <a:t>med</a:t>
            </a:r>
            <a:r>
              <a:rPr lang="it-IT" sz="1400" b="1" i="1" spc="10" dirty="0">
                <a:solidFill>
                  <a:schemeClr val="tx1">
                    <a:lumMod val="65000"/>
                    <a:lumOff val="35000"/>
                  </a:schemeClr>
                </a:solidFill>
                <a:latin typeface="Arno Pro Caption" panose="02020502040506020403" pitchFamily="18" charset="0"/>
                <a:cs typeface="Arial"/>
              </a:rPr>
              <a:t> </a:t>
            </a:r>
            <a:r>
              <a:rPr lang="en-GB" sz="1200" spc="10" baseline="40000" dirty="0" smtClean="0">
                <a:solidFill>
                  <a:schemeClr val="tx1">
                    <a:lumMod val="65000"/>
                    <a:lumOff val="35000"/>
                  </a:schemeClr>
                </a:solidFill>
                <a:latin typeface="Helvetica" pitchFamily="34" charset="0"/>
                <a:cs typeface="Arial"/>
              </a:rPr>
              <a:t>®</a:t>
            </a:r>
            <a:r>
              <a:rPr lang="en-GB" sz="1400" spc="10" dirty="0" smtClean="0">
                <a:solidFill>
                  <a:schemeClr val="tx1">
                    <a:lumMod val="65000"/>
                    <a:lumOff val="35000"/>
                  </a:schemeClr>
                </a:solidFill>
                <a:latin typeface="Helvetica" pitchFamily="34" charset="0"/>
                <a:cs typeface="Arial"/>
              </a:rPr>
              <a:t> </a:t>
            </a:r>
            <a:r>
              <a:rPr lang="en-US" sz="1400" b="1" spc="10" dirty="0">
                <a:solidFill>
                  <a:schemeClr val="tx1">
                    <a:lumMod val="65000"/>
                    <a:lumOff val="35000"/>
                  </a:schemeClr>
                </a:solidFill>
                <a:latin typeface="Helvetica" pitchFamily="34" charset="0"/>
                <a:cs typeface="Arial"/>
              </a:rPr>
              <a:t>SAFE </a:t>
            </a:r>
            <a:r>
              <a:rPr lang="en-US" sz="1400" b="1" spc="10" dirty="0" err="1" smtClean="0">
                <a:solidFill>
                  <a:schemeClr val="tx1">
                    <a:lumMod val="65000"/>
                    <a:lumOff val="35000"/>
                  </a:schemeClr>
                </a:solidFill>
                <a:latin typeface="Helvetica" pitchFamily="34" charset="0"/>
                <a:cs typeface="Arial"/>
              </a:rPr>
              <a:t>CleanBox</a:t>
            </a:r>
            <a:r>
              <a:rPr lang="en-US" sz="1400" b="1" spc="10" dirty="0" smtClean="0">
                <a:solidFill>
                  <a:schemeClr val="tx1">
                    <a:lumMod val="65000"/>
                    <a:lumOff val="35000"/>
                  </a:schemeClr>
                </a:solidFill>
                <a:latin typeface="Helvetica" pitchFamily="34" charset="0"/>
                <a:cs typeface="Arial"/>
              </a:rPr>
              <a:t> </a:t>
            </a:r>
            <a:r>
              <a:rPr lang="fr-FR" sz="1400" b="1" spc="10" dirty="0">
                <a:solidFill>
                  <a:schemeClr val="tx1">
                    <a:lumMod val="65000"/>
                    <a:lumOff val="35000"/>
                  </a:schemeClr>
                </a:solidFill>
                <a:latin typeface="Helvetica" pitchFamily="34" charset="0"/>
                <a:cs typeface="Arial"/>
              </a:rPr>
              <a:t>est un dispositif médical - certifié marqué CE - pour le prétraitement des DMR </a:t>
            </a:r>
            <a:r>
              <a:rPr lang="fr-FR" sz="1400" spc="10" dirty="0">
                <a:solidFill>
                  <a:schemeClr val="tx1">
                    <a:lumMod val="65000"/>
                    <a:lumOff val="35000"/>
                  </a:schemeClr>
                </a:solidFill>
                <a:latin typeface="Helvetica" pitchFamily="34" charset="0"/>
                <a:cs typeface="Arial"/>
              </a:rPr>
              <a:t>avant de les soumettre à des processus de lavage de désinfection et/ou de stérilisation.</a:t>
            </a:r>
            <a:endParaRPr lang="en-GB" sz="300" spc="10" dirty="0" smtClean="0">
              <a:solidFill>
                <a:schemeClr val="tx1">
                  <a:lumMod val="65000"/>
                  <a:lumOff val="35000"/>
                </a:schemeClr>
              </a:solidFill>
              <a:latin typeface="Helvetica" pitchFamily="34" charset="0"/>
              <a:cs typeface="Arial"/>
            </a:endParaRPr>
          </a:p>
          <a:p>
            <a:pPr>
              <a:lnSpc>
                <a:spcPct val="150000"/>
              </a:lnSpc>
              <a:spcAft>
                <a:spcPts val="600"/>
              </a:spcAft>
            </a:pPr>
            <a:r>
              <a:rPr lang="en-GB" sz="1400" spc="10" dirty="0" smtClean="0">
                <a:solidFill>
                  <a:schemeClr val="tx1">
                    <a:lumMod val="65000"/>
                    <a:lumOff val="35000"/>
                  </a:schemeClr>
                </a:solidFill>
                <a:latin typeface="Helvetica" pitchFamily="34" charset="0"/>
                <a:cs typeface="Arial"/>
              </a:rPr>
              <a:t>Machine </a:t>
            </a:r>
            <a:r>
              <a:rPr lang="en-GB" sz="1400" spc="10" dirty="0">
                <a:solidFill>
                  <a:schemeClr val="tx1">
                    <a:lumMod val="65000"/>
                    <a:lumOff val="35000"/>
                  </a:schemeClr>
                </a:solidFill>
                <a:latin typeface="Helvetica" pitchFamily="34" charset="0"/>
                <a:cs typeface="Arial"/>
              </a:rPr>
              <a:t>consists of a </a:t>
            </a:r>
            <a:r>
              <a:rPr lang="en-GB" sz="1400" b="1" spc="10" dirty="0">
                <a:solidFill>
                  <a:schemeClr val="tx1">
                    <a:lumMod val="65000"/>
                    <a:lumOff val="35000"/>
                  </a:schemeClr>
                </a:solidFill>
                <a:latin typeface="Helvetica" pitchFamily="34" charset="0"/>
                <a:cs typeface="Arial"/>
              </a:rPr>
              <a:t>cabin similar in shape to a "glove box</a:t>
            </a:r>
            <a:r>
              <a:rPr lang="en-GB" sz="1400" b="1" spc="10" dirty="0" smtClean="0">
                <a:solidFill>
                  <a:schemeClr val="tx1">
                    <a:lumMod val="65000"/>
                    <a:lumOff val="35000"/>
                  </a:schemeClr>
                </a:solidFill>
                <a:latin typeface="Helvetica" pitchFamily="34" charset="0"/>
                <a:cs typeface="Arial"/>
              </a:rPr>
              <a:t>".</a:t>
            </a:r>
            <a:r>
              <a:rPr lang="en-US" sz="1400" b="1" spc="10" dirty="0" smtClean="0">
                <a:solidFill>
                  <a:schemeClr val="tx1">
                    <a:lumMod val="65000"/>
                    <a:lumOff val="35000"/>
                  </a:schemeClr>
                </a:solidFill>
                <a:latin typeface="Helvetica" pitchFamily="34" charset="0"/>
                <a:cs typeface="Arial"/>
              </a:rPr>
              <a:t> </a:t>
            </a:r>
          </a:p>
          <a:p>
            <a:pPr>
              <a:lnSpc>
                <a:spcPct val="150000"/>
              </a:lnSpc>
              <a:spcAft>
                <a:spcPts val="600"/>
              </a:spcAft>
            </a:pPr>
            <a:endParaRPr lang="en-US" sz="300" spc="10" dirty="0" smtClean="0">
              <a:solidFill>
                <a:schemeClr val="tx1">
                  <a:lumMod val="65000"/>
                  <a:lumOff val="35000"/>
                </a:schemeClr>
              </a:solidFill>
              <a:latin typeface="Helvetica" pitchFamily="34" charset="0"/>
              <a:cs typeface="Arial"/>
            </a:endParaRPr>
          </a:p>
          <a:p>
            <a:pPr>
              <a:lnSpc>
                <a:spcPct val="150000"/>
              </a:lnSpc>
              <a:spcAft>
                <a:spcPts val="600"/>
              </a:spcAft>
            </a:pPr>
            <a:r>
              <a:rPr lang="fr-FR" sz="1400" spc="10" dirty="0" smtClean="0">
                <a:solidFill>
                  <a:schemeClr val="tx1">
                    <a:lumMod val="65000"/>
                    <a:lumOff val="35000"/>
                  </a:schemeClr>
                </a:solidFill>
                <a:latin typeface="Helvetica" pitchFamily="34" charset="0"/>
                <a:cs typeface="Arial"/>
              </a:rPr>
              <a:t>La machine utilise </a:t>
            </a:r>
            <a:r>
              <a:rPr lang="fr-FR" sz="1400" spc="10" dirty="0">
                <a:solidFill>
                  <a:schemeClr val="tx1">
                    <a:lumMod val="65000"/>
                    <a:lumOff val="35000"/>
                  </a:schemeClr>
                </a:solidFill>
                <a:latin typeface="Helvetica" pitchFamily="34" charset="0"/>
                <a:cs typeface="Arial"/>
              </a:rPr>
              <a:t>du bicarbonate de sodium en granulés et de l'air </a:t>
            </a:r>
            <a:r>
              <a:rPr lang="fr-FR" sz="1400" spc="10" dirty="0" smtClean="0">
                <a:solidFill>
                  <a:schemeClr val="tx1">
                    <a:lumMod val="65000"/>
                    <a:lumOff val="35000"/>
                  </a:schemeClr>
                </a:solidFill>
                <a:latin typeface="Helvetica" pitchFamily="34" charset="0"/>
                <a:cs typeface="Arial"/>
              </a:rPr>
              <a:t>comprimé à  </a:t>
            </a:r>
            <a:r>
              <a:rPr lang="fr-FR" sz="1400" spc="10" dirty="0">
                <a:solidFill>
                  <a:schemeClr val="tx1">
                    <a:lumMod val="65000"/>
                    <a:lumOff val="35000"/>
                  </a:schemeClr>
                </a:solidFill>
                <a:latin typeface="Helvetica" pitchFamily="34" charset="0"/>
                <a:cs typeface="Arial"/>
              </a:rPr>
              <a:t>basse pression pour nettoyer tous les dispositifs médicaux réutilisables.</a:t>
            </a:r>
            <a:endParaRPr lang="en-US" sz="1400" dirty="0">
              <a:solidFill>
                <a:schemeClr val="tx1">
                  <a:lumMod val="85000"/>
                  <a:lumOff val="15000"/>
                </a:schemeClr>
              </a:solidFill>
              <a:latin typeface="Helvetica" pitchFamily="34" charset="0"/>
              <a:cs typeface="Arial"/>
            </a:endParaRPr>
          </a:p>
          <a:p>
            <a:endParaRPr lang="en-US" sz="1400" dirty="0">
              <a:latin typeface="Arial"/>
              <a:cs typeface="Arial"/>
            </a:endParaRPr>
          </a:p>
          <a:p>
            <a:endParaRPr lang="it-IT" sz="1400" dirty="0">
              <a:latin typeface="Arial"/>
              <a:cs typeface="Arial"/>
            </a:endParaRPr>
          </a:p>
          <a:p>
            <a:endParaRPr lang="it-IT" sz="1400" dirty="0">
              <a:latin typeface="Arial"/>
              <a:cs typeface="Arial"/>
            </a:endParaRPr>
          </a:p>
          <a:p>
            <a:endParaRPr lang="en-US" sz="1400" dirty="0">
              <a:solidFill>
                <a:schemeClr val="tx1">
                  <a:lumMod val="75000"/>
                  <a:lumOff val="25000"/>
                </a:schemeClr>
              </a:solidFill>
              <a:latin typeface="Helvetica" pitchFamily="34" charset="0"/>
              <a:cs typeface="Arial"/>
            </a:endParaRPr>
          </a:p>
          <a:p>
            <a:endParaRPr lang="en-US" sz="3600" dirty="0">
              <a:latin typeface="Arial"/>
              <a:cs typeface="Arial"/>
            </a:endParaRPr>
          </a:p>
          <a:p>
            <a:endParaRPr lang="en-US" sz="3600" dirty="0">
              <a:latin typeface="Arial"/>
              <a:cs typeface="Arial"/>
            </a:endParaRPr>
          </a:p>
          <a:p>
            <a:endParaRPr lang="it-IT" sz="3600" b="1" dirty="0">
              <a:solidFill>
                <a:srgbClr val="0EC2B1"/>
              </a:solidFill>
            </a:endParaRPr>
          </a:p>
        </p:txBody>
      </p:sp>
      <p:pic>
        <p:nvPicPr>
          <p:cNvPr id="2" name="Immagine 1"/>
          <p:cNvPicPr>
            <a:picLocks noChangeAspect="1"/>
          </p:cNvPicPr>
          <p:nvPr/>
        </p:nvPicPr>
        <p:blipFill rotWithShape="1">
          <a:blip r:embed="rId2" cstate="print">
            <a:extLst>
              <a:ext uri="{28A0092B-C50C-407E-A947-70E740481C1C}">
                <a14:useLocalDpi xmlns:a14="http://schemas.microsoft.com/office/drawing/2010/main" val="0"/>
              </a:ext>
            </a:extLst>
          </a:blip>
          <a:srcRect l="33887" r="6957"/>
          <a:stretch/>
        </p:blipFill>
        <p:spPr>
          <a:xfrm>
            <a:off x="0" y="1450731"/>
            <a:ext cx="4374886" cy="5407269"/>
          </a:xfrm>
          <a:prstGeom prst="rect">
            <a:avLst/>
          </a:prstGeom>
        </p:spPr>
      </p:pic>
      <p:pic>
        <p:nvPicPr>
          <p:cNvPr id="12" name="Immagin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spTree>
    <p:extLst>
      <p:ext uri="{BB962C8B-B14F-4D97-AF65-F5344CB8AC3E}">
        <p14:creationId xmlns:p14="http://schemas.microsoft.com/office/powerpoint/2010/main" val="345271452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bject 13"/>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14" name="object 14"/>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15" name="object 15"/>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26" name="CasellaDiTesto 25"/>
          <p:cNvSpPr txBox="1"/>
          <p:nvPr/>
        </p:nvSpPr>
        <p:spPr>
          <a:xfrm>
            <a:off x="495494" y="1447800"/>
            <a:ext cx="3924105" cy="7140416"/>
          </a:xfrm>
          <a:prstGeom prst="rect">
            <a:avLst/>
          </a:prstGeom>
          <a:noFill/>
        </p:spPr>
        <p:txBody>
          <a:bodyPr wrap="square" rtlCol="0">
            <a:spAutoFit/>
          </a:bodyPr>
          <a:lstStyle/>
          <a:p>
            <a:r>
              <a:rPr lang="it-IT" sz="1600" b="1" dirty="0">
                <a:solidFill>
                  <a:schemeClr val="tx1">
                    <a:lumMod val="65000"/>
                    <a:lumOff val="35000"/>
                  </a:schemeClr>
                </a:solidFill>
                <a:latin typeface="Helvetica" pitchFamily="34" charset="0"/>
              </a:rPr>
              <a:t>COMMENT CELA FONCTIONNE T-IL</a:t>
            </a:r>
            <a:r>
              <a:rPr lang="it-IT" sz="1600" b="1" dirty="0" smtClean="0">
                <a:solidFill>
                  <a:schemeClr val="tx1">
                    <a:lumMod val="65000"/>
                    <a:lumOff val="35000"/>
                  </a:schemeClr>
                </a:solidFill>
                <a:latin typeface="Helvetica" pitchFamily="34" charset="0"/>
              </a:rPr>
              <a:t>?</a:t>
            </a:r>
          </a:p>
          <a:p>
            <a:r>
              <a:rPr lang="it-IT" sz="2000" b="1" spc="10" dirty="0">
                <a:solidFill>
                  <a:srgbClr val="00BCB8"/>
                </a:solidFill>
                <a:latin typeface="Helvetica" pitchFamily="34" charset="0"/>
                <a:cs typeface="Arial"/>
              </a:rPr>
              <a:t>Facile, rapide, </a:t>
            </a:r>
            <a:r>
              <a:rPr lang="it-IT" sz="2000" b="1" spc="10" dirty="0" smtClean="0">
                <a:solidFill>
                  <a:srgbClr val="00BCB8"/>
                </a:solidFill>
                <a:latin typeface="Helvetica" pitchFamily="34" charset="0"/>
                <a:cs typeface="Arial"/>
              </a:rPr>
              <a:t>efficace</a:t>
            </a:r>
          </a:p>
          <a:p>
            <a:endParaRPr lang="en-US" sz="800" spc="10" dirty="0" smtClean="0">
              <a:solidFill>
                <a:schemeClr val="tx1">
                  <a:lumMod val="85000"/>
                  <a:lumOff val="15000"/>
                </a:schemeClr>
              </a:solidFill>
              <a:latin typeface="Helvetica" pitchFamily="34" charset="0"/>
              <a:cs typeface="Arial"/>
            </a:endParaRPr>
          </a:p>
          <a:p>
            <a:pPr>
              <a:lnSpc>
                <a:spcPct val="150000"/>
              </a:lnSpc>
            </a:pPr>
            <a:r>
              <a:rPr lang="fr-FR" sz="1400" b="1" spc="10" dirty="0">
                <a:solidFill>
                  <a:schemeClr val="tx1">
                    <a:lumMod val="65000"/>
                    <a:lumOff val="35000"/>
                  </a:schemeClr>
                </a:solidFill>
                <a:latin typeface="Helvetica" pitchFamily="34" charset="0"/>
                <a:cs typeface="Arial"/>
              </a:rPr>
              <a:t>Un flux de bicarbonate de sodium avec une granulométrie contrôlée combiné avec  air et eau </a:t>
            </a:r>
            <a:r>
              <a:rPr lang="fr-FR" sz="1400" spc="10" dirty="0">
                <a:solidFill>
                  <a:schemeClr val="tx1">
                    <a:lumMod val="65000"/>
                    <a:lumOff val="35000"/>
                  </a:schemeClr>
                </a:solidFill>
                <a:latin typeface="Helvetica" pitchFamily="34" charset="0"/>
                <a:cs typeface="Arial"/>
              </a:rPr>
              <a:t>est transporté à travers une pièce à main et  frappe la surface de manière uniforme et continue.</a:t>
            </a:r>
          </a:p>
          <a:p>
            <a:pPr>
              <a:lnSpc>
                <a:spcPct val="150000"/>
              </a:lnSpc>
            </a:pPr>
            <a:endParaRPr lang="fr-FR" sz="1400" spc="10" dirty="0">
              <a:solidFill>
                <a:schemeClr val="tx1">
                  <a:lumMod val="65000"/>
                  <a:lumOff val="35000"/>
                </a:schemeClr>
              </a:solidFill>
              <a:latin typeface="Helvetica" pitchFamily="34" charset="0"/>
              <a:cs typeface="Arial"/>
            </a:endParaRPr>
          </a:p>
          <a:p>
            <a:pPr>
              <a:lnSpc>
                <a:spcPct val="150000"/>
              </a:lnSpc>
            </a:pPr>
            <a:r>
              <a:rPr lang="fr-FR" sz="1400" b="1" spc="10" dirty="0">
                <a:solidFill>
                  <a:schemeClr val="tx1">
                    <a:lumMod val="65000"/>
                    <a:lumOff val="35000"/>
                  </a:schemeClr>
                </a:solidFill>
                <a:latin typeface="Helvetica" pitchFamily="34" charset="0"/>
                <a:cs typeface="Arial"/>
              </a:rPr>
              <a:t>La saleté est ainsi éliminée en profondeur, même des géométries les plus complexes </a:t>
            </a:r>
            <a:r>
              <a:rPr lang="fr-FR" sz="1400" spc="10" dirty="0">
                <a:solidFill>
                  <a:schemeClr val="tx1">
                    <a:lumMod val="65000"/>
                    <a:lumOff val="35000"/>
                  </a:schemeClr>
                </a:solidFill>
                <a:latin typeface="Helvetica" pitchFamily="34" charset="0"/>
                <a:cs typeface="Arial"/>
              </a:rPr>
              <a:t>et avec les contaminants les plus adhérents.</a:t>
            </a:r>
          </a:p>
          <a:p>
            <a:pPr>
              <a:lnSpc>
                <a:spcPct val="150000"/>
              </a:lnSpc>
            </a:pPr>
            <a:endParaRPr lang="it-IT" sz="1400" b="1" spc="10" dirty="0" smtClean="0">
              <a:solidFill>
                <a:schemeClr val="tx1">
                  <a:lumMod val="65000"/>
                  <a:lumOff val="35000"/>
                </a:schemeClr>
              </a:solidFill>
              <a:latin typeface="Helvetica" pitchFamily="34" charset="0"/>
              <a:cs typeface="Arial"/>
            </a:endParaRPr>
          </a:p>
          <a:p>
            <a:pPr>
              <a:lnSpc>
                <a:spcPct val="150000"/>
              </a:lnSpc>
            </a:pPr>
            <a:r>
              <a:rPr lang="fr-FR" sz="1400" spc="10" dirty="0">
                <a:solidFill>
                  <a:schemeClr val="tx1">
                    <a:lumMod val="65000"/>
                    <a:lumOff val="35000"/>
                  </a:schemeClr>
                </a:solidFill>
                <a:latin typeface="Helvetica" pitchFamily="34" charset="0"/>
                <a:cs typeface="Arial"/>
              </a:rPr>
              <a:t>Grâce à une deuxième pièce à main, il est possible d'effectuer un </a:t>
            </a:r>
            <a:r>
              <a:rPr lang="fr-FR" sz="1400" b="1" spc="10" dirty="0">
                <a:solidFill>
                  <a:schemeClr val="tx1">
                    <a:lumMod val="65000"/>
                    <a:lumOff val="35000"/>
                  </a:schemeClr>
                </a:solidFill>
                <a:latin typeface="Helvetica" pitchFamily="34" charset="0"/>
                <a:cs typeface="Arial"/>
              </a:rPr>
              <a:t>rinçage complet </a:t>
            </a:r>
            <a:r>
              <a:rPr lang="fr-FR" sz="1400" spc="10" dirty="0">
                <a:solidFill>
                  <a:schemeClr val="tx1">
                    <a:lumMod val="65000"/>
                    <a:lumOff val="35000"/>
                  </a:schemeClr>
                </a:solidFill>
                <a:latin typeface="Helvetica" pitchFamily="34" charset="0"/>
                <a:cs typeface="Arial"/>
              </a:rPr>
              <a:t>de </a:t>
            </a:r>
            <a:r>
              <a:rPr lang="it-IT" sz="1400" spc="10" dirty="0" smtClean="0">
                <a:solidFill>
                  <a:schemeClr val="tx1">
                    <a:lumMod val="65000"/>
                    <a:lumOff val="35000"/>
                  </a:schemeClr>
                </a:solidFill>
                <a:latin typeface="Helvetica" pitchFamily="34" charset="0"/>
                <a:cs typeface="Arial"/>
              </a:rPr>
              <a:t>l’</a:t>
            </a:r>
            <a:r>
              <a:rPr lang="it-IT" sz="1400" spc="10" dirty="0" err="1" smtClean="0">
                <a:solidFill>
                  <a:schemeClr val="tx1">
                    <a:lumMod val="65000"/>
                    <a:lumOff val="35000"/>
                  </a:schemeClr>
                </a:solidFill>
                <a:latin typeface="Helvetica" pitchFamily="34" charset="0"/>
                <a:cs typeface="Arial"/>
              </a:rPr>
              <a:t>instrument</a:t>
            </a:r>
            <a:r>
              <a:rPr lang="it-IT" sz="1400" spc="10" dirty="0" smtClean="0">
                <a:solidFill>
                  <a:schemeClr val="tx1">
                    <a:lumMod val="65000"/>
                    <a:lumOff val="35000"/>
                  </a:schemeClr>
                </a:solidFill>
                <a:latin typeface="Helvetica" pitchFamily="34" charset="0"/>
                <a:cs typeface="Arial"/>
              </a:rPr>
              <a:t>.</a:t>
            </a:r>
            <a:endParaRPr lang="it-IT" sz="300" spc="10" dirty="0">
              <a:solidFill>
                <a:schemeClr val="tx1">
                  <a:lumMod val="85000"/>
                  <a:lumOff val="15000"/>
                </a:schemeClr>
              </a:solidFill>
              <a:latin typeface="Helvetica" pitchFamily="34" charset="0"/>
              <a:cs typeface="Arial"/>
            </a:endParaRPr>
          </a:p>
          <a:p>
            <a:pPr>
              <a:lnSpc>
                <a:spcPct val="150000"/>
              </a:lnSpc>
            </a:pPr>
            <a:endParaRPr lang="it-IT" sz="1400" dirty="0">
              <a:solidFill>
                <a:schemeClr val="tx1">
                  <a:lumMod val="85000"/>
                  <a:lumOff val="15000"/>
                </a:schemeClr>
              </a:solidFill>
              <a:latin typeface="Helvetica" pitchFamily="34" charset="0"/>
              <a:cs typeface="Arial"/>
            </a:endParaRPr>
          </a:p>
          <a:p>
            <a:endParaRPr lang="it-IT" sz="1400" dirty="0">
              <a:latin typeface="Arial"/>
              <a:cs typeface="Arial"/>
            </a:endParaRPr>
          </a:p>
          <a:p>
            <a:endParaRPr lang="it-IT" sz="1400" dirty="0">
              <a:latin typeface="Arial"/>
              <a:cs typeface="Arial"/>
            </a:endParaRPr>
          </a:p>
          <a:p>
            <a:endParaRPr lang="en-US" sz="1400" dirty="0">
              <a:latin typeface="Arial"/>
              <a:cs typeface="Arial"/>
            </a:endParaRPr>
          </a:p>
          <a:p>
            <a:endParaRPr lang="en-US" sz="1400" dirty="0">
              <a:latin typeface="Arial"/>
              <a:cs typeface="Arial"/>
            </a:endParaRPr>
          </a:p>
          <a:p>
            <a:endParaRPr lang="it-IT" sz="1400" dirty="0">
              <a:latin typeface="Arial"/>
              <a:cs typeface="Arial"/>
            </a:endParaRPr>
          </a:p>
          <a:p>
            <a:endParaRPr lang="en-US" sz="1400" dirty="0">
              <a:solidFill>
                <a:schemeClr val="tx1">
                  <a:lumMod val="85000"/>
                  <a:lumOff val="15000"/>
                </a:schemeClr>
              </a:solidFill>
              <a:latin typeface="Helvetica" pitchFamily="34" charset="0"/>
              <a:cs typeface="Arial"/>
            </a:endParaRPr>
          </a:p>
          <a:p>
            <a:endParaRPr lang="it-IT" sz="3600" b="1" dirty="0">
              <a:solidFill>
                <a:srgbClr val="0EC2B1"/>
              </a:solidFill>
            </a:endParaRPr>
          </a:p>
        </p:txBody>
      </p:sp>
      <p:sp>
        <p:nvSpPr>
          <p:cNvPr id="36"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pic>
        <p:nvPicPr>
          <p:cNvPr id="8" name="Immagine 7"/>
          <p:cNvPicPr>
            <a:picLocks noChangeAspect="1"/>
          </p:cNvPicPr>
          <p:nvPr/>
        </p:nvPicPr>
        <p:blipFill rotWithShape="1">
          <a:blip r:embed="rId2" cstate="print">
            <a:extLst>
              <a:ext uri="{28A0092B-C50C-407E-A947-70E740481C1C}">
                <a14:useLocalDpi xmlns:a14="http://schemas.microsoft.com/office/drawing/2010/main" val="0"/>
              </a:ext>
            </a:extLst>
          </a:blip>
          <a:srcRect l="28993" t="13979" r="23248"/>
          <a:stretch/>
        </p:blipFill>
        <p:spPr>
          <a:xfrm>
            <a:off x="4851290" y="1600200"/>
            <a:ext cx="4377702" cy="5257800"/>
          </a:xfrm>
          <a:prstGeom prst="rect">
            <a:avLst/>
          </a:prstGeom>
        </p:spPr>
      </p:pic>
      <p:pic>
        <p:nvPicPr>
          <p:cNvPr id="10" name="Immagin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spTree>
    <p:extLst>
      <p:ext uri="{BB962C8B-B14F-4D97-AF65-F5344CB8AC3E}">
        <p14:creationId xmlns:p14="http://schemas.microsoft.com/office/powerpoint/2010/main" val="10752657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tangolo 11"/>
          <p:cNvSpPr/>
          <p:nvPr/>
        </p:nvSpPr>
        <p:spPr>
          <a:xfrm>
            <a:off x="-37708" y="2716832"/>
            <a:ext cx="9144001" cy="4191000"/>
          </a:xfrm>
          <a:prstGeom prst="rect">
            <a:avLst/>
          </a:prstGeom>
          <a:solidFill>
            <a:srgbClr val="00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bg1"/>
              </a:solidFill>
            </a:endParaRPr>
          </a:p>
        </p:txBody>
      </p:sp>
      <p:sp>
        <p:nvSpPr>
          <p:cNvPr id="13" name="text 1"/>
          <p:cNvSpPr txBox="1"/>
          <p:nvPr/>
        </p:nvSpPr>
        <p:spPr>
          <a:xfrm>
            <a:off x="838200" y="3583845"/>
            <a:ext cx="6019800" cy="3323987"/>
          </a:xfrm>
          <a:prstGeom prst="rect">
            <a:avLst/>
          </a:prstGeom>
        </p:spPr>
        <p:txBody>
          <a:bodyPr vert="horz" wrap="square" lIns="0" tIns="0" rIns="0" bIns="0" rtlCol="0">
            <a:spAutoFit/>
          </a:bodyPr>
          <a:lstStyle/>
          <a:p>
            <a:r>
              <a:rPr lang="it-IT" sz="3600" b="1" spc="10" dirty="0" smtClean="0">
                <a:solidFill>
                  <a:schemeClr val="bg1"/>
                </a:solidFill>
                <a:latin typeface="Helvetica" pitchFamily="34" charset="0"/>
                <a:cs typeface="Arial"/>
              </a:rPr>
              <a:t>AVANTAGE</a:t>
            </a:r>
            <a:endParaRPr lang="it-IT" sz="3600" b="1" spc="10" dirty="0">
              <a:solidFill>
                <a:schemeClr val="bg1"/>
              </a:solidFill>
              <a:latin typeface="Helvetica" pitchFamily="34" charset="0"/>
              <a:cs typeface="Arial"/>
            </a:endParaRPr>
          </a:p>
          <a:p>
            <a:pPr marL="0">
              <a:lnSpc>
                <a:spcPct val="100000"/>
              </a:lnSpc>
            </a:pPr>
            <a:r>
              <a:rPr lang="it-IT" sz="2800" b="1" spc="10" dirty="0" smtClean="0">
                <a:solidFill>
                  <a:schemeClr val="bg1"/>
                </a:solidFill>
                <a:latin typeface="Helvetica" pitchFamily="34" charset="0"/>
                <a:cs typeface="Arial"/>
              </a:rPr>
              <a:t>TECHNOLOGIE </a:t>
            </a:r>
            <a:r>
              <a:rPr lang="it-IT" sz="2800" b="1" spc="10" dirty="0" err="1" smtClean="0">
                <a:solidFill>
                  <a:schemeClr val="bg1"/>
                </a:solidFill>
                <a:latin typeface="Helvetica" pitchFamily="34" charset="0"/>
                <a:cs typeface="Arial"/>
              </a:rPr>
              <a:t>BICAR</a:t>
            </a:r>
            <a:r>
              <a:rPr lang="it-IT" sz="2800" b="1" i="1" spc="10" dirty="0" err="1" smtClean="0">
                <a:solidFill>
                  <a:schemeClr val="bg1"/>
                </a:solidFill>
                <a:latin typeface="Arno Pro" panose="02020502040506020403" pitchFamily="18" charset="0"/>
                <a:cs typeface="Arial"/>
              </a:rPr>
              <a:t>med</a:t>
            </a:r>
            <a:r>
              <a:rPr lang="it-IT" sz="2800" b="1" spc="10" dirty="0" smtClean="0">
                <a:solidFill>
                  <a:schemeClr val="bg1"/>
                </a:solidFill>
                <a:latin typeface="Helvetica" pitchFamily="34" charset="0"/>
                <a:cs typeface="Arial"/>
              </a:rPr>
              <a:t> </a:t>
            </a:r>
            <a:endParaRPr lang="it-IT" sz="2800" b="1" spc="10" dirty="0" smtClean="0">
              <a:solidFill>
                <a:schemeClr val="bg1"/>
              </a:solidFill>
              <a:latin typeface="Helvetica" pitchFamily="34" charset="0"/>
              <a:cs typeface="Arial"/>
            </a:endParaRPr>
          </a:p>
          <a:p>
            <a:pPr>
              <a:lnSpc>
                <a:spcPct val="150000"/>
              </a:lnSpc>
            </a:pPr>
            <a:endParaRPr lang="en-US" sz="3200" spc="10" dirty="0" smtClean="0">
              <a:solidFill>
                <a:schemeClr val="tx1">
                  <a:lumMod val="85000"/>
                  <a:lumOff val="15000"/>
                </a:schemeClr>
              </a:solidFill>
              <a:latin typeface="Helvetica" pitchFamily="34" charset="0"/>
              <a:cs typeface="Arial"/>
            </a:endParaRPr>
          </a:p>
          <a:p>
            <a:endParaRPr lang="en-US" sz="3200" dirty="0">
              <a:latin typeface="Helvetica" panose="020B0604020202020204" pitchFamily="34" charset="0"/>
              <a:cs typeface="Arial"/>
            </a:endParaRPr>
          </a:p>
          <a:p>
            <a:endParaRPr lang="en-US" sz="3200" dirty="0">
              <a:latin typeface="Helvetica" panose="020B0604020202020204" pitchFamily="34" charset="0"/>
              <a:cs typeface="Arial"/>
            </a:endParaRPr>
          </a:p>
          <a:p>
            <a:pPr marL="0">
              <a:lnSpc>
                <a:spcPct val="100000"/>
              </a:lnSpc>
            </a:pPr>
            <a:endParaRPr sz="3200" dirty="0">
              <a:solidFill>
                <a:srgbClr val="00BCB8"/>
              </a:solidFill>
              <a:latin typeface="Helvetica" pitchFamily="34" charset="0"/>
              <a:cs typeface="Arial"/>
            </a:endParaRPr>
          </a:p>
        </p:txBody>
      </p:sp>
      <p:sp>
        <p:nvSpPr>
          <p:cNvPr id="21" name="object 21"/>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22" name="object 22"/>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23" name="object 23"/>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26"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pic>
        <p:nvPicPr>
          <p:cNvPr id="11" name="Immagin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spTree>
    <p:extLst>
      <p:ext uri="{BB962C8B-B14F-4D97-AF65-F5344CB8AC3E}">
        <p14:creationId xmlns:p14="http://schemas.microsoft.com/office/powerpoint/2010/main" val="3123138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ttangolo 21"/>
          <p:cNvSpPr/>
          <p:nvPr/>
        </p:nvSpPr>
        <p:spPr>
          <a:xfrm>
            <a:off x="-20211" y="1905000"/>
            <a:ext cx="9164211" cy="5029200"/>
          </a:xfrm>
          <a:prstGeom prst="rect">
            <a:avLst/>
          </a:prstGeom>
          <a:solidFill>
            <a:srgbClr val="00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bg1"/>
              </a:solidFill>
            </a:endParaRPr>
          </a:p>
        </p:txBody>
      </p:sp>
      <p:sp>
        <p:nvSpPr>
          <p:cNvPr id="23" name="Rettangolo 22"/>
          <p:cNvSpPr/>
          <p:nvPr/>
        </p:nvSpPr>
        <p:spPr>
          <a:xfrm>
            <a:off x="3322117" y="2826588"/>
            <a:ext cx="2556272" cy="35443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Rettangolo 4"/>
          <p:cNvSpPr/>
          <p:nvPr/>
        </p:nvSpPr>
        <p:spPr>
          <a:xfrm>
            <a:off x="464906" y="2362200"/>
            <a:ext cx="2590800" cy="46438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3200" b="1" dirty="0">
              <a:latin typeface="Helvetica" panose="020B0604020202020204" pitchFamily="34" charset="0"/>
            </a:endParaRPr>
          </a:p>
        </p:txBody>
      </p:sp>
      <p:sp>
        <p:nvSpPr>
          <p:cNvPr id="7" name="object 9"/>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8" name="object 10"/>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9" name="object 11"/>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10"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sp>
        <p:nvSpPr>
          <p:cNvPr id="11" name="CasellaDiTesto 10"/>
          <p:cNvSpPr txBox="1"/>
          <p:nvPr/>
        </p:nvSpPr>
        <p:spPr>
          <a:xfrm>
            <a:off x="457200" y="1230697"/>
            <a:ext cx="7467600" cy="430887"/>
          </a:xfrm>
          <a:prstGeom prst="rect">
            <a:avLst/>
          </a:prstGeom>
          <a:noFill/>
        </p:spPr>
        <p:txBody>
          <a:bodyPr wrap="square" rtlCol="0">
            <a:spAutoFit/>
          </a:bodyPr>
          <a:lstStyle/>
          <a:p>
            <a:r>
              <a:rPr lang="it-IT" sz="2200" b="1" dirty="0" smtClean="0">
                <a:solidFill>
                  <a:schemeClr val="tx1">
                    <a:lumMod val="65000"/>
                    <a:lumOff val="35000"/>
                  </a:schemeClr>
                </a:solidFill>
                <a:latin typeface="Helvetica" pitchFamily="34" charset="0"/>
              </a:rPr>
              <a:t>AVANTAGES</a:t>
            </a:r>
            <a:endParaRPr lang="it-IT" sz="2200" b="1" dirty="0" smtClean="0">
              <a:solidFill>
                <a:schemeClr val="tx1">
                  <a:lumMod val="65000"/>
                  <a:lumOff val="35000"/>
                </a:schemeClr>
              </a:solidFill>
              <a:latin typeface="Helvetica" pitchFamily="34" charset="0"/>
            </a:endParaRPr>
          </a:p>
        </p:txBody>
      </p:sp>
      <p:sp>
        <p:nvSpPr>
          <p:cNvPr id="12" name="Rettangolo 11"/>
          <p:cNvSpPr/>
          <p:nvPr/>
        </p:nvSpPr>
        <p:spPr>
          <a:xfrm>
            <a:off x="3304853" y="2383604"/>
            <a:ext cx="2590800" cy="46438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3200" b="1" dirty="0">
              <a:latin typeface="Helvetica" panose="020B0604020202020204" pitchFamily="34" charset="0"/>
            </a:endParaRPr>
          </a:p>
        </p:txBody>
      </p:sp>
      <p:sp>
        <p:nvSpPr>
          <p:cNvPr id="13" name="CasellaDiTesto 12"/>
          <p:cNvSpPr txBox="1"/>
          <p:nvPr/>
        </p:nvSpPr>
        <p:spPr>
          <a:xfrm>
            <a:off x="464906" y="2409728"/>
            <a:ext cx="2590800" cy="369332"/>
          </a:xfrm>
          <a:prstGeom prst="rect">
            <a:avLst/>
          </a:prstGeom>
          <a:noFill/>
        </p:spPr>
        <p:txBody>
          <a:bodyPr wrap="square" rtlCol="0">
            <a:spAutoFit/>
          </a:bodyPr>
          <a:lstStyle/>
          <a:p>
            <a:pPr algn="ctr"/>
            <a:r>
              <a:rPr lang="it-IT" b="1" dirty="0" smtClean="0">
                <a:solidFill>
                  <a:schemeClr val="bg1"/>
                </a:solidFill>
                <a:latin typeface="Helvetica" panose="020B0604020202020204" pitchFamily="34" charset="0"/>
              </a:rPr>
              <a:t>EFFICACE</a:t>
            </a:r>
            <a:endParaRPr lang="it-IT" b="1" dirty="0">
              <a:solidFill>
                <a:schemeClr val="bg1"/>
              </a:solidFill>
              <a:latin typeface="Helvetica" panose="020B0604020202020204" pitchFamily="34" charset="0"/>
            </a:endParaRPr>
          </a:p>
        </p:txBody>
      </p:sp>
      <p:sp>
        <p:nvSpPr>
          <p:cNvPr id="14" name="CasellaDiTesto 13"/>
          <p:cNvSpPr txBox="1"/>
          <p:nvPr/>
        </p:nvSpPr>
        <p:spPr>
          <a:xfrm>
            <a:off x="3304853" y="2409728"/>
            <a:ext cx="2590800" cy="369332"/>
          </a:xfrm>
          <a:prstGeom prst="rect">
            <a:avLst/>
          </a:prstGeom>
          <a:noFill/>
        </p:spPr>
        <p:txBody>
          <a:bodyPr wrap="square" rtlCol="0">
            <a:spAutoFit/>
          </a:bodyPr>
          <a:lstStyle/>
          <a:p>
            <a:pPr algn="ctr"/>
            <a:r>
              <a:rPr lang="it-IT" b="1" dirty="0">
                <a:solidFill>
                  <a:schemeClr val="bg1"/>
                </a:solidFill>
                <a:latin typeface="Helvetica" panose="020B0604020202020204" pitchFamily="34" charset="0"/>
              </a:rPr>
              <a:t>SÛRE</a:t>
            </a:r>
            <a:endParaRPr lang="it-IT" b="1" dirty="0">
              <a:solidFill>
                <a:schemeClr val="bg1"/>
              </a:solidFill>
              <a:latin typeface="Helvetica" panose="020B0604020202020204" pitchFamily="34" charset="0"/>
            </a:endParaRPr>
          </a:p>
        </p:txBody>
      </p:sp>
      <p:sp>
        <p:nvSpPr>
          <p:cNvPr id="15" name="Rettangolo 14"/>
          <p:cNvSpPr/>
          <p:nvPr/>
        </p:nvSpPr>
        <p:spPr>
          <a:xfrm>
            <a:off x="6144800" y="2383604"/>
            <a:ext cx="2590800" cy="46438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3200" b="1" dirty="0">
              <a:latin typeface="Helvetica" panose="020B0604020202020204" pitchFamily="34" charset="0"/>
            </a:endParaRPr>
          </a:p>
        </p:txBody>
      </p:sp>
      <p:sp>
        <p:nvSpPr>
          <p:cNvPr id="16" name="CasellaDiTesto 15"/>
          <p:cNvSpPr txBox="1"/>
          <p:nvPr/>
        </p:nvSpPr>
        <p:spPr>
          <a:xfrm>
            <a:off x="6144800" y="2431132"/>
            <a:ext cx="2590800" cy="369332"/>
          </a:xfrm>
          <a:prstGeom prst="rect">
            <a:avLst/>
          </a:prstGeom>
          <a:noFill/>
        </p:spPr>
        <p:txBody>
          <a:bodyPr wrap="square" rtlCol="0">
            <a:spAutoFit/>
          </a:bodyPr>
          <a:lstStyle/>
          <a:p>
            <a:pPr algn="ctr"/>
            <a:r>
              <a:rPr lang="it-IT" b="1" dirty="0">
                <a:solidFill>
                  <a:schemeClr val="bg1"/>
                </a:solidFill>
                <a:latin typeface="Helvetica" panose="020B0604020202020204" pitchFamily="34" charset="0"/>
              </a:rPr>
              <a:t>ÉCONOMIQUE</a:t>
            </a:r>
            <a:endParaRPr lang="it-IT" b="1" dirty="0">
              <a:solidFill>
                <a:schemeClr val="bg1"/>
              </a:solidFill>
              <a:latin typeface="Helvetica" panose="020B0604020202020204" pitchFamily="34" charset="0"/>
            </a:endParaRPr>
          </a:p>
        </p:txBody>
      </p:sp>
      <p:sp>
        <p:nvSpPr>
          <p:cNvPr id="17" name="Rettangolo 16"/>
          <p:cNvSpPr/>
          <p:nvPr/>
        </p:nvSpPr>
        <p:spPr>
          <a:xfrm>
            <a:off x="489158" y="2832581"/>
            <a:ext cx="2556272" cy="35383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8" name="CasellaDiTesto 17"/>
          <p:cNvSpPr txBox="1"/>
          <p:nvPr/>
        </p:nvSpPr>
        <p:spPr>
          <a:xfrm>
            <a:off x="3484663" y="4204988"/>
            <a:ext cx="2324100" cy="1600438"/>
          </a:xfrm>
          <a:prstGeom prst="rect">
            <a:avLst/>
          </a:prstGeom>
          <a:noFill/>
        </p:spPr>
        <p:txBody>
          <a:bodyPr wrap="square" rtlCol="0">
            <a:spAutoFit/>
          </a:bodyPr>
          <a:lstStyle/>
          <a:p>
            <a:r>
              <a:rPr lang="fr-FR" sz="1400" b="1" dirty="0">
                <a:solidFill>
                  <a:schemeClr val="tx1">
                    <a:lumMod val="75000"/>
                    <a:lumOff val="25000"/>
                  </a:schemeClr>
                </a:solidFill>
                <a:latin typeface="Helvetica" pitchFamily="34" charset="0"/>
              </a:rPr>
              <a:t>Empêche </a:t>
            </a:r>
            <a:r>
              <a:rPr lang="fr-FR" sz="1400" dirty="0">
                <a:solidFill>
                  <a:schemeClr val="tx1">
                    <a:lumMod val="75000"/>
                    <a:lumOff val="25000"/>
                  </a:schemeClr>
                </a:solidFill>
                <a:latin typeface="Helvetica" pitchFamily="34" charset="0"/>
              </a:rPr>
              <a:t>le contact direct entre l'opérateur et </a:t>
            </a:r>
            <a:r>
              <a:rPr lang="fr-FR" sz="1400" b="1" dirty="0">
                <a:solidFill>
                  <a:schemeClr val="tx1">
                    <a:lumMod val="75000"/>
                    <a:lumOff val="25000"/>
                  </a:schemeClr>
                </a:solidFill>
                <a:latin typeface="Helvetica" pitchFamily="34" charset="0"/>
              </a:rPr>
              <a:t>les </a:t>
            </a:r>
            <a:r>
              <a:rPr lang="fr-FR" sz="1400" b="1" dirty="0" smtClean="0">
                <a:solidFill>
                  <a:schemeClr val="tx1">
                    <a:lumMod val="75000"/>
                    <a:lumOff val="25000"/>
                  </a:schemeClr>
                </a:solidFill>
                <a:latin typeface="Helvetica" pitchFamily="34" charset="0"/>
              </a:rPr>
              <a:t>contaminants dangereux</a:t>
            </a:r>
            <a:endParaRPr lang="en-US" sz="1400" dirty="0" smtClean="0">
              <a:solidFill>
                <a:schemeClr val="tx1">
                  <a:lumMod val="75000"/>
                  <a:lumOff val="25000"/>
                </a:schemeClr>
              </a:solidFill>
              <a:latin typeface="Helvetica" pitchFamily="34" charset="0"/>
            </a:endParaRPr>
          </a:p>
          <a:p>
            <a:r>
              <a:rPr lang="fr-FR" sz="1400" dirty="0">
                <a:solidFill>
                  <a:schemeClr val="tx1">
                    <a:lumMod val="75000"/>
                    <a:lumOff val="25000"/>
                  </a:schemeClr>
                </a:solidFill>
                <a:latin typeface="Helvetica" pitchFamily="34" charset="0"/>
              </a:rPr>
              <a:t>Le bicarbonate de sodium n'altère pas </a:t>
            </a:r>
            <a:r>
              <a:rPr lang="fr-FR" sz="1400" b="1" dirty="0">
                <a:solidFill>
                  <a:schemeClr val="tx1">
                    <a:lumMod val="75000"/>
                    <a:lumOff val="25000"/>
                  </a:schemeClr>
                </a:solidFill>
                <a:latin typeface="Helvetica" pitchFamily="34" charset="0"/>
              </a:rPr>
              <a:t>mais préserve la surface des instruments</a:t>
            </a:r>
            <a:r>
              <a:rPr lang="fr-FR" sz="1400" dirty="0">
                <a:solidFill>
                  <a:schemeClr val="tx1">
                    <a:lumMod val="75000"/>
                    <a:lumOff val="25000"/>
                  </a:schemeClr>
                </a:solidFill>
                <a:latin typeface="Helvetica" pitchFamily="34" charset="0"/>
              </a:rPr>
              <a:t>.</a:t>
            </a:r>
            <a:endParaRPr lang="en-US" sz="1400" dirty="0">
              <a:solidFill>
                <a:schemeClr val="tx1">
                  <a:lumMod val="75000"/>
                  <a:lumOff val="25000"/>
                </a:schemeClr>
              </a:solidFill>
              <a:latin typeface="Helvetica" pitchFamily="34" charset="0"/>
              <a:ea typeface="Calibri" panose="020F0502020204030204" pitchFamily="34" charset="0"/>
              <a:cs typeface="Arial" panose="020B0604020202020204" pitchFamily="34" charset="0"/>
            </a:endParaRPr>
          </a:p>
        </p:txBody>
      </p:sp>
      <p:sp>
        <p:nvSpPr>
          <p:cNvPr id="24" name="Rettangolo 23"/>
          <p:cNvSpPr/>
          <p:nvPr/>
        </p:nvSpPr>
        <p:spPr>
          <a:xfrm>
            <a:off x="6163951" y="2834818"/>
            <a:ext cx="2556272" cy="35361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6" name="CasellaDiTesto 25"/>
          <p:cNvSpPr txBox="1"/>
          <p:nvPr/>
        </p:nvSpPr>
        <p:spPr>
          <a:xfrm>
            <a:off x="668145" y="4218093"/>
            <a:ext cx="2324100" cy="1815882"/>
          </a:xfrm>
          <a:prstGeom prst="rect">
            <a:avLst/>
          </a:prstGeom>
          <a:noFill/>
        </p:spPr>
        <p:txBody>
          <a:bodyPr wrap="square" rtlCol="0">
            <a:spAutoFit/>
          </a:bodyPr>
          <a:lstStyle/>
          <a:p>
            <a:r>
              <a:rPr lang="fr-FR" sz="1400" b="1" dirty="0">
                <a:solidFill>
                  <a:schemeClr val="tx1">
                    <a:lumMod val="75000"/>
                    <a:lumOff val="25000"/>
                  </a:schemeClr>
                </a:solidFill>
                <a:latin typeface="Helvetica" pitchFamily="34" charset="0"/>
              </a:rPr>
              <a:t>Élimination maximale des saletés difficiles - </a:t>
            </a:r>
            <a:r>
              <a:rPr lang="fr-FR" sz="1400" dirty="0">
                <a:solidFill>
                  <a:schemeClr val="tx1">
                    <a:lumMod val="75000"/>
                    <a:lumOff val="25000"/>
                  </a:schemeClr>
                </a:solidFill>
                <a:latin typeface="Helvetica" pitchFamily="34" charset="0"/>
              </a:rPr>
              <a:t>os, ciments, colle et résidus de sang sec </a:t>
            </a:r>
            <a:r>
              <a:rPr lang="fr-FR" sz="1400" dirty="0" smtClean="0">
                <a:solidFill>
                  <a:schemeClr val="tx1">
                    <a:lumMod val="75000"/>
                    <a:lumOff val="25000"/>
                  </a:schemeClr>
                </a:solidFill>
                <a:latin typeface="Helvetica" pitchFamily="34" charset="0"/>
              </a:rPr>
              <a:t>–</a:t>
            </a:r>
          </a:p>
          <a:p>
            <a:r>
              <a:rPr lang="fr-FR" sz="1400" dirty="0">
                <a:solidFill>
                  <a:schemeClr val="tx1">
                    <a:lumMod val="75000"/>
                    <a:lumOff val="25000"/>
                  </a:schemeClr>
                </a:solidFill>
                <a:latin typeface="Helvetica" pitchFamily="34" charset="0"/>
              </a:rPr>
              <a:t>même sur </a:t>
            </a:r>
            <a:r>
              <a:rPr lang="fr-FR" sz="1400" dirty="0" smtClean="0">
                <a:solidFill>
                  <a:schemeClr val="tx1">
                    <a:lumMod val="75000"/>
                    <a:lumOff val="25000"/>
                  </a:schemeClr>
                </a:solidFill>
                <a:latin typeface="Helvetica" pitchFamily="34" charset="0"/>
              </a:rPr>
              <a:t>les DMR avec </a:t>
            </a:r>
            <a:r>
              <a:rPr lang="fr-FR" sz="1400" dirty="0">
                <a:solidFill>
                  <a:schemeClr val="tx1">
                    <a:lumMod val="75000"/>
                    <a:lumOff val="25000"/>
                  </a:schemeClr>
                </a:solidFill>
                <a:latin typeface="Helvetica" pitchFamily="34" charset="0"/>
              </a:rPr>
              <a:t>des </a:t>
            </a:r>
            <a:r>
              <a:rPr lang="fr-FR" sz="1400" dirty="0" smtClean="0">
                <a:solidFill>
                  <a:schemeClr val="tx1">
                    <a:lumMod val="75000"/>
                    <a:lumOff val="25000"/>
                  </a:schemeClr>
                </a:solidFill>
                <a:latin typeface="Helvetica" pitchFamily="34" charset="0"/>
              </a:rPr>
              <a:t>géométries complexes</a:t>
            </a:r>
            <a:endParaRPr lang="en-US" sz="1400" b="1" dirty="0">
              <a:solidFill>
                <a:schemeClr val="tx1">
                  <a:lumMod val="75000"/>
                  <a:lumOff val="25000"/>
                </a:schemeClr>
              </a:solidFill>
              <a:latin typeface="Helvetica" pitchFamily="34" charset="0"/>
            </a:endParaRPr>
          </a:p>
          <a:p>
            <a:endParaRPr lang="en-US" sz="1400" dirty="0">
              <a:solidFill>
                <a:schemeClr val="tx1">
                  <a:lumMod val="75000"/>
                  <a:lumOff val="25000"/>
                </a:schemeClr>
              </a:solidFill>
              <a:latin typeface="Helvetica" pitchFamily="34" charset="0"/>
            </a:endParaRPr>
          </a:p>
          <a:p>
            <a:pPr marL="285750" indent="-285750">
              <a:buClr>
                <a:srgbClr val="00BCB8"/>
              </a:buClr>
              <a:buSzPct val="125000"/>
              <a:buFont typeface="Arial" panose="020B0604020202020204" pitchFamily="34" charset="0"/>
              <a:buChar char="•"/>
            </a:pPr>
            <a:endParaRPr lang="it-IT" sz="1400" b="1" dirty="0" smtClean="0">
              <a:solidFill>
                <a:schemeClr val="tx1">
                  <a:lumMod val="75000"/>
                  <a:lumOff val="25000"/>
                </a:schemeClr>
              </a:solidFill>
              <a:latin typeface="Helvetica" panose="020B0604020202020204" pitchFamily="34" charset="0"/>
            </a:endParaRPr>
          </a:p>
        </p:txBody>
      </p:sp>
      <p:sp>
        <p:nvSpPr>
          <p:cNvPr id="27" name="CasellaDiTesto 26"/>
          <p:cNvSpPr txBox="1"/>
          <p:nvPr/>
        </p:nvSpPr>
        <p:spPr>
          <a:xfrm>
            <a:off x="6309199" y="4173906"/>
            <a:ext cx="2324100" cy="2277547"/>
          </a:xfrm>
          <a:prstGeom prst="rect">
            <a:avLst/>
          </a:prstGeom>
          <a:noFill/>
        </p:spPr>
        <p:txBody>
          <a:bodyPr wrap="square" rtlCol="0">
            <a:spAutoFit/>
          </a:bodyPr>
          <a:lstStyle/>
          <a:p>
            <a:r>
              <a:rPr lang="fr-FR" sz="1400" b="1" dirty="0">
                <a:solidFill>
                  <a:schemeClr val="tx1">
                    <a:lumMod val="75000"/>
                    <a:lumOff val="25000"/>
                  </a:schemeClr>
                </a:solidFill>
                <a:latin typeface="Helvetica" pitchFamily="34" charset="0"/>
              </a:rPr>
              <a:t>Réduction significative sur le maintien des </a:t>
            </a:r>
            <a:r>
              <a:rPr lang="fr-FR" sz="1400" b="1" dirty="0" smtClean="0">
                <a:solidFill>
                  <a:schemeClr val="tx1">
                    <a:lumMod val="75000"/>
                    <a:lumOff val="25000"/>
                  </a:schemeClr>
                </a:solidFill>
                <a:latin typeface="Helvetica" pitchFamily="34" charset="0"/>
              </a:rPr>
              <a:t>DMR.</a:t>
            </a:r>
            <a:endParaRPr lang="en-US" sz="1400" b="1" dirty="0" smtClean="0">
              <a:solidFill>
                <a:schemeClr val="tx1">
                  <a:lumMod val="75000"/>
                  <a:lumOff val="25000"/>
                </a:schemeClr>
              </a:solidFill>
              <a:latin typeface="Helvetica" pitchFamily="34" charset="0"/>
            </a:endParaRPr>
          </a:p>
          <a:p>
            <a:endParaRPr lang="en-US" sz="1400" b="1" dirty="0" smtClean="0">
              <a:solidFill>
                <a:schemeClr val="tx1">
                  <a:lumMod val="75000"/>
                  <a:lumOff val="25000"/>
                </a:schemeClr>
              </a:solidFill>
              <a:latin typeface="Helvetica" pitchFamily="34" charset="0"/>
            </a:endParaRPr>
          </a:p>
          <a:p>
            <a:r>
              <a:rPr lang="fr-FR" sz="1400" b="1" dirty="0">
                <a:solidFill>
                  <a:schemeClr val="tx1">
                    <a:lumMod val="75000"/>
                    <a:lumOff val="25000"/>
                  </a:schemeClr>
                </a:solidFill>
                <a:latin typeface="Helvetica" pitchFamily="34" charset="0"/>
              </a:rPr>
              <a:t>Prévention de l’usure </a:t>
            </a:r>
            <a:r>
              <a:rPr lang="fr-FR" sz="1400" dirty="0" smtClean="0">
                <a:solidFill>
                  <a:schemeClr val="tx1">
                    <a:lumMod val="75000"/>
                    <a:lumOff val="25000"/>
                  </a:schemeClr>
                </a:solidFill>
                <a:latin typeface="Helvetica" pitchFamily="34" charset="0"/>
              </a:rPr>
              <a:t>par oxydation</a:t>
            </a:r>
            <a:r>
              <a:rPr lang="fr-FR" sz="1400" dirty="0">
                <a:solidFill>
                  <a:schemeClr val="tx1">
                    <a:lumMod val="75000"/>
                    <a:lumOff val="25000"/>
                  </a:schemeClr>
                </a:solidFill>
                <a:latin typeface="Helvetica" pitchFamily="34" charset="0"/>
              </a:rPr>
              <a:t>, corrosion, piqûres et biofilm prolongeant le cycle de vie des </a:t>
            </a:r>
            <a:r>
              <a:rPr lang="fr-FR" sz="1400" dirty="0" smtClean="0">
                <a:solidFill>
                  <a:schemeClr val="tx1">
                    <a:lumMod val="75000"/>
                    <a:lumOff val="25000"/>
                  </a:schemeClr>
                </a:solidFill>
                <a:latin typeface="Helvetica" pitchFamily="34" charset="0"/>
              </a:rPr>
              <a:t>DMR.</a:t>
            </a:r>
            <a:endParaRPr lang="it-IT" sz="1600" dirty="0">
              <a:solidFill>
                <a:schemeClr val="tx1">
                  <a:lumMod val="75000"/>
                  <a:lumOff val="25000"/>
                </a:schemeClr>
              </a:solidFill>
              <a:latin typeface="Helvetica" pitchFamily="34" charset="0"/>
            </a:endParaRPr>
          </a:p>
          <a:p>
            <a:pPr marL="285750" indent="-285750">
              <a:buClr>
                <a:srgbClr val="00BCB8"/>
              </a:buClr>
              <a:buSzPct val="125000"/>
              <a:buFont typeface="Arial" panose="020B0604020202020204" pitchFamily="34" charset="0"/>
              <a:buChar char="•"/>
            </a:pPr>
            <a:endParaRPr lang="it-IT" sz="1400" b="1" dirty="0">
              <a:solidFill>
                <a:schemeClr val="tx1">
                  <a:lumMod val="75000"/>
                  <a:lumOff val="25000"/>
                </a:schemeClr>
              </a:solidFill>
              <a:latin typeface="Helvetica" panose="020B0604020202020204" pitchFamily="34" charset="0"/>
            </a:endParaRPr>
          </a:p>
          <a:p>
            <a:pPr marL="285750" indent="-285750">
              <a:buClr>
                <a:srgbClr val="00BCB8"/>
              </a:buClr>
              <a:buSzPct val="125000"/>
              <a:buFont typeface="Arial" panose="020B0604020202020204" pitchFamily="34" charset="0"/>
              <a:buChar char="•"/>
            </a:pPr>
            <a:endParaRPr lang="it-IT" sz="1400" b="1" dirty="0">
              <a:solidFill>
                <a:schemeClr val="tx1">
                  <a:lumMod val="75000"/>
                  <a:lumOff val="25000"/>
                </a:schemeClr>
              </a:solidFill>
              <a:latin typeface="Helvetica" panose="020B0604020202020204" pitchFamily="34" charset="0"/>
            </a:endParaRPr>
          </a:p>
        </p:txBody>
      </p:sp>
      <p:pic>
        <p:nvPicPr>
          <p:cNvPr id="2" name="Immagine 1"/>
          <p:cNvPicPr>
            <a:picLocks noChangeAspect="1"/>
          </p:cNvPicPr>
          <p:nvPr/>
        </p:nvPicPr>
        <p:blipFill>
          <a:blip r:embed="rId2"/>
          <a:stretch>
            <a:fillRect/>
          </a:stretch>
        </p:blipFill>
        <p:spPr>
          <a:xfrm>
            <a:off x="3893906" y="2999493"/>
            <a:ext cx="1392687" cy="1218600"/>
          </a:xfrm>
          <a:prstGeom prst="rect">
            <a:avLst/>
          </a:prstGeom>
        </p:spPr>
      </p:pic>
      <p:pic>
        <p:nvPicPr>
          <p:cNvPr id="3" name="Immagine 2"/>
          <p:cNvPicPr>
            <a:picLocks noChangeAspect="1"/>
          </p:cNvPicPr>
          <p:nvPr/>
        </p:nvPicPr>
        <p:blipFill>
          <a:blip r:embed="rId3"/>
          <a:stretch>
            <a:fillRect/>
          </a:stretch>
        </p:blipFill>
        <p:spPr>
          <a:xfrm>
            <a:off x="1129845" y="2909405"/>
            <a:ext cx="1260921" cy="1205496"/>
          </a:xfrm>
          <a:prstGeom prst="rect">
            <a:avLst/>
          </a:prstGeom>
        </p:spPr>
      </p:pic>
      <p:pic>
        <p:nvPicPr>
          <p:cNvPr id="4" name="Immagine 3"/>
          <p:cNvPicPr>
            <a:picLocks noChangeAspect="1"/>
          </p:cNvPicPr>
          <p:nvPr/>
        </p:nvPicPr>
        <p:blipFill>
          <a:blip r:embed="rId4"/>
          <a:stretch>
            <a:fillRect/>
          </a:stretch>
        </p:blipFill>
        <p:spPr>
          <a:xfrm>
            <a:off x="6588683" y="3074544"/>
            <a:ext cx="1573540" cy="1040357"/>
          </a:xfrm>
          <a:prstGeom prst="rect">
            <a:avLst/>
          </a:prstGeom>
        </p:spPr>
      </p:pic>
      <p:pic>
        <p:nvPicPr>
          <p:cNvPr id="28" name="Immagine 2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spTree>
    <p:extLst>
      <p:ext uri="{BB962C8B-B14F-4D97-AF65-F5344CB8AC3E}">
        <p14:creationId xmlns:p14="http://schemas.microsoft.com/office/powerpoint/2010/main" val="34804212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ttangolo 18"/>
          <p:cNvSpPr/>
          <p:nvPr/>
        </p:nvSpPr>
        <p:spPr>
          <a:xfrm>
            <a:off x="4668424" y="3525774"/>
            <a:ext cx="4124939" cy="3332226"/>
          </a:xfrm>
          <a:prstGeom prst="rect">
            <a:avLst/>
          </a:prstGeom>
          <a:solidFill>
            <a:srgbClr val="00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bg1"/>
              </a:solidFill>
            </a:endParaRPr>
          </a:p>
        </p:txBody>
      </p:sp>
      <p:sp>
        <p:nvSpPr>
          <p:cNvPr id="16" name="Rettangolo 15"/>
          <p:cNvSpPr/>
          <p:nvPr/>
        </p:nvSpPr>
        <p:spPr>
          <a:xfrm>
            <a:off x="380999" y="3043534"/>
            <a:ext cx="4124939" cy="3814465"/>
          </a:xfrm>
          <a:prstGeom prst="rect">
            <a:avLst/>
          </a:prstGeom>
          <a:solidFill>
            <a:srgbClr val="00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bg1"/>
              </a:solidFill>
            </a:endParaRPr>
          </a:p>
        </p:txBody>
      </p:sp>
      <p:sp>
        <p:nvSpPr>
          <p:cNvPr id="3" name="CasellaDiTesto 2"/>
          <p:cNvSpPr txBox="1"/>
          <p:nvPr/>
        </p:nvSpPr>
        <p:spPr>
          <a:xfrm>
            <a:off x="612197" y="3712710"/>
            <a:ext cx="3626292" cy="3016210"/>
          </a:xfrm>
          <a:prstGeom prst="rect">
            <a:avLst/>
          </a:prstGeom>
          <a:noFill/>
        </p:spPr>
        <p:txBody>
          <a:bodyPr wrap="square" rtlCol="0">
            <a:spAutoFit/>
          </a:bodyPr>
          <a:lstStyle/>
          <a:p>
            <a:pPr marL="171450" lvl="0" indent="-171450">
              <a:buClr>
                <a:schemeClr val="bg1"/>
              </a:buClr>
              <a:buFont typeface="Arial" panose="020B0604020202020204" pitchFamily="34" charset="0"/>
              <a:buChar char="•"/>
            </a:pPr>
            <a:r>
              <a:rPr lang="fr-FR" sz="1400" b="1" dirty="0">
                <a:solidFill>
                  <a:schemeClr val="bg1"/>
                </a:solidFill>
                <a:latin typeface="Helvetica" pitchFamily="34" charset="0"/>
              </a:rPr>
              <a:t>OUTILS AVEC FORMES ET GÉOMÉTRIES COMPLEXES </a:t>
            </a:r>
            <a:r>
              <a:rPr lang="fr-FR" sz="1400" b="1" dirty="0" smtClean="0">
                <a:solidFill>
                  <a:schemeClr val="bg1"/>
                </a:solidFill>
                <a:latin typeface="Helvetica" pitchFamily="34" charset="0"/>
              </a:rPr>
              <a:t>COMME:</a:t>
            </a:r>
          </a:p>
          <a:p>
            <a:pPr marL="628650" lvl="1" indent="-171450">
              <a:buClr>
                <a:schemeClr val="bg1"/>
              </a:buClr>
              <a:buFont typeface="Courier New" panose="02070309020205020404" pitchFamily="49" charset="0"/>
              <a:buChar char="o"/>
            </a:pPr>
            <a:r>
              <a:rPr lang="fr-FR" sz="1200" dirty="0">
                <a:solidFill>
                  <a:schemeClr val="bg1"/>
                </a:solidFill>
                <a:latin typeface="Helvetica" pitchFamily="34" charset="0"/>
              </a:rPr>
              <a:t>OUTILS ENDOSCOPIQUES</a:t>
            </a:r>
          </a:p>
          <a:p>
            <a:pPr marL="628650" lvl="1" indent="-171450">
              <a:buClr>
                <a:schemeClr val="bg1"/>
              </a:buClr>
              <a:buFont typeface="Courier New" panose="02070309020205020404" pitchFamily="49" charset="0"/>
              <a:buChar char="o"/>
            </a:pPr>
            <a:r>
              <a:rPr lang="fr-FR" sz="1200" dirty="0">
                <a:solidFill>
                  <a:schemeClr val="bg1"/>
                </a:solidFill>
                <a:latin typeface="Helvetica" pitchFamily="34" charset="0"/>
              </a:rPr>
              <a:t>OUTILS CANNULÉS</a:t>
            </a:r>
          </a:p>
          <a:p>
            <a:pPr marL="628650" lvl="1" indent="-171450">
              <a:buClr>
                <a:schemeClr val="bg1"/>
              </a:buClr>
              <a:buFont typeface="Courier New" panose="02070309020205020404" pitchFamily="49" charset="0"/>
              <a:buChar char="o"/>
            </a:pPr>
            <a:r>
              <a:rPr lang="fr-FR" sz="1200" dirty="0">
                <a:solidFill>
                  <a:schemeClr val="bg1"/>
                </a:solidFill>
                <a:latin typeface="Helvetica" pitchFamily="34" charset="0"/>
              </a:rPr>
              <a:t>OUTILS ORTHOPÉDIQUES</a:t>
            </a:r>
            <a:endParaRPr lang="it-IT" sz="1200" dirty="0">
              <a:solidFill>
                <a:schemeClr val="bg1"/>
              </a:solidFill>
              <a:latin typeface="Helvetica" pitchFamily="34" charset="0"/>
            </a:endParaRPr>
          </a:p>
          <a:p>
            <a:pPr marL="171450" lvl="0" indent="-171450">
              <a:lnSpc>
                <a:spcPct val="150000"/>
              </a:lnSpc>
              <a:buClr>
                <a:schemeClr val="bg1"/>
              </a:buClr>
              <a:buFont typeface="Arial" panose="020B0604020202020204" pitchFamily="34" charset="0"/>
              <a:buChar char="•"/>
            </a:pPr>
            <a:r>
              <a:rPr lang="fr-FR" sz="1400" b="1" dirty="0">
                <a:solidFill>
                  <a:schemeClr val="bg1"/>
                </a:solidFill>
                <a:latin typeface="Helvetica" pitchFamily="34" charset="0"/>
              </a:rPr>
              <a:t>OUTILS D'ÉLECTROCHIRURGIE</a:t>
            </a:r>
          </a:p>
          <a:p>
            <a:pPr marL="171450" lvl="0" indent="-171450">
              <a:lnSpc>
                <a:spcPct val="150000"/>
              </a:lnSpc>
              <a:buClr>
                <a:schemeClr val="bg1"/>
              </a:buClr>
              <a:buFont typeface="Arial" panose="020B0604020202020204" pitchFamily="34" charset="0"/>
              <a:buChar char="•"/>
            </a:pPr>
            <a:r>
              <a:rPr lang="fr-FR" sz="1400" b="1" dirty="0">
                <a:solidFill>
                  <a:schemeClr val="bg1"/>
                </a:solidFill>
                <a:latin typeface="Helvetica" pitchFamily="34" charset="0"/>
              </a:rPr>
              <a:t>OUTILS DÉLICATS DE MICROCHIRURGIE</a:t>
            </a:r>
          </a:p>
          <a:p>
            <a:pPr marL="171450" lvl="0" indent="-171450">
              <a:lnSpc>
                <a:spcPct val="150000"/>
              </a:lnSpc>
              <a:buClr>
                <a:schemeClr val="bg1"/>
              </a:buClr>
              <a:buFont typeface="Arial" panose="020B0604020202020204" pitchFamily="34" charset="0"/>
              <a:buChar char="•"/>
            </a:pPr>
            <a:r>
              <a:rPr lang="fr-FR" sz="1400" b="1" dirty="0">
                <a:solidFill>
                  <a:schemeClr val="bg1"/>
                </a:solidFill>
                <a:latin typeface="Helvetica" pitchFamily="34" charset="0"/>
              </a:rPr>
              <a:t>OPTIQUES RIGIDES</a:t>
            </a:r>
          </a:p>
          <a:p>
            <a:pPr marL="171450" lvl="0" indent="-171450">
              <a:lnSpc>
                <a:spcPct val="150000"/>
              </a:lnSpc>
              <a:buClr>
                <a:schemeClr val="bg1"/>
              </a:buClr>
              <a:buFont typeface="Arial" panose="020B0604020202020204" pitchFamily="34" charset="0"/>
              <a:buChar char="•"/>
            </a:pPr>
            <a:r>
              <a:rPr lang="fr-FR" sz="1400" b="1" dirty="0">
                <a:solidFill>
                  <a:schemeClr val="bg1"/>
                </a:solidFill>
                <a:latin typeface="Helvetica" pitchFamily="34" charset="0"/>
              </a:rPr>
              <a:t>OUTILS ROBOTIQUES</a:t>
            </a:r>
          </a:p>
          <a:p>
            <a:pPr marL="171450" lvl="0" indent="-171450">
              <a:lnSpc>
                <a:spcPct val="150000"/>
              </a:lnSpc>
              <a:buClr>
                <a:schemeClr val="bg1"/>
              </a:buClr>
              <a:buFont typeface="Arial" panose="020B0604020202020204" pitchFamily="34" charset="0"/>
              <a:buChar char="•"/>
            </a:pPr>
            <a:r>
              <a:rPr lang="fr-FR" sz="1400" b="1" dirty="0">
                <a:solidFill>
                  <a:schemeClr val="bg1"/>
                </a:solidFill>
                <a:latin typeface="Helvetica" pitchFamily="34" charset="0"/>
              </a:rPr>
              <a:t>OUTIL NON SUBMERSIBLE</a:t>
            </a:r>
          </a:p>
        </p:txBody>
      </p:sp>
      <p:sp>
        <p:nvSpPr>
          <p:cNvPr id="8" name="object 21"/>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9" name="object 22"/>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10" name="object 23"/>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11"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sp>
        <p:nvSpPr>
          <p:cNvPr id="2" name="CasellaDiTesto 1"/>
          <p:cNvSpPr txBox="1"/>
          <p:nvPr/>
        </p:nvSpPr>
        <p:spPr>
          <a:xfrm>
            <a:off x="358346" y="1066800"/>
            <a:ext cx="5791200" cy="461665"/>
          </a:xfrm>
          <a:prstGeom prst="rect">
            <a:avLst/>
          </a:prstGeom>
          <a:noFill/>
        </p:spPr>
        <p:txBody>
          <a:bodyPr wrap="square" rtlCol="0">
            <a:spAutoFit/>
          </a:bodyPr>
          <a:lstStyle/>
          <a:p>
            <a:r>
              <a:rPr lang="it-IT" sz="2400" b="1" spc="10" dirty="0" err="1">
                <a:solidFill>
                  <a:schemeClr val="tx1">
                    <a:lumMod val="75000"/>
                    <a:lumOff val="25000"/>
                  </a:schemeClr>
                </a:solidFill>
                <a:latin typeface="Helvetica" pitchFamily="34" charset="0"/>
                <a:cs typeface="Arial"/>
              </a:rPr>
              <a:t>Efficacité</a:t>
            </a:r>
            <a:r>
              <a:rPr lang="it-IT" sz="2400" b="1" spc="10" dirty="0">
                <a:solidFill>
                  <a:schemeClr val="tx1">
                    <a:lumMod val="75000"/>
                    <a:lumOff val="25000"/>
                  </a:schemeClr>
                </a:solidFill>
                <a:latin typeface="Helvetica" pitchFamily="34" charset="0"/>
                <a:cs typeface="Arial"/>
              </a:rPr>
              <a:t> </a:t>
            </a:r>
            <a:r>
              <a:rPr lang="it-IT" sz="2400" b="1" spc="10" dirty="0" err="1">
                <a:solidFill>
                  <a:schemeClr val="tx1">
                    <a:lumMod val="75000"/>
                    <a:lumOff val="25000"/>
                  </a:schemeClr>
                </a:solidFill>
                <a:latin typeface="Helvetica" pitchFamily="34" charset="0"/>
                <a:cs typeface="Arial"/>
              </a:rPr>
              <a:t>maximale</a:t>
            </a:r>
            <a:r>
              <a:rPr lang="it-IT" sz="2400" b="1" spc="10" dirty="0">
                <a:solidFill>
                  <a:schemeClr val="tx1">
                    <a:lumMod val="75000"/>
                    <a:lumOff val="25000"/>
                  </a:schemeClr>
                </a:solidFill>
                <a:latin typeface="Helvetica" pitchFamily="34" charset="0"/>
                <a:cs typeface="Arial"/>
              </a:rPr>
              <a:t> </a:t>
            </a:r>
            <a:r>
              <a:rPr lang="it-IT" sz="2400" b="1" spc="10" dirty="0" err="1">
                <a:solidFill>
                  <a:schemeClr val="tx1">
                    <a:lumMod val="75000"/>
                    <a:lumOff val="25000"/>
                  </a:schemeClr>
                </a:solidFill>
                <a:latin typeface="Helvetica" pitchFamily="34" charset="0"/>
                <a:cs typeface="Arial"/>
              </a:rPr>
              <a:t>garantie</a:t>
            </a:r>
            <a:endParaRPr lang="it-IT" dirty="0"/>
          </a:p>
        </p:txBody>
      </p:sp>
      <p:sp>
        <p:nvSpPr>
          <p:cNvPr id="4" name="CasellaDiTesto 3"/>
          <p:cNvSpPr txBox="1"/>
          <p:nvPr/>
        </p:nvSpPr>
        <p:spPr>
          <a:xfrm>
            <a:off x="4932728" y="3766571"/>
            <a:ext cx="3603277" cy="2677656"/>
          </a:xfrm>
          <a:prstGeom prst="rect">
            <a:avLst/>
          </a:prstGeom>
          <a:noFill/>
        </p:spPr>
        <p:txBody>
          <a:bodyPr wrap="square" rtlCol="0">
            <a:spAutoFit/>
          </a:bodyPr>
          <a:lstStyle/>
          <a:p>
            <a:pPr marL="171450" lvl="0" indent="-171450">
              <a:lnSpc>
                <a:spcPct val="150000"/>
              </a:lnSpc>
              <a:buClr>
                <a:schemeClr val="bg1"/>
              </a:buClr>
              <a:buFont typeface="Arial" panose="020B0604020202020204" pitchFamily="34" charset="0"/>
              <a:buChar char="•"/>
            </a:pPr>
            <a:r>
              <a:rPr lang="fr-FR" sz="1400" b="1" dirty="0">
                <a:solidFill>
                  <a:schemeClr val="bg1"/>
                </a:solidFill>
                <a:latin typeface="Helvetica" pitchFamily="34" charset="0"/>
              </a:rPr>
              <a:t>FORTE SALETÉ </a:t>
            </a:r>
          </a:p>
          <a:p>
            <a:pPr marL="171450" lvl="0" indent="-171450">
              <a:lnSpc>
                <a:spcPct val="150000"/>
              </a:lnSpc>
              <a:buClr>
                <a:schemeClr val="bg1"/>
              </a:buClr>
              <a:buFont typeface="Arial" panose="020B0604020202020204" pitchFamily="34" charset="0"/>
              <a:buChar char="•"/>
            </a:pPr>
            <a:r>
              <a:rPr lang="fr-FR" sz="1400" b="1" dirty="0">
                <a:solidFill>
                  <a:schemeClr val="bg1"/>
                </a:solidFill>
                <a:latin typeface="Helvetica" pitchFamily="34" charset="0"/>
              </a:rPr>
              <a:t>SALETÉ SÈCHE</a:t>
            </a:r>
          </a:p>
          <a:p>
            <a:pPr marL="171450" lvl="0" indent="-171450">
              <a:lnSpc>
                <a:spcPct val="150000"/>
              </a:lnSpc>
              <a:buClr>
                <a:schemeClr val="bg1"/>
              </a:buClr>
              <a:buFont typeface="Arial" panose="020B0604020202020204" pitchFamily="34" charset="0"/>
              <a:buChar char="•"/>
            </a:pPr>
            <a:r>
              <a:rPr lang="fr-FR" sz="1400" b="1" dirty="0">
                <a:solidFill>
                  <a:schemeClr val="bg1"/>
                </a:solidFill>
                <a:latin typeface="Helvetica" pitchFamily="34" charset="0"/>
              </a:rPr>
              <a:t>RÉSIDUS DES PRATIQUES DE CAUTERISATION</a:t>
            </a:r>
          </a:p>
          <a:p>
            <a:pPr marL="171450" lvl="0" indent="-171450">
              <a:lnSpc>
                <a:spcPct val="150000"/>
              </a:lnSpc>
              <a:buClr>
                <a:schemeClr val="bg1"/>
              </a:buClr>
              <a:buFont typeface="Arial" panose="020B0604020202020204" pitchFamily="34" charset="0"/>
              <a:buChar char="•"/>
            </a:pPr>
            <a:r>
              <a:rPr lang="fr-FR" sz="1400" b="1" dirty="0">
                <a:solidFill>
                  <a:schemeClr val="bg1"/>
                </a:solidFill>
                <a:latin typeface="Helvetica" pitchFamily="34" charset="0"/>
              </a:rPr>
              <a:t>RÉSIDUS INORGANIQUES</a:t>
            </a:r>
          </a:p>
          <a:p>
            <a:pPr marL="171450" lvl="0" indent="-171450">
              <a:lnSpc>
                <a:spcPct val="150000"/>
              </a:lnSpc>
              <a:buClr>
                <a:schemeClr val="bg1"/>
              </a:buClr>
              <a:buFont typeface="Arial" panose="020B0604020202020204" pitchFamily="34" charset="0"/>
              <a:buChar char="•"/>
            </a:pPr>
            <a:r>
              <a:rPr lang="fr-FR" sz="1400" b="1" dirty="0">
                <a:solidFill>
                  <a:schemeClr val="bg1"/>
                </a:solidFill>
                <a:latin typeface="Helvetica" pitchFamily="34" charset="0"/>
              </a:rPr>
              <a:t>RÉSIDUS </a:t>
            </a:r>
            <a:r>
              <a:rPr lang="fr-FR" sz="1400" b="1" dirty="0" smtClean="0">
                <a:solidFill>
                  <a:schemeClr val="bg1"/>
                </a:solidFill>
                <a:latin typeface="Helvetica" pitchFamily="34" charset="0"/>
              </a:rPr>
              <a:t>D’OS</a:t>
            </a:r>
            <a:endParaRPr lang="fr-FR" sz="1400" b="1" dirty="0">
              <a:solidFill>
                <a:schemeClr val="bg1"/>
              </a:solidFill>
              <a:latin typeface="Helvetica" pitchFamily="34" charset="0"/>
            </a:endParaRPr>
          </a:p>
          <a:p>
            <a:pPr marL="171450" lvl="0" indent="-171450">
              <a:lnSpc>
                <a:spcPct val="150000"/>
              </a:lnSpc>
              <a:buClr>
                <a:schemeClr val="bg1"/>
              </a:buClr>
              <a:buFont typeface="Arial" panose="020B0604020202020204" pitchFamily="34" charset="0"/>
              <a:buChar char="•"/>
            </a:pPr>
            <a:r>
              <a:rPr lang="fr-FR" sz="1400" b="1" dirty="0">
                <a:solidFill>
                  <a:schemeClr val="bg1"/>
                </a:solidFill>
                <a:latin typeface="Helvetica" pitchFamily="34" charset="0"/>
              </a:rPr>
              <a:t>RÉSIDUS DE CIMENT</a:t>
            </a:r>
          </a:p>
          <a:p>
            <a:pPr marL="171450" lvl="0" indent="-171450">
              <a:lnSpc>
                <a:spcPct val="150000"/>
              </a:lnSpc>
              <a:buClr>
                <a:schemeClr val="bg1"/>
              </a:buClr>
              <a:buFont typeface="Arial" panose="020B0604020202020204" pitchFamily="34" charset="0"/>
              <a:buChar char="•"/>
            </a:pPr>
            <a:r>
              <a:rPr lang="fr-FR" sz="1400" b="1" dirty="0">
                <a:solidFill>
                  <a:schemeClr val="bg1"/>
                </a:solidFill>
                <a:latin typeface="Helvetica" pitchFamily="34" charset="0"/>
              </a:rPr>
              <a:t>RÉSIDUS DE COLLE</a:t>
            </a:r>
            <a:endParaRPr lang="it-IT" sz="2800" b="1" dirty="0">
              <a:solidFill>
                <a:schemeClr val="bg1"/>
              </a:solidFill>
              <a:latin typeface="Helvetica" pitchFamily="34" charset="0"/>
            </a:endParaRPr>
          </a:p>
        </p:txBody>
      </p:sp>
      <p:pic>
        <p:nvPicPr>
          <p:cNvPr id="6" name="Immagin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250063"/>
            <a:ext cx="3205882" cy="609600"/>
          </a:xfrm>
          <a:prstGeom prst="rect">
            <a:avLst/>
          </a:prstGeom>
        </p:spPr>
      </p:pic>
      <p:pic>
        <p:nvPicPr>
          <p:cNvPr id="17" name="Immagine 16"/>
          <p:cNvPicPr>
            <a:picLocks noChangeAspect="1"/>
          </p:cNvPicPr>
          <p:nvPr/>
        </p:nvPicPr>
        <p:blipFill>
          <a:blip r:embed="rId3"/>
          <a:stretch>
            <a:fillRect/>
          </a:stretch>
        </p:blipFill>
        <p:spPr>
          <a:xfrm>
            <a:off x="1490762" y="1542816"/>
            <a:ext cx="1709638" cy="1274224"/>
          </a:xfrm>
          <a:prstGeom prst="rect">
            <a:avLst/>
          </a:prstGeom>
        </p:spPr>
      </p:pic>
      <p:pic>
        <p:nvPicPr>
          <p:cNvPr id="18" name="Immagine 17"/>
          <p:cNvPicPr>
            <a:picLocks noChangeAspect="1"/>
          </p:cNvPicPr>
          <p:nvPr/>
        </p:nvPicPr>
        <p:blipFill>
          <a:blip r:embed="rId4"/>
          <a:stretch>
            <a:fillRect/>
          </a:stretch>
        </p:blipFill>
        <p:spPr>
          <a:xfrm>
            <a:off x="5715001" y="1504961"/>
            <a:ext cx="2048078" cy="1403436"/>
          </a:xfrm>
          <a:prstGeom prst="rect">
            <a:avLst/>
          </a:prstGeom>
        </p:spPr>
      </p:pic>
      <p:sp>
        <p:nvSpPr>
          <p:cNvPr id="20" name="CasellaDiTesto 19"/>
          <p:cNvSpPr txBox="1"/>
          <p:nvPr/>
        </p:nvSpPr>
        <p:spPr>
          <a:xfrm>
            <a:off x="381000" y="3043535"/>
            <a:ext cx="4124939" cy="461665"/>
          </a:xfrm>
          <a:prstGeom prst="rect">
            <a:avLst/>
          </a:prstGeom>
          <a:solidFill>
            <a:schemeClr val="tx1">
              <a:lumMod val="75000"/>
              <a:lumOff val="25000"/>
            </a:schemeClr>
          </a:solidFill>
        </p:spPr>
        <p:txBody>
          <a:bodyPr wrap="square" rtlCol="0">
            <a:spAutoFit/>
          </a:bodyPr>
          <a:lstStyle/>
          <a:p>
            <a:pPr algn="ctr"/>
            <a:r>
              <a:rPr lang="it-IT" sz="2400" b="1" dirty="0" smtClean="0">
                <a:solidFill>
                  <a:schemeClr val="bg1"/>
                </a:solidFill>
                <a:latin typeface="Helvetica" pitchFamily="34" charset="0"/>
              </a:rPr>
              <a:t>OUTILS CRITIQUES</a:t>
            </a:r>
            <a:endParaRPr lang="it-IT" sz="2400" dirty="0">
              <a:solidFill>
                <a:schemeClr val="bg1"/>
              </a:solidFill>
            </a:endParaRPr>
          </a:p>
        </p:txBody>
      </p:sp>
      <p:sp>
        <p:nvSpPr>
          <p:cNvPr id="21" name="CasellaDiTesto 20"/>
          <p:cNvSpPr txBox="1"/>
          <p:nvPr/>
        </p:nvSpPr>
        <p:spPr>
          <a:xfrm>
            <a:off x="4690023" y="3064109"/>
            <a:ext cx="4088686" cy="461665"/>
          </a:xfrm>
          <a:prstGeom prst="rect">
            <a:avLst/>
          </a:prstGeom>
          <a:solidFill>
            <a:schemeClr val="tx1">
              <a:lumMod val="75000"/>
              <a:lumOff val="25000"/>
            </a:schemeClr>
          </a:solidFill>
        </p:spPr>
        <p:txBody>
          <a:bodyPr wrap="square" rtlCol="0">
            <a:spAutoFit/>
          </a:bodyPr>
          <a:lstStyle/>
          <a:p>
            <a:pPr algn="ctr"/>
            <a:r>
              <a:rPr lang="fr-FR" sz="2400" b="1" dirty="0">
                <a:solidFill>
                  <a:schemeClr val="bg1"/>
                </a:solidFill>
                <a:latin typeface="Helvetica" pitchFamily="34" charset="0"/>
              </a:rPr>
              <a:t>SALETÉ</a:t>
            </a:r>
            <a:r>
              <a:rPr lang="it-IT" sz="2400" b="1" dirty="0" smtClean="0">
                <a:solidFill>
                  <a:schemeClr val="bg1"/>
                </a:solidFill>
                <a:latin typeface="Helvetica" pitchFamily="34" charset="0"/>
              </a:rPr>
              <a:t> CRITIQUE </a:t>
            </a:r>
            <a:endParaRPr lang="it-IT" sz="2400" dirty="0">
              <a:solidFill>
                <a:schemeClr val="bg1"/>
              </a:solidFill>
            </a:endParaRPr>
          </a:p>
        </p:txBody>
      </p:sp>
    </p:spTree>
    <p:extLst>
      <p:ext uri="{BB962C8B-B14F-4D97-AF65-F5344CB8AC3E}">
        <p14:creationId xmlns:p14="http://schemas.microsoft.com/office/powerpoint/2010/main" val="409172268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object 21"/>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22" name="object 22"/>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23" name="object 23"/>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26"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sp>
        <p:nvSpPr>
          <p:cNvPr id="9" name="CasellaDiTesto 8"/>
          <p:cNvSpPr txBox="1"/>
          <p:nvPr/>
        </p:nvSpPr>
        <p:spPr>
          <a:xfrm>
            <a:off x="381000" y="1353748"/>
            <a:ext cx="6095999" cy="461665"/>
          </a:xfrm>
          <a:prstGeom prst="rect">
            <a:avLst/>
          </a:prstGeom>
          <a:noFill/>
        </p:spPr>
        <p:txBody>
          <a:bodyPr wrap="square" rtlCol="0">
            <a:spAutoFit/>
          </a:bodyPr>
          <a:lstStyle/>
          <a:p>
            <a:r>
              <a:rPr lang="it-IT" sz="2400" b="1" spc="10" dirty="0" smtClean="0">
                <a:solidFill>
                  <a:schemeClr val="tx1">
                    <a:lumMod val="75000"/>
                    <a:lumOff val="25000"/>
                  </a:schemeClr>
                </a:solidFill>
                <a:latin typeface="Helvetica" pitchFamily="34" charset="0"/>
                <a:cs typeface="Arial"/>
              </a:rPr>
              <a:t>EFFICACITÉ </a:t>
            </a:r>
            <a:r>
              <a:rPr lang="it-IT" sz="2400" b="1" spc="10" dirty="0">
                <a:solidFill>
                  <a:schemeClr val="tx1">
                    <a:lumMod val="75000"/>
                    <a:lumOff val="25000"/>
                  </a:schemeClr>
                </a:solidFill>
                <a:latin typeface="Helvetica" pitchFamily="34" charset="0"/>
                <a:cs typeface="Arial"/>
              </a:rPr>
              <a:t>EN COMPARAISON</a:t>
            </a:r>
            <a:endParaRPr lang="it-IT" sz="2400" b="1" spc="10" dirty="0" smtClean="0">
              <a:solidFill>
                <a:schemeClr val="tx1">
                  <a:lumMod val="75000"/>
                  <a:lumOff val="25000"/>
                </a:schemeClr>
              </a:solidFill>
              <a:latin typeface="Helvetica" pitchFamily="34" charset="0"/>
              <a:cs typeface="Arial"/>
            </a:endParaRPr>
          </a:p>
        </p:txBody>
      </p:sp>
      <p:pic>
        <p:nvPicPr>
          <p:cNvPr id="11" name="Immagin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pic>
        <p:nvPicPr>
          <p:cNvPr id="2" name="Immagine 1"/>
          <p:cNvPicPr>
            <a:picLocks noChangeAspect="1"/>
          </p:cNvPicPr>
          <p:nvPr/>
        </p:nvPicPr>
        <p:blipFill>
          <a:blip r:embed="rId3"/>
          <a:stretch>
            <a:fillRect/>
          </a:stretch>
        </p:blipFill>
        <p:spPr>
          <a:xfrm>
            <a:off x="1447800" y="2362200"/>
            <a:ext cx="6144926" cy="3918047"/>
          </a:xfrm>
          <a:prstGeom prst="rect">
            <a:avLst/>
          </a:prstGeom>
        </p:spPr>
      </p:pic>
    </p:spTree>
    <p:extLst>
      <p:ext uri="{BB962C8B-B14F-4D97-AF65-F5344CB8AC3E}">
        <p14:creationId xmlns:p14="http://schemas.microsoft.com/office/powerpoint/2010/main" val="41518044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tangolo 11"/>
          <p:cNvSpPr/>
          <p:nvPr/>
        </p:nvSpPr>
        <p:spPr>
          <a:xfrm>
            <a:off x="5027155" y="1255834"/>
            <a:ext cx="4116846" cy="5602166"/>
          </a:xfrm>
          <a:prstGeom prst="rect">
            <a:avLst/>
          </a:prstGeom>
          <a:solidFill>
            <a:srgbClr val="00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bg1"/>
              </a:solidFill>
            </a:endParaRPr>
          </a:p>
        </p:txBody>
      </p:sp>
      <p:sp>
        <p:nvSpPr>
          <p:cNvPr id="2" name="text 1"/>
          <p:cNvSpPr txBox="1"/>
          <p:nvPr/>
        </p:nvSpPr>
        <p:spPr>
          <a:xfrm>
            <a:off x="457200" y="1255834"/>
            <a:ext cx="8121523" cy="430887"/>
          </a:xfrm>
          <a:prstGeom prst="rect">
            <a:avLst/>
          </a:prstGeom>
        </p:spPr>
        <p:txBody>
          <a:bodyPr vert="horz" wrap="square" lIns="0" tIns="0" rIns="0" bIns="0" rtlCol="0">
            <a:spAutoFit/>
          </a:bodyPr>
          <a:lstStyle/>
          <a:p>
            <a:r>
              <a:rPr lang="it-IT" sz="2800" b="1" spc="10" dirty="0" smtClean="0">
                <a:solidFill>
                  <a:schemeClr val="tx1">
                    <a:lumMod val="85000"/>
                    <a:lumOff val="15000"/>
                  </a:schemeClr>
                </a:solidFill>
                <a:latin typeface="Helvetica" pitchFamily="34" charset="0"/>
                <a:cs typeface="Arial"/>
              </a:rPr>
              <a:t>SÛRE</a:t>
            </a:r>
            <a:endParaRPr lang="it-IT" sz="2800" b="1" spc="10" dirty="0">
              <a:solidFill>
                <a:schemeClr val="tx1">
                  <a:lumMod val="85000"/>
                  <a:lumOff val="15000"/>
                </a:schemeClr>
              </a:solidFill>
              <a:latin typeface="Helvetica" pitchFamily="34" charset="0"/>
              <a:cs typeface="Arial"/>
            </a:endParaRPr>
          </a:p>
        </p:txBody>
      </p:sp>
      <p:sp>
        <p:nvSpPr>
          <p:cNvPr id="13" name="text 1"/>
          <p:cNvSpPr txBox="1"/>
          <p:nvPr/>
        </p:nvSpPr>
        <p:spPr>
          <a:xfrm>
            <a:off x="457200" y="1752600"/>
            <a:ext cx="4246485" cy="4985980"/>
          </a:xfrm>
          <a:prstGeom prst="rect">
            <a:avLst/>
          </a:prstGeom>
        </p:spPr>
        <p:txBody>
          <a:bodyPr vert="horz" wrap="square" lIns="0" tIns="0" rIns="0" bIns="0" rtlCol="0">
            <a:spAutoFit/>
          </a:bodyPr>
          <a:lstStyle/>
          <a:p>
            <a:r>
              <a:rPr lang="fr-FR" b="1" spc="10" dirty="0">
                <a:solidFill>
                  <a:srgbClr val="00BCB8"/>
                </a:solidFill>
                <a:latin typeface="Helvetica" pitchFamily="34" charset="0"/>
                <a:cs typeface="Arial"/>
              </a:rPr>
              <a:t>Respect de l’environnement et sécurité des </a:t>
            </a:r>
            <a:r>
              <a:rPr lang="fr-FR" b="1" spc="10" dirty="0" smtClean="0">
                <a:solidFill>
                  <a:srgbClr val="00BCB8"/>
                </a:solidFill>
                <a:latin typeface="Helvetica" pitchFamily="34" charset="0"/>
                <a:cs typeface="Arial"/>
              </a:rPr>
              <a:t>opérateurs</a:t>
            </a:r>
          </a:p>
          <a:p>
            <a:endParaRPr lang="en-US" sz="800" spc="10" dirty="0" smtClean="0">
              <a:solidFill>
                <a:schemeClr val="tx1">
                  <a:lumMod val="85000"/>
                  <a:lumOff val="15000"/>
                </a:schemeClr>
              </a:solidFill>
              <a:latin typeface="Helvetica" pitchFamily="34" charset="0"/>
              <a:cs typeface="Arial"/>
            </a:endParaRPr>
          </a:p>
          <a:p>
            <a:pPr>
              <a:lnSpc>
                <a:spcPct val="150000"/>
              </a:lnSpc>
            </a:pPr>
            <a:r>
              <a:rPr lang="fr-FR" sz="1400" spc="10" dirty="0" smtClean="0">
                <a:solidFill>
                  <a:schemeClr val="tx1">
                    <a:lumMod val="65000"/>
                    <a:lumOff val="35000"/>
                  </a:schemeClr>
                </a:solidFill>
                <a:latin typeface="Helvetica" pitchFamily="34" charset="0"/>
                <a:cs typeface="Arial"/>
              </a:rPr>
              <a:t>Le traitement </a:t>
            </a:r>
            <a:r>
              <a:rPr lang="it-IT" sz="1400" b="1" spc="10" dirty="0" err="1">
                <a:solidFill>
                  <a:schemeClr val="tx1">
                    <a:lumMod val="65000"/>
                    <a:lumOff val="35000"/>
                  </a:schemeClr>
                </a:solidFill>
                <a:latin typeface="Helvetica" pitchFamily="34" charset="0"/>
                <a:cs typeface="Arial"/>
              </a:rPr>
              <a:t>BICAR</a:t>
            </a:r>
            <a:r>
              <a:rPr lang="it-IT" sz="1400" b="1" i="1" spc="10" dirty="0" err="1">
                <a:solidFill>
                  <a:schemeClr val="tx1">
                    <a:lumMod val="65000"/>
                    <a:lumOff val="35000"/>
                  </a:schemeClr>
                </a:solidFill>
                <a:latin typeface="Arno Pro Caption" panose="02020502040506020403" pitchFamily="18" charset="0"/>
                <a:cs typeface="Arial"/>
              </a:rPr>
              <a:t>med</a:t>
            </a:r>
            <a:r>
              <a:rPr lang="it-IT" sz="1400" b="1" i="1" spc="10" dirty="0">
                <a:solidFill>
                  <a:schemeClr val="tx1">
                    <a:lumMod val="65000"/>
                    <a:lumOff val="35000"/>
                  </a:schemeClr>
                </a:solidFill>
                <a:latin typeface="Arno Pro Caption" panose="02020502040506020403" pitchFamily="18" charset="0"/>
                <a:cs typeface="Arial"/>
              </a:rPr>
              <a:t> </a:t>
            </a:r>
            <a:r>
              <a:rPr lang="en-GB" sz="1200" spc="10" baseline="40000" dirty="0">
                <a:solidFill>
                  <a:schemeClr val="tx1">
                    <a:lumMod val="65000"/>
                    <a:lumOff val="35000"/>
                  </a:schemeClr>
                </a:solidFill>
                <a:latin typeface="Helvetica" pitchFamily="34" charset="0"/>
                <a:cs typeface="Arial"/>
              </a:rPr>
              <a:t>® </a:t>
            </a:r>
            <a:r>
              <a:rPr lang="fr-FR" sz="1400" spc="10" dirty="0" smtClean="0">
                <a:solidFill>
                  <a:schemeClr val="tx1">
                    <a:lumMod val="65000"/>
                    <a:lumOff val="35000"/>
                  </a:schemeClr>
                </a:solidFill>
                <a:latin typeface="Helvetica" pitchFamily="34" charset="0"/>
                <a:cs typeface="Arial"/>
              </a:rPr>
              <a:t>garantit </a:t>
            </a:r>
            <a:r>
              <a:rPr lang="fr-FR" sz="1400" spc="10" dirty="0">
                <a:solidFill>
                  <a:schemeClr val="tx1">
                    <a:lumMod val="65000"/>
                    <a:lumOff val="35000"/>
                  </a:schemeClr>
                </a:solidFill>
                <a:latin typeface="Helvetica" pitchFamily="34" charset="0"/>
                <a:cs typeface="Arial"/>
              </a:rPr>
              <a:t>un nettoyage efficace sans aucune substance agressive</a:t>
            </a:r>
            <a:r>
              <a:rPr lang="fr-FR" sz="1400" spc="10" dirty="0" smtClean="0">
                <a:solidFill>
                  <a:schemeClr val="tx1">
                    <a:lumMod val="65000"/>
                    <a:lumOff val="35000"/>
                  </a:schemeClr>
                </a:solidFill>
                <a:latin typeface="Helvetica" pitchFamily="34" charset="0"/>
                <a:cs typeface="Arial"/>
              </a:rPr>
              <a:t>.</a:t>
            </a:r>
          </a:p>
          <a:p>
            <a:pPr>
              <a:lnSpc>
                <a:spcPct val="150000"/>
              </a:lnSpc>
            </a:pPr>
            <a:r>
              <a:rPr lang="fr-FR" sz="1400" b="1" spc="10" dirty="0">
                <a:solidFill>
                  <a:schemeClr val="tx1">
                    <a:lumMod val="65000"/>
                    <a:lumOff val="35000"/>
                  </a:schemeClr>
                </a:solidFill>
                <a:latin typeface="Helvetica" pitchFamily="34" charset="0"/>
                <a:cs typeface="Arial"/>
              </a:rPr>
              <a:t>La non-toxicité du bicarbonate de sodium </a:t>
            </a:r>
            <a:r>
              <a:rPr lang="fr-FR" sz="1400" spc="10" dirty="0">
                <a:solidFill>
                  <a:schemeClr val="tx1">
                    <a:lumMod val="65000"/>
                    <a:lumOff val="35000"/>
                  </a:schemeClr>
                </a:solidFill>
                <a:latin typeface="Helvetica" pitchFamily="34" charset="0"/>
                <a:cs typeface="Arial"/>
              </a:rPr>
              <a:t>et l'isolation de la zone de travail qui évite tout contact avec des contaminants dangereux garantissent une sécurité maximale pour l'opérateur</a:t>
            </a:r>
            <a:r>
              <a:rPr lang="fr-FR" sz="1400" spc="10" dirty="0" smtClean="0">
                <a:solidFill>
                  <a:schemeClr val="tx1">
                    <a:lumMod val="65000"/>
                    <a:lumOff val="35000"/>
                  </a:schemeClr>
                </a:solidFill>
                <a:latin typeface="Helvetica" pitchFamily="34" charset="0"/>
                <a:cs typeface="Arial"/>
              </a:rPr>
              <a:t>.</a:t>
            </a:r>
          </a:p>
          <a:p>
            <a:pPr>
              <a:lnSpc>
                <a:spcPct val="150000"/>
              </a:lnSpc>
            </a:pPr>
            <a:endParaRPr lang="it-IT" sz="1400" b="1" spc="10" dirty="0">
              <a:solidFill>
                <a:schemeClr val="tx1">
                  <a:lumMod val="65000"/>
                  <a:lumOff val="35000"/>
                </a:schemeClr>
              </a:solidFill>
              <a:latin typeface="Helvetica" pitchFamily="34" charset="0"/>
              <a:cs typeface="Arial"/>
            </a:endParaRPr>
          </a:p>
          <a:p>
            <a:r>
              <a:rPr lang="fr-FR" sz="1400" b="1" spc="10" dirty="0">
                <a:solidFill>
                  <a:schemeClr val="tx1">
                    <a:lumMod val="65000"/>
                    <a:lumOff val="35000"/>
                  </a:schemeClr>
                </a:solidFill>
                <a:latin typeface="Helvetica" pitchFamily="34" charset="0"/>
                <a:cs typeface="Arial"/>
              </a:rPr>
              <a:t>Meilleure protection, sécurité des opérateurs :</a:t>
            </a:r>
            <a:r>
              <a:rPr lang="it-IT" sz="1400" b="1" spc="10" dirty="0">
                <a:solidFill>
                  <a:schemeClr val="tx1">
                    <a:lumMod val="65000"/>
                    <a:lumOff val="35000"/>
                  </a:schemeClr>
                </a:solidFill>
                <a:latin typeface="Helvetica" pitchFamily="34" charset="0"/>
                <a:cs typeface="Arial"/>
              </a:rPr>
              <a:t> </a:t>
            </a:r>
            <a:endParaRPr lang="it-IT" sz="1400" b="1" spc="10" dirty="0" smtClean="0">
              <a:solidFill>
                <a:schemeClr val="tx1">
                  <a:lumMod val="65000"/>
                  <a:lumOff val="35000"/>
                </a:schemeClr>
              </a:solidFill>
              <a:latin typeface="Helvetica" pitchFamily="34" charset="0"/>
              <a:cs typeface="Arial"/>
            </a:endParaRPr>
          </a:p>
          <a:p>
            <a:endParaRPr lang="en-GB" sz="1400" b="1" spc="10" dirty="0">
              <a:solidFill>
                <a:schemeClr val="tx1">
                  <a:lumMod val="65000"/>
                  <a:lumOff val="35000"/>
                </a:schemeClr>
              </a:solidFill>
              <a:latin typeface="Helvetica" pitchFamily="34" charset="0"/>
              <a:cs typeface="Arial"/>
            </a:endParaRPr>
          </a:p>
          <a:p>
            <a:pPr marL="285750" lvl="0" indent="-285750">
              <a:buFont typeface="Arial" panose="020B0604020202020204" pitchFamily="34" charset="0"/>
              <a:buChar char="•"/>
            </a:pPr>
            <a:r>
              <a:rPr lang="fr-FR" sz="1400" spc="10" dirty="0">
                <a:solidFill>
                  <a:schemeClr val="tx1">
                    <a:lumMod val="65000"/>
                    <a:lumOff val="35000"/>
                  </a:schemeClr>
                </a:solidFill>
                <a:latin typeface="Helvetica" pitchFamily="34" charset="0"/>
                <a:cs typeface="Arial"/>
              </a:rPr>
              <a:t>Cabine fermée pour isoler la zone de </a:t>
            </a:r>
            <a:r>
              <a:rPr lang="fr-FR" sz="1400" spc="10" dirty="0" smtClean="0">
                <a:solidFill>
                  <a:schemeClr val="tx1">
                    <a:lumMod val="65000"/>
                    <a:lumOff val="35000"/>
                  </a:schemeClr>
                </a:solidFill>
                <a:latin typeface="Helvetica" pitchFamily="34" charset="0"/>
                <a:cs typeface="Arial"/>
              </a:rPr>
              <a:t>travail</a:t>
            </a:r>
          </a:p>
          <a:p>
            <a:pPr marL="285750" lvl="0" indent="-285750">
              <a:buFont typeface="Arial" panose="020B0604020202020204" pitchFamily="34" charset="0"/>
              <a:buChar char="•"/>
            </a:pPr>
            <a:r>
              <a:rPr lang="fr-FR" sz="1400" spc="10" dirty="0">
                <a:solidFill>
                  <a:schemeClr val="tx1">
                    <a:lumMod val="65000"/>
                    <a:lumOff val="35000"/>
                  </a:schemeClr>
                </a:solidFill>
                <a:latin typeface="Helvetica" pitchFamily="34" charset="0"/>
                <a:cs typeface="Arial"/>
              </a:rPr>
              <a:t>Aucun contact avec des contaminants </a:t>
            </a:r>
            <a:r>
              <a:rPr lang="fr-FR" sz="1400" spc="10" dirty="0" smtClean="0">
                <a:solidFill>
                  <a:schemeClr val="tx1">
                    <a:lumMod val="65000"/>
                    <a:lumOff val="35000"/>
                  </a:schemeClr>
                </a:solidFill>
                <a:latin typeface="Helvetica" pitchFamily="34" charset="0"/>
                <a:cs typeface="Arial"/>
              </a:rPr>
              <a:t>dangereux</a:t>
            </a:r>
          </a:p>
          <a:p>
            <a:pPr marL="285750" lvl="0" indent="-285750">
              <a:buFont typeface="Arial" panose="020B0604020202020204" pitchFamily="34" charset="0"/>
              <a:buChar char="•"/>
            </a:pPr>
            <a:r>
              <a:rPr lang="it-IT" sz="1400" spc="10" dirty="0" err="1">
                <a:solidFill>
                  <a:schemeClr val="tx1">
                    <a:lumMod val="65000"/>
                    <a:lumOff val="35000"/>
                  </a:schemeClr>
                </a:solidFill>
                <a:latin typeface="Helvetica" pitchFamily="34" charset="0"/>
                <a:cs typeface="Arial"/>
              </a:rPr>
              <a:t>Gants</a:t>
            </a:r>
            <a:r>
              <a:rPr lang="it-IT" sz="1400" spc="10" dirty="0">
                <a:solidFill>
                  <a:schemeClr val="tx1">
                    <a:lumMod val="65000"/>
                    <a:lumOff val="35000"/>
                  </a:schemeClr>
                </a:solidFill>
                <a:latin typeface="Helvetica" pitchFamily="34" charset="0"/>
                <a:cs typeface="Arial"/>
              </a:rPr>
              <a:t> </a:t>
            </a:r>
            <a:r>
              <a:rPr lang="it-IT" sz="1400" spc="10" dirty="0" err="1">
                <a:solidFill>
                  <a:schemeClr val="tx1">
                    <a:lumMod val="65000"/>
                    <a:lumOff val="35000"/>
                  </a:schemeClr>
                </a:solidFill>
                <a:latin typeface="Helvetica" pitchFamily="34" charset="0"/>
                <a:cs typeface="Arial"/>
              </a:rPr>
              <a:t>résistants</a:t>
            </a:r>
            <a:r>
              <a:rPr lang="it-IT" sz="1400" spc="10" dirty="0">
                <a:solidFill>
                  <a:schemeClr val="tx1">
                    <a:lumMod val="65000"/>
                    <a:lumOff val="35000"/>
                  </a:schemeClr>
                </a:solidFill>
                <a:latin typeface="Helvetica" pitchFamily="34" charset="0"/>
                <a:cs typeface="Arial"/>
              </a:rPr>
              <a:t> </a:t>
            </a:r>
            <a:r>
              <a:rPr lang="it-IT" sz="1400" spc="10" dirty="0" err="1">
                <a:solidFill>
                  <a:schemeClr val="tx1">
                    <a:lumMod val="65000"/>
                    <a:lumOff val="35000"/>
                  </a:schemeClr>
                </a:solidFill>
                <a:latin typeface="Helvetica" pitchFamily="34" charset="0"/>
                <a:cs typeface="Arial"/>
              </a:rPr>
              <a:t>aux</a:t>
            </a:r>
            <a:r>
              <a:rPr lang="it-IT" sz="1400" spc="10" dirty="0">
                <a:solidFill>
                  <a:schemeClr val="tx1">
                    <a:lumMod val="65000"/>
                    <a:lumOff val="35000"/>
                  </a:schemeClr>
                </a:solidFill>
                <a:latin typeface="Helvetica" pitchFamily="34" charset="0"/>
                <a:cs typeface="Arial"/>
              </a:rPr>
              <a:t> </a:t>
            </a:r>
            <a:r>
              <a:rPr lang="it-IT" sz="1400" spc="10" dirty="0" err="1">
                <a:solidFill>
                  <a:schemeClr val="tx1">
                    <a:lumMod val="65000"/>
                    <a:lumOff val="35000"/>
                  </a:schemeClr>
                </a:solidFill>
                <a:latin typeface="Helvetica" pitchFamily="34" charset="0"/>
                <a:cs typeface="Arial"/>
              </a:rPr>
              <a:t>coupures</a:t>
            </a:r>
            <a:r>
              <a:rPr lang="it-IT" sz="1400" b="1" spc="10" dirty="0">
                <a:solidFill>
                  <a:schemeClr val="tx1">
                    <a:lumMod val="65000"/>
                    <a:lumOff val="35000"/>
                  </a:schemeClr>
                </a:solidFill>
                <a:latin typeface="Helvetica" pitchFamily="34" charset="0"/>
                <a:cs typeface="Arial"/>
              </a:rPr>
              <a:t> </a:t>
            </a:r>
            <a:endParaRPr lang="en-GB" sz="1400" b="1" spc="10" dirty="0">
              <a:solidFill>
                <a:schemeClr val="tx1">
                  <a:lumMod val="65000"/>
                  <a:lumOff val="35000"/>
                </a:schemeClr>
              </a:solidFill>
              <a:latin typeface="Helvetica" pitchFamily="34" charset="0"/>
              <a:cs typeface="Arial"/>
            </a:endParaRPr>
          </a:p>
          <a:p>
            <a:r>
              <a:rPr lang="en-US" dirty="0"/>
              <a:t> </a:t>
            </a:r>
            <a:endParaRPr lang="en-GB" dirty="0"/>
          </a:p>
          <a:p>
            <a:pPr>
              <a:lnSpc>
                <a:spcPct val="150000"/>
              </a:lnSpc>
            </a:pPr>
            <a:endParaRPr lang="en-US" dirty="0">
              <a:latin typeface="Arial"/>
              <a:cs typeface="Arial"/>
            </a:endParaRPr>
          </a:p>
          <a:p>
            <a:pPr marL="0">
              <a:lnSpc>
                <a:spcPct val="100000"/>
              </a:lnSpc>
            </a:pPr>
            <a:endParaRPr sz="1800" dirty="0">
              <a:solidFill>
                <a:srgbClr val="00BCB8"/>
              </a:solidFill>
              <a:latin typeface="Helvetica" pitchFamily="34" charset="0"/>
              <a:cs typeface="Arial"/>
            </a:endParaRPr>
          </a:p>
        </p:txBody>
      </p:sp>
      <p:sp>
        <p:nvSpPr>
          <p:cNvPr id="21" name="object 21"/>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22" name="object 22"/>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23" name="object 23"/>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26"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pic>
        <p:nvPicPr>
          <p:cNvPr id="11" name="Immagin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pic>
        <p:nvPicPr>
          <p:cNvPr id="4" name="Immagin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54286" y="1471277"/>
            <a:ext cx="3563676" cy="2375386"/>
          </a:xfrm>
          <a:prstGeom prst="rect">
            <a:avLst/>
          </a:prstGeom>
        </p:spPr>
      </p:pic>
      <p:pic>
        <p:nvPicPr>
          <p:cNvPr id="3" name="Immagine 2"/>
          <p:cNvPicPr>
            <a:picLocks noChangeAspect="1"/>
          </p:cNvPicPr>
          <p:nvPr/>
        </p:nvPicPr>
        <p:blipFill rotWithShape="1">
          <a:blip r:embed="rId4" cstate="print">
            <a:extLst>
              <a:ext uri="{28A0092B-C50C-407E-A947-70E740481C1C}">
                <a14:useLocalDpi xmlns:a14="http://schemas.microsoft.com/office/drawing/2010/main" val="0"/>
              </a:ext>
            </a:extLst>
          </a:blip>
          <a:srcRect l="12006" t="8990" r="3520"/>
          <a:stretch/>
        </p:blipFill>
        <p:spPr>
          <a:xfrm>
            <a:off x="5290691" y="4085730"/>
            <a:ext cx="3527271" cy="2533202"/>
          </a:xfrm>
          <a:prstGeom prst="rect">
            <a:avLst/>
          </a:prstGeom>
        </p:spPr>
      </p:pic>
    </p:spTree>
    <p:extLst>
      <p:ext uri="{BB962C8B-B14F-4D97-AF65-F5344CB8AC3E}">
        <p14:creationId xmlns:p14="http://schemas.microsoft.com/office/powerpoint/2010/main" val="66128737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tangolo 11"/>
          <p:cNvSpPr/>
          <p:nvPr/>
        </p:nvSpPr>
        <p:spPr>
          <a:xfrm>
            <a:off x="5027155" y="1255834"/>
            <a:ext cx="4116846" cy="5602166"/>
          </a:xfrm>
          <a:prstGeom prst="rect">
            <a:avLst/>
          </a:prstGeom>
          <a:solidFill>
            <a:srgbClr val="00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bg1"/>
              </a:solidFill>
            </a:endParaRPr>
          </a:p>
        </p:txBody>
      </p:sp>
      <p:sp>
        <p:nvSpPr>
          <p:cNvPr id="2" name="text 1"/>
          <p:cNvSpPr txBox="1"/>
          <p:nvPr/>
        </p:nvSpPr>
        <p:spPr>
          <a:xfrm>
            <a:off x="457200" y="1255834"/>
            <a:ext cx="8121523" cy="430887"/>
          </a:xfrm>
          <a:prstGeom prst="rect">
            <a:avLst/>
          </a:prstGeom>
        </p:spPr>
        <p:txBody>
          <a:bodyPr vert="horz" wrap="square" lIns="0" tIns="0" rIns="0" bIns="0" rtlCol="0">
            <a:spAutoFit/>
          </a:bodyPr>
          <a:lstStyle/>
          <a:p>
            <a:r>
              <a:rPr lang="it-IT" sz="2800" b="1" spc="10" dirty="0">
                <a:solidFill>
                  <a:schemeClr val="tx1">
                    <a:lumMod val="85000"/>
                    <a:lumOff val="15000"/>
                  </a:schemeClr>
                </a:solidFill>
                <a:latin typeface="Helvetica" pitchFamily="34" charset="0"/>
                <a:cs typeface="Arial"/>
              </a:rPr>
              <a:t>ECONOMIQUE</a:t>
            </a:r>
            <a:endParaRPr sz="2800" dirty="0">
              <a:solidFill>
                <a:schemeClr val="tx1">
                  <a:lumMod val="85000"/>
                  <a:lumOff val="15000"/>
                </a:schemeClr>
              </a:solidFill>
              <a:latin typeface="Helvetica" pitchFamily="34" charset="0"/>
              <a:cs typeface="Arial"/>
            </a:endParaRPr>
          </a:p>
        </p:txBody>
      </p:sp>
      <p:sp>
        <p:nvSpPr>
          <p:cNvPr id="13" name="text 1"/>
          <p:cNvSpPr txBox="1"/>
          <p:nvPr/>
        </p:nvSpPr>
        <p:spPr>
          <a:xfrm>
            <a:off x="457200" y="1752600"/>
            <a:ext cx="4246485" cy="5170646"/>
          </a:xfrm>
          <a:prstGeom prst="rect">
            <a:avLst/>
          </a:prstGeom>
        </p:spPr>
        <p:txBody>
          <a:bodyPr vert="horz" wrap="square" lIns="0" tIns="0" rIns="0" bIns="0" rtlCol="0">
            <a:spAutoFit/>
          </a:bodyPr>
          <a:lstStyle/>
          <a:p>
            <a:r>
              <a:rPr lang="fr-FR" b="1" spc="10" dirty="0">
                <a:solidFill>
                  <a:srgbClr val="00BCB8"/>
                </a:solidFill>
                <a:latin typeface="Helvetica" pitchFamily="34" charset="0"/>
                <a:cs typeface="Arial"/>
              </a:rPr>
              <a:t>AU-DELÀ DE TOUTES LES ATTENTES</a:t>
            </a:r>
          </a:p>
          <a:p>
            <a:pPr>
              <a:lnSpc>
                <a:spcPct val="150000"/>
              </a:lnSpc>
            </a:pPr>
            <a:endParaRPr lang="en-US" sz="800" spc="10" dirty="0" smtClean="0">
              <a:solidFill>
                <a:schemeClr val="tx1">
                  <a:lumMod val="85000"/>
                  <a:lumOff val="15000"/>
                </a:schemeClr>
              </a:solidFill>
              <a:latin typeface="Helvetica" pitchFamily="34" charset="0"/>
              <a:cs typeface="Arial"/>
            </a:endParaRPr>
          </a:p>
          <a:p>
            <a:pPr>
              <a:lnSpc>
                <a:spcPct val="150000"/>
              </a:lnSpc>
            </a:pPr>
            <a:r>
              <a:rPr lang="fr-FR" sz="1400" spc="10" dirty="0" smtClean="0">
                <a:solidFill>
                  <a:schemeClr val="tx1">
                    <a:lumMod val="85000"/>
                    <a:lumOff val="15000"/>
                  </a:schemeClr>
                </a:solidFill>
                <a:latin typeface="Helvetica" pitchFamily="34" charset="0"/>
                <a:cs typeface="Arial"/>
              </a:rPr>
              <a:t>Le </a:t>
            </a:r>
            <a:r>
              <a:rPr lang="fr-FR" sz="1400" spc="10" dirty="0">
                <a:solidFill>
                  <a:schemeClr val="tx1">
                    <a:lumMod val="85000"/>
                    <a:lumOff val="15000"/>
                  </a:schemeClr>
                </a:solidFill>
                <a:latin typeface="Helvetica" pitchFamily="34" charset="0"/>
                <a:cs typeface="Arial"/>
              </a:rPr>
              <a:t>traitement </a:t>
            </a:r>
            <a:r>
              <a:rPr lang="it-IT" sz="1400" b="1" spc="10" dirty="0" err="1">
                <a:solidFill>
                  <a:schemeClr val="tx1">
                    <a:lumMod val="65000"/>
                    <a:lumOff val="35000"/>
                  </a:schemeClr>
                </a:solidFill>
                <a:latin typeface="Helvetica" pitchFamily="34" charset="0"/>
                <a:cs typeface="Arial"/>
              </a:rPr>
              <a:t>BICAR</a:t>
            </a:r>
            <a:r>
              <a:rPr lang="it-IT" sz="1400" b="1" i="1" spc="10" dirty="0" err="1">
                <a:solidFill>
                  <a:schemeClr val="tx1">
                    <a:lumMod val="65000"/>
                    <a:lumOff val="35000"/>
                  </a:schemeClr>
                </a:solidFill>
                <a:latin typeface="Arno Pro Caption" panose="02020502040506020403" pitchFamily="18" charset="0"/>
                <a:cs typeface="Arial"/>
              </a:rPr>
              <a:t>med</a:t>
            </a:r>
            <a:r>
              <a:rPr lang="it-IT" sz="1400" b="1" i="1" spc="10" dirty="0">
                <a:solidFill>
                  <a:schemeClr val="tx1">
                    <a:lumMod val="65000"/>
                    <a:lumOff val="35000"/>
                  </a:schemeClr>
                </a:solidFill>
                <a:latin typeface="Arno Pro Caption" panose="02020502040506020403" pitchFamily="18" charset="0"/>
                <a:cs typeface="Arial"/>
              </a:rPr>
              <a:t> </a:t>
            </a:r>
            <a:r>
              <a:rPr lang="en-GB" sz="1200" spc="10" baseline="40000" dirty="0">
                <a:solidFill>
                  <a:schemeClr val="tx1">
                    <a:lumMod val="65000"/>
                    <a:lumOff val="35000"/>
                  </a:schemeClr>
                </a:solidFill>
                <a:latin typeface="Helvetica" pitchFamily="34" charset="0"/>
                <a:cs typeface="Arial"/>
              </a:rPr>
              <a:t>® </a:t>
            </a:r>
            <a:r>
              <a:rPr lang="fr-FR" sz="1400" spc="10" dirty="0" smtClean="0">
                <a:solidFill>
                  <a:schemeClr val="tx1">
                    <a:lumMod val="85000"/>
                    <a:lumOff val="15000"/>
                  </a:schemeClr>
                </a:solidFill>
                <a:latin typeface="Helvetica" pitchFamily="34" charset="0"/>
                <a:cs typeface="Arial"/>
              </a:rPr>
              <a:t>nettoie </a:t>
            </a:r>
            <a:r>
              <a:rPr lang="fr-FR" sz="1400" spc="10" dirty="0">
                <a:solidFill>
                  <a:schemeClr val="tx1">
                    <a:lumMod val="85000"/>
                    <a:lumOff val="15000"/>
                  </a:schemeClr>
                </a:solidFill>
                <a:latin typeface="Helvetica" pitchFamily="34" charset="0"/>
                <a:cs typeface="Arial"/>
              </a:rPr>
              <a:t>les instruments en profondeur et élimine le biofilm, prolongeant ainsi le cycle de vie des instruments. Un nettoyage efficace empêche l’accumulation de dépôts de débris sur la surface des instruments, réduisant ainsi les dommages causés par l’oxydation aux instruments</a:t>
            </a:r>
            <a:r>
              <a:rPr lang="fr-FR" sz="1400" spc="10" dirty="0" smtClean="0">
                <a:solidFill>
                  <a:schemeClr val="tx1">
                    <a:lumMod val="85000"/>
                    <a:lumOff val="15000"/>
                  </a:schemeClr>
                </a:solidFill>
                <a:latin typeface="Helvetica" pitchFamily="34" charset="0"/>
                <a:cs typeface="Arial"/>
              </a:rPr>
              <a:t>.</a:t>
            </a:r>
          </a:p>
          <a:p>
            <a:pPr>
              <a:lnSpc>
                <a:spcPct val="150000"/>
              </a:lnSpc>
            </a:pPr>
            <a:endParaRPr lang="it-IT" sz="1400" spc="10" dirty="0" smtClean="0">
              <a:solidFill>
                <a:schemeClr val="tx1">
                  <a:lumMod val="85000"/>
                  <a:lumOff val="15000"/>
                </a:schemeClr>
              </a:solidFill>
              <a:latin typeface="Helvetica" pitchFamily="34" charset="0"/>
              <a:cs typeface="Arial"/>
            </a:endParaRPr>
          </a:p>
          <a:p>
            <a:pPr>
              <a:lnSpc>
                <a:spcPct val="150000"/>
              </a:lnSpc>
            </a:pPr>
            <a:r>
              <a:rPr lang="fr-FR" sz="1400" b="1" spc="10" dirty="0">
                <a:solidFill>
                  <a:schemeClr val="tx1">
                    <a:lumMod val="85000"/>
                    <a:lumOff val="15000"/>
                  </a:schemeClr>
                </a:solidFill>
                <a:latin typeface="Helvetica" pitchFamily="34" charset="0"/>
                <a:cs typeface="Arial"/>
              </a:rPr>
              <a:t>L'oxydation crée des micro-trous sur les surfaces de DMR  dans le temps (piqûres)</a:t>
            </a:r>
            <a:r>
              <a:rPr lang="fr-FR" sz="1400" spc="10" dirty="0">
                <a:solidFill>
                  <a:schemeClr val="tx1">
                    <a:lumMod val="85000"/>
                    <a:lumOff val="15000"/>
                  </a:schemeClr>
                </a:solidFill>
                <a:latin typeface="Helvetica" pitchFamily="34" charset="0"/>
                <a:cs typeface="Arial"/>
              </a:rPr>
              <a:t>, qui sont difficile, par fois impossible à nettoyer, ce qui affaiblit les instruments les conduisant à une rupture précoce</a:t>
            </a:r>
            <a:r>
              <a:rPr lang="en-US" sz="1400" spc="10" dirty="0" smtClean="0">
                <a:solidFill>
                  <a:schemeClr val="tx1">
                    <a:lumMod val="85000"/>
                    <a:lumOff val="15000"/>
                  </a:schemeClr>
                </a:solidFill>
                <a:latin typeface="Helvetica" pitchFamily="34" charset="0"/>
                <a:cs typeface="Arial"/>
              </a:rPr>
              <a:t>. </a:t>
            </a:r>
          </a:p>
          <a:p>
            <a:endParaRPr lang="en-US" dirty="0">
              <a:latin typeface="Arial"/>
              <a:cs typeface="Arial"/>
            </a:endParaRPr>
          </a:p>
          <a:p>
            <a:endParaRPr lang="en-US" dirty="0">
              <a:latin typeface="Arial"/>
              <a:cs typeface="Arial"/>
            </a:endParaRPr>
          </a:p>
          <a:p>
            <a:pPr marL="0">
              <a:lnSpc>
                <a:spcPct val="100000"/>
              </a:lnSpc>
            </a:pPr>
            <a:endParaRPr sz="1800" dirty="0">
              <a:solidFill>
                <a:srgbClr val="00BCB8"/>
              </a:solidFill>
              <a:latin typeface="Helvetica" pitchFamily="34" charset="0"/>
              <a:cs typeface="Arial"/>
            </a:endParaRPr>
          </a:p>
        </p:txBody>
      </p:sp>
      <p:sp>
        <p:nvSpPr>
          <p:cNvPr id="21" name="object 21"/>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22" name="object 22"/>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23" name="object 23"/>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26"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pic>
        <p:nvPicPr>
          <p:cNvPr id="15" name="Immagin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25998" y="1832467"/>
            <a:ext cx="3294533" cy="2200579"/>
          </a:xfrm>
          <a:prstGeom prst="rect">
            <a:avLst/>
          </a:prstGeom>
        </p:spPr>
      </p:pic>
      <p:pic>
        <p:nvPicPr>
          <p:cNvPr id="16" name="Immagin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33432" y="4178792"/>
            <a:ext cx="3287099" cy="2191399"/>
          </a:xfrm>
          <a:prstGeom prst="rect">
            <a:avLst/>
          </a:prstGeom>
        </p:spPr>
      </p:pic>
      <p:pic>
        <p:nvPicPr>
          <p:cNvPr id="11" name="Immagin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spTree>
    <p:extLst>
      <p:ext uri="{BB962C8B-B14F-4D97-AF65-F5344CB8AC3E}">
        <p14:creationId xmlns:p14="http://schemas.microsoft.com/office/powerpoint/2010/main" val="415318498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tangolo 11"/>
          <p:cNvSpPr/>
          <p:nvPr/>
        </p:nvSpPr>
        <p:spPr>
          <a:xfrm>
            <a:off x="-1" y="2667000"/>
            <a:ext cx="9144001" cy="4191000"/>
          </a:xfrm>
          <a:prstGeom prst="rect">
            <a:avLst/>
          </a:prstGeom>
          <a:solidFill>
            <a:srgbClr val="00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bg1"/>
              </a:solidFill>
            </a:endParaRPr>
          </a:p>
        </p:txBody>
      </p:sp>
      <p:sp>
        <p:nvSpPr>
          <p:cNvPr id="13" name="text 1"/>
          <p:cNvSpPr txBox="1"/>
          <p:nvPr/>
        </p:nvSpPr>
        <p:spPr>
          <a:xfrm>
            <a:off x="838200" y="3583845"/>
            <a:ext cx="4790243" cy="3200876"/>
          </a:xfrm>
          <a:prstGeom prst="rect">
            <a:avLst/>
          </a:prstGeom>
        </p:spPr>
        <p:txBody>
          <a:bodyPr vert="horz" wrap="square" lIns="0" tIns="0" rIns="0" bIns="0" rtlCol="0">
            <a:spAutoFit/>
          </a:bodyPr>
          <a:lstStyle/>
          <a:p>
            <a:pPr marL="0">
              <a:lnSpc>
                <a:spcPct val="100000"/>
              </a:lnSpc>
            </a:pPr>
            <a:r>
              <a:rPr lang="it-IT" sz="3600" b="1" spc="10" dirty="0" err="1" smtClean="0">
                <a:solidFill>
                  <a:schemeClr val="bg1"/>
                </a:solidFill>
                <a:latin typeface="Helvetica" pitchFamily="34" charset="0"/>
                <a:cs typeface="Arial"/>
              </a:rPr>
              <a:t>SAFEKlinic</a:t>
            </a:r>
            <a:endParaRPr lang="it-IT" sz="3600" b="1" spc="10" dirty="0">
              <a:solidFill>
                <a:schemeClr val="bg1"/>
              </a:solidFill>
              <a:latin typeface="Helvetica" pitchFamily="34" charset="0"/>
              <a:cs typeface="Arial"/>
            </a:endParaRPr>
          </a:p>
          <a:p>
            <a:pPr marL="0">
              <a:lnSpc>
                <a:spcPct val="100000"/>
              </a:lnSpc>
            </a:pPr>
            <a:r>
              <a:rPr lang="it-IT" sz="2800" b="1" spc="10" dirty="0" smtClean="0">
                <a:solidFill>
                  <a:schemeClr val="bg1"/>
                </a:solidFill>
                <a:latin typeface="Helvetica" pitchFamily="34" charset="0"/>
                <a:cs typeface="Arial"/>
              </a:rPr>
              <a:t>BICARBONATE DE SODIUM</a:t>
            </a:r>
            <a:endParaRPr lang="it-IT" sz="2800" b="1" spc="10" dirty="0" smtClean="0">
              <a:solidFill>
                <a:schemeClr val="bg1"/>
              </a:solidFill>
              <a:latin typeface="Helvetica" pitchFamily="34" charset="0"/>
              <a:cs typeface="Arial"/>
            </a:endParaRPr>
          </a:p>
          <a:p>
            <a:pPr>
              <a:lnSpc>
                <a:spcPct val="150000"/>
              </a:lnSpc>
            </a:pPr>
            <a:endParaRPr lang="en-US" sz="3200" spc="10" dirty="0" smtClean="0">
              <a:solidFill>
                <a:schemeClr val="tx1">
                  <a:lumMod val="85000"/>
                  <a:lumOff val="15000"/>
                </a:schemeClr>
              </a:solidFill>
              <a:latin typeface="Helvetica" pitchFamily="34" charset="0"/>
              <a:cs typeface="Arial"/>
            </a:endParaRPr>
          </a:p>
          <a:p>
            <a:endParaRPr lang="en-US" sz="3200" dirty="0">
              <a:latin typeface="Helvetica" panose="020B0604020202020204" pitchFamily="34" charset="0"/>
              <a:cs typeface="Arial"/>
            </a:endParaRPr>
          </a:p>
          <a:p>
            <a:endParaRPr lang="en-US" sz="3200" dirty="0">
              <a:latin typeface="Helvetica" panose="020B0604020202020204" pitchFamily="34" charset="0"/>
              <a:cs typeface="Arial"/>
            </a:endParaRPr>
          </a:p>
          <a:p>
            <a:pPr marL="0">
              <a:lnSpc>
                <a:spcPct val="100000"/>
              </a:lnSpc>
            </a:pPr>
            <a:endParaRPr sz="3200" dirty="0">
              <a:solidFill>
                <a:srgbClr val="00BCB8"/>
              </a:solidFill>
              <a:latin typeface="Helvetica" pitchFamily="34" charset="0"/>
              <a:cs typeface="Arial"/>
            </a:endParaRPr>
          </a:p>
        </p:txBody>
      </p:sp>
      <p:sp>
        <p:nvSpPr>
          <p:cNvPr id="21" name="object 21"/>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22" name="object 22"/>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23" name="object 23"/>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26"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pic>
        <p:nvPicPr>
          <p:cNvPr id="11" name="Immagin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spTree>
    <p:extLst>
      <p:ext uri="{BB962C8B-B14F-4D97-AF65-F5344CB8AC3E}">
        <p14:creationId xmlns:p14="http://schemas.microsoft.com/office/powerpoint/2010/main" val="298698064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bject 13"/>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14" name="object 14"/>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15" name="object 15"/>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26" name="CasellaDiTesto 25"/>
          <p:cNvSpPr txBox="1"/>
          <p:nvPr/>
        </p:nvSpPr>
        <p:spPr>
          <a:xfrm>
            <a:off x="495495" y="1302715"/>
            <a:ext cx="8401616" cy="1862048"/>
          </a:xfrm>
          <a:prstGeom prst="rect">
            <a:avLst/>
          </a:prstGeom>
          <a:noFill/>
        </p:spPr>
        <p:txBody>
          <a:bodyPr wrap="square" rtlCol="0">
            <a:spAutoFit/>
          </a:bodyPr>
          <a:lstStyle/>
          <a:p>
            <a:r>
              <a:rPr lang="fr-FR" sz="2200" b="1" dirty="0">
                <a:solidFill>
                  <a:schemeClr val="tx1">
                    <a:lumMod val="65000"/>
                    <a:lumOff val="35000"/>
                  </a:schemeClr>
                </a:solidFill>
                <a:latin typeface="Helvetica" pitchFamily="34" charset="0"/>
              </a:rPr>
              <a:t>POURQUOI LE BICARBONATE DE SODIUM </a:t>
            </a:r>
            <a:r>
              <a:rPr lang="fr-FR" sz="2200" b="1" dirty="0" err="1" smtClean="0">
                <a:solidFill>
                  <a:schemeClr val="tx1">
                    <a:lumMod val="65000"/>
                    <a:lumOff val="35000"/>
                  </a:schemeClr>
                </a:solidFill>
                <a:latin typeface="Helvetica" pitchFamily="34" charset="0"/>
              </a:rPr>
              <a:t>SAFEKlinic</a:t>
            </a:r>
            <a:r>
              <a:rPr lang="fr-FR" sz="2200" b="1" dirty="0" smtClean="0">
                <a:solidFill>
                  <a:schemeClr val="tx1">
                    <a:lumMod val="65000"/>
                    <a:lumOff val="35000"/>
                  </a:schemeClr>
                </a:solidFill>
                <a:latin typeface="Helvetica" pitchFamily="34" charset="0"/>
              </a:rPr>
              <a:t>?</a:t>
            </a:r>
          </a:p>
          <a:p>
            <a:r>
              <a:rPr lang="it-IT" sz="2200" b="1" spc="10" dirty="0" err="1">
                <a:solidFill>
                  <a:srgbClr val="00BCB8"/>
                </a:solidFill>
                <a:latin typeface="Helvetica" pitchFamily="34" charset="0"/>
                <a:cs typeface="Arial"/>
              </a:rPr>
              <a:t>Précis</a:t>
            </a:r>
            <a:r>
              <a:rPr lang="it-IT" sz="2200" b="1" spc="10" dirty="0">
                <a:solidFill>
                  <a:srgbClr val="00BCB8"/>
                </a:solidFill>
                <a:latin typeface="Helvetica" pitchFamily="34" charset="0"/>
                <a:cs typeface="Arial"/>
              </a:rPr>
              <a:t>, </a:t>
            </a:r>
            <a:r>
              <a:rPr lang="it-IT" sz="2200" b="1" spc="10" dirty="0" err="1">
                <a:solidFill>
                  <a:srgbClr val="00BCB8"/>
                </a:solidFill>
                <a:latin typeface="Helvetica" pitchFamily="34" charset="0"/>
                <a:cs typeface="Arial"/>
              </a:rPr>
              <a:t>délicat</a:t>
            </a:r>
            <a:r>
              <a:rPr lang="it-IT" sz="2200" b="1" spc="10" dirty="0">
                <a:solidFill>
                  <a:srgbClr val="00BCB8"/>
                </a:solidFill>
                <a:latin typeface="Helvetica" pitchFamily="34" charset="0"/>
                <a:cs typeface="Arial"/>
              </a:rPr>
              <a:t>, </a:t>
            </a:r>
            <a:r>
              <a:rPr lang="it-IT" sz="2200" b="1" spc="10" dirty="0" err="1" smtClean="0">
                <a:solidFill>
                  <a:srgbClr val="00BCB8"/>
                </a:solidFill>
                <a:latin typeface="Helvetica" pitchFamily="34" charset="0"/>
                <a:cs typeface="Arial"/>
              </a:rPr>
              <a:t>sûr</a:t>
            </a:r>
            <a:endParaRPr lang="it-IT" sz="2200" b="1" spc="10" dirty="0" smtClean="0">
              <a:solidFill>
                <a:srgbClr val="00BCB8"/>
              </a:solidFill>
              <a:latin typeface="Helvetica" pitchFamily="34" charset="0"/>
              <a:cs typeface="Arial"/>
            </a:endParaRPr>
          </a:p>
          <a:p>
            <a:endParaRPr lang="en-US" sz="800" spc="10" dirty="0" smtClean="0">
              <a:solidFill>
                <a:schemeClr val="tx1">
                  <a:lumMod val="85000"/>
                  <a:lumOff val="15000"/>
                </a:schemeClr>
              </a:solidFill>
              <a:latin typeface="Helvetica" pitchFamily="34" charset="0"/>
              <a:cs typeface="Arial"/>
            </a:endParaRPr>
          </a:p>
          <a:p>
            <a:pPr>
              <a:lnSpc>
                <a:spcPct val="150000"/>
              </a:lnSpc>
            </a:pPr>
            <a:r>
              <a:rPr lang="fr-FR" sz="1400" b="1" dirty="0">
                <a:solidFill>
                  <a:schemeClr val="tx1">
                    <a:lumMod val="85000"/>
                    <a:lumOff val="15000"/>
                  </a:schemeClr>
                </a:solidFill>
                <a:latin typeface="Helvetica" pitchFamily="34" charset="0"/>
                <a:cs typeface="Arial"/>
              </a:rPr>
              <a:t>L'efficacité et la précision du traitement </a:t>
            </a:r>
            <a:r>
              <a:rPr lang="it-IT" sz="1400" b="1" spc="10" dirty="0" err="1">
                <a:solidFill>
                  <a:schemeClr val="tx1">
                    <a:lumMod val="65000"/>
                    <a:lumOff val="35000"/>
                  </a:schemeClr>
                </a:solidFill>
                <a:latin typeface="Helvetica" pitchFamily="34" charset="0"/>
                <a:cs typeface="Arial"/>
              </a:rPr>
              <a:t>BICAR</a:t>
            </a:r>
            <a:r>
              <a:rPr lang="it-IT" sz="1400" b="1" i="1" spc="10" dirty="0" err="1">
                <a:solidFill>
                  <a:schemeClr val="tx1">
                    <a:lumMod val="65000"/>
                    <a:lumOff val="35000"/>
                  </a:schemeClr>
                </a:solidFill>
                <a:latin typeface="Arno Pro Caption" panose="02020502040506020403" pitchFamily="18" charset="0"/>
                <a:cs typeface="Arial"/>
              </a:rPr>
              <a:t>med</a:t>
            </a:r>
            <a:r>
              <a:rPr lang="it-IT" sz="1400" b="1" i="1" spc="10" dirty="0">
                <a:solidFill>
                  <a:schemeClr val="tx1">
                    <a:lumMod val="65000"/>
                    <a:lumOff val="35000"/>
                  </a:schemeClr>
                </a:solidFill>
                <a:latin typeface="Arno Pro Caption" panose="02020502040506020403" pitchFamily="18" charset="0"/>
                <a:cs typeface="Arial"/>
              </a:rPr>
              <a:t> </a:t>
            </a:r>
            <a:r>
              <a:rPr lang="en-GB" sz="1200" b="1" spc="10" baseline="40000" dirty="0">
                <a:solidFill>
                  <a:schemeClr val="tx1">
                    <a:lumMod val="65000"/>
                    <a:lumOff val="35000"/>
                  </a:schemeClr>
                </a:solidFill>
                <a:latin typeface="Helvetica" pitchFamily="34" charset="0"/>
                <a:cs typeface="Arial"/>
              </a:rPr>
              <a:t>® </a:t>
            </a:r>
            <a:r>
              <a:rPr lang="fr-FR" sz="1400" b="1" dirty="0" smtClean="0">
                <a:solidFill>
                  <a:schemeClr val="tx1">
                    <a:lumMod val="85000"/>
                    <a:lumOff val="15000"/>
                  </a:schemeClr>
                </a:solidFill>
                <a:latin typeface="Helvetica" pitchFamily="34" charset="0"/>
                <a:cs typeface="Arial"/>
              </a:rPr>
              <a:t>sont </a:t>
            </a:r>
            <a:r>
              <a:rPr lang="fr-FR" sz="1400" b="1" dirty="0">
                <a:solidFill>
                  <a:schemeClr val="tx1">
                    <a:lumMod val="85000"/>
                    <a:lumOff val="15000"/>
                  </a:schemeClr>
                </a:solidFill>
                <a:latin typeface="Helvetica" pitchFamily="34" charset="0"/>
                <a:cs typeface="Arial"/>
              </a:rPr>
              <a:t>dues à la combinaison de deux forces : l'action émolliente et mécanique du bicarbonate de sodium </a:t>
            </a:r>
            <a:r>
              <a:rPr lang="fr-FR" sz="1400" b="1" dirty="0" err="1">
                <a:solidFill>
                  <a:schemeClr val="tx1">
                    <a:lumMod val="85000"/>
                    <a:lumOff val="15000"/>
                  </a:schemeClr>
                </a:solidFill>
                <a:latin typeface="Helvetica" pitchFamily="34" charset="0"/>
                <a:cs typeface="Arial"/>
              </a:rPr>
              <a:t>SafeKlinic</a:t>
            </a:r>
            <a:r>
              <a:rPr lang="fr-FR" sz="1400" b="1" dirty="0">
                <a:solidFill>
                  <a:schemeClr val="tx1">
                    <a:lumMod val="85000"/>
                    <a:lumOff val="15000"/>
                  </a:schemeClr>
                </a:solidFill>
                <a:latin typeface="Helvetica" pitchFamily="34" charset="0"/>
                <a:cs typeface="Arial"/>
              </a:rPr>
              <a:t>.</a:t>
            </a:r>
            <a:endParaRPr lang="en-GB" sz="1400" b="1" dirty="0" smtClean="0">
              <a:solidFill>
                <a:schemeClr val="tx1">
                  <a:lumMod val="85000"/>
                  <a:lumOff val="15000"/>
                </a:schemeClr>
              </a:solidFill>
              <a:latin typeface="Helvetica" pitchFamily="34" charset="0"/>
              <a:cs typeface="Arial"/>
            </a:endParaRPr>
          </a:p>
          <a:p>
            <a:pPr>
              <a:lnSpc>
                <a:spcPct val="150000"/>
              </a:lnSpc>
            </a:pPr>
            <a:endParaRPr lang="en-GB" sz="1400" dirty="0">
              <a:solidFill>
                <a:schemeClr val="tx1">
                  <a:lumMod val="85000"/>
                  <a:lumOff val="15000"/>
                </a:schemeClr>
              </a:solidFill>
              <a:latin typeface="Helvetica" pitchFamily="34" charset="0"/>
              <a:cs typeface="Arial"/>
            </a:endParaRPr>
          </a:p>
        </p:txBody>
      </p:sp>
      <p:sp>
        <p:nvSpPr>
          <p:cNvPr id="36"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pic>
        <p:nvPicPr>
          <p:cNvPr id="8" name="Immagine 7"/>
          <p:cNvPicPr>
            <a:picLocks noChangeAspect="1"/>
          </p:cNvPicPr>
          <p:nvPr/>
        </p:nvPicPr>
        <p:blipFill rotWithShape="1">
          <a:blip r:embed="rId2"/>
          <a:srcRect b="13879"/>
          <a:stretch/>
        </p:blipFill>
        <p:spPr>
          <a:xfrm>
            <a:off x="726113" y="3305416"/>
            <a:ext cx="2417494" cy="2043282"/>
          </a:xfrm>
          <a:prstGeom prst="rect">
            <a:avLst/>
          </a:prstGeom>
        </p:spPr>
      </p:pic>
      <p:pic>
        <p:nvPicPr>
          <p:cNvPr id="12" name="Immagine 11"/>
          <p:cNvPicPr>
            <a:picLocks noChangeAspect="1"/>
          </p:cNvPicPr>
          <p:nvPr/>
        </p:nvPicPr>
        <p:blipFill rotWithShape="1">
          <a:blip r:embed="rId3"/>
          <a:srcRect b="17095"/>
          <a:stretch/>
        </p:blipFill>
        <p:spPr>
          <a:xfrm>
            <a:off x="3352801" y="3333441"/>
            <a:ext cx="2177940" cy="2007981"/>
          </a:xfrm>
          <a:prstGeom prst="rect">
            <a:avLst/>
          </a:prstGeom>
        </p:spPr>
      </p:pic>
      <p:pic>
        <p:nvPicPr>
          <p:cNvPr id="18" name="Immagine 17"/>
          <p:cNvPicPr>
            <a:picLocks noChangeAspect="1"/>
          </p:cNvPicPr>
          <p:nvPr/>
        </p:nvPicPr>
        <p:blipFill rotWithShape="1">
          <a:blip r:embed="rId4"/>
          <a:srcRect b="12633"/>
          <a:stretch/>
        </p:blipFill>
        <p:spPr>
          <a:xfrm>
            <a:off x="6251705" y="3195541"/>
            <a:ext cx="2199929" cy="2135572"/>
          </a:xfrm>
          <a:prstGeom prst="rect">
            <a:avLst/>
          </a:prstGeom>
        </p:spPr>
      </p:pic>
      <p:sp>
        <p:nvSpPr>
          <p:cNvPr id="19" name="CasellaDiTesto 18"/>
          <p:cNvSpPr txBox="1"/>
          <p:nvPr/>
        </p:nvSpPr>
        <p:spPr>
          <a:xfrm>
            <a:off x="6251705" y="5479323"/>
            <a:ext cx="2417495" cy="646331"/>
          </a:xfrm>
          <a:prstGeom prst="rect">
            <a:avLst/>
          </a:prstGeom>
          <a:noFill/>
        </p:spPr>
        <p:txBody>
          <a:bodyPr wrap="square" rtlCol="0">
            <a:spAutoFit/>
          </a:bodyPr>
          <a:lstStyle/>
          <a:p>
            <a:pPr algn="ctr"/>
            <a:r>
              <a:rPr lang="it-IT" b="1" dirty="0" smtClean="0">
                <a:latin typeface="Helvetica" panose="020B0604020202020204" pitchFamily="34" charset="0"/>
              </a:rPr>
              <a:t>GRANULOMETRIE</a:t>
            </a:r>
          </a:p>
          <a:p>
            <a:pPr algn="ctr"/>
            <a:r>
              <a:rPr lang="it-IT" b="1" dirty="0" smtClean="0">
                <a:latin typeface="Helvetica" panose="020B0604020202020204" pitchFamily="34" charset="0"/>
              </a:rPr>
              <a:t>CONTROLEE</a:t>
            </a:r>
            <a:endParaRPr lang="it-IT" b="1" dirty="0">
              <a:latin typeface="Helvetica" panose="020B0604020202020204" pitchFamily="34" charset="0"/>
            </a:endParaRPr>
          </a:p>
        </p:txBody>
      </p:sp>
      <p:sp>
        <p:nvSpPr>
          <p:cNvPr id="20" name="CasellaDiTesto 19"/>
          <p:cNvSpPr txBox="1"/>
          <p:nvPr/>
        </p:nvSpPr>
        <p:spPr>
          <a:xfrm>
            <a:off x="609600" y="5479324"/>
            <a:ext cx="2417495" cy="646331"/>
          </a:xfrm>
          <a:prstGeom prst="rect">
            <a:avLst/>
          </a:prstGeom>
          <a:noFill/>
        </p:spPr>
        <p:txBody>
          <a:bodyPr wrap="square" rtlCol="0">
            <a:spAutoFit/>
          </a:bodyPr>
          <a:lstStyle/>
          <a:p>
            <a:pPr algn="ctr"/>
            <a:r>
              <a:rPr lang="it-IT" b="1" dirty="0">
                <a:latin typeface="Helvetica" panose="020B0604020202020204" pitchFamily="34" charset="0"/>
              </a:rPr>
              <a:t>NON </a:t>
            </a:r>
            <a:r>
              <a:rPr lang="it-IT" b="1" dirty="0" smtClean="0">
                <a:latin typeface="Helvetica" panose="020B0604020202020204" pitchFamily="34" charset="0"/>
              </a:rPr>
              <a:t>ABRASIFS</a:t>
            </a:r>
          </a:p>
          <a:p>
            <a:pPr algn="ctr"/>
            <a:r>
              <a:rPr lang="it-IT" b="1" dirty="0">
                <a:latin typeface="Helvetica" panose="020B0604020202020204" pitchFamily="34" charset="0"/>
              </a:rPr>
              <a:t>NON CORROSIF</a:t>
            </a:r>
            <a:endParaRPr lang="it-IT" b="1" dirty="0">
              <a:latin typeface="Helvetica" panose="020B0604020202020204" pitchFamily="34" charset="0"/>
            </a:endParaRPr>
          </a:p>
        </p:txBody>
      </p:sp>
      <p:sp>
        <p:nvSpPr>
          <p:cNvPr id="21" name="CasellaDiTesto 20"/>
          <p:cNvSpPr txBox="1"/>
          <p:nvPr/>
        </p:nvSpPr>
        <p:spPr>
          <a:xfrm>
            <a:off x="3276600" y="5479323"/>
            <a:ext cx="2568617" cy="1200329"/>
          </a:xfrm>
          <a:prstGeom prst="rect">
            <a:avLst/>
          </a:prstGeom>
          <a:noFill/>
        </p:spPr>
        <p:txBody>
          <a:bodyPr wrap="square" rtlCol="0">
            <a:spAutoFit/>
          </a:bodyPr>
          <a:lstStyle/>
          <a:p>
            <a:pPr algn="ctr"/>
            <a:r>
              <a:rPr lang="fr-FR" b="1" dirty="0">
                <a:latin typeface="Helvetica" panose="020B0604020202020204" pitchFamily="34" charset="0"/>
              </a:rPr>
              <a:t>EFFICACE SUR</a:t>
            </a:r>
          </a:p>
          <a:p>
            <a:pPr algn="ctr"/>
            <a:r>
              <a:rPr lang="fr-FR" b="1" dirty="0">
                <a:latin typeface="Helvetica" panose="020B0604020202020204" pitchFamily="34" charset="0"/>
              </a:rPr>
              <a:t>FORMES COMPLEXES ET SALETÉS</a:t>
            </a:r>
            <a:endParaRPr lang="en-GB" b="1" dirty="0">
              <a:latin typeface="Helvetica" panose="020B0604020202020204" pitchFamily="34" charset="0"/>
            </a:endParaRPr>
          </a:p>
        </p:txBody>
      </p:sp>
      <p:pic>
        <p:nvPicPr>
          <p:cNvPr id="16" name="Immagine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spTree>
    <p:extLst>
      <p:ext uri="{BB962C8B-B14F-4D97-AF65-F5344CB8AC3E}">
        <p14:creationId xmlns:p14="http://schemas.microsoft.com/office/powerpoint/2010/main" val="225387648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bject 13"/>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14" name="object 14"/>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15" name="object 15"/>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26" name="CasellaDiTesto 25"/>
          <p:cNvSpPr txBox="1"/>
          <p:nvPr/>
        </p:nvSpPr>
        <p:spPr>
          <a:xfrm>
            <a:off x="495495" y="1447800"/>
            <a:ext cx="8401616" cy="984885"/>
          </a:xfrm>
          <a:prstGeom prst="rect">
            <a:avLst/>
          </a:prstGeom>
          <a:noFill/>
        </p:spPr>
        <p:txBody>
          <a:bodyPr wrap="square" rtlCol="0">
            <a:spAutoFit/>
          </a:bodyPr>
          <a:lstStyle/>
          <a:p>
            <a:r>
              <a:rPr lang="fr-FR" sz="2200" b="1" dirty="0">
                <a:solidFill>
                  <a:schemeClr val="tx1">
                    <a:lumMod val="65000"/>
                    <a:lumOff val="35000"/>
                  </a:schemeClr>
                </a:solidFill>
                <a:latin typeface="Helvetica" pitchFamily="34" charset="0"/>
              </a:rPr>
              <a:t>POURQUOI LE BICARBONATE DE SODIUM </a:t>
            </a:r>
            <a:r>
              <a:rPr lang="fr-FR" sz="2200" b="1" dirty="0" err="1">
                <a:solidFill>
                  <a:schemeClr val="tx1">
                    <a:lumMod val="65000"/>
                    <a:lumOff val="35000"/>
                  </a:schemeClr>
                </a:solidFill>
                <a:latin typeface="Helvetica" pitchFamily="34" charset="0"/>
              </a:rPr>
              <a:t>SAFEKlinic</a:t>
            </a:r>
            <a:r>
              <a:rPr lang="fr-FR" sz="2200" b="1" dirty="0">
                <a:solidFill>
                  <a:schemeClr val="tx1">
                    <a:lumMod val="65000"/>
                    <a:lumOff val="35000"/>
                  </a:schemeClr>
                </a:solidFill>
                <a:latin typeface="Helvetica" pitchFamily="34" charset="0"/>
              </a:rPr>
              <a:t>?</a:t>
            </a:r>
          </a:p>
          <a:p>
            <a:r>
              <a:rPr lang="it-IT" sz="2400" b="1" spc="10" dirty="0" err="1" smtClean="0">
                <a:solidFill>
                  <a:srgbClr val="00BCB8"/>
                </a:solidFill>
                <a:latin typeface="Helvetica" pitchFamily="34" charset="0"/>
                <a:cs typeface="Arial"/>
              </a:rPr>
              <a:t>Précis</a:t>
            </a:r>
            <a:r>
              <a:rPr lang="it-IT" sz="2000" b="1" spc="10" dirty="0" smtClean="0">
                <a:solidFill>
                  <a:srgbClr val="00BCB8"/>
                </a:solidFill>
                <a:latin typeface="Helvetica" pitchFamily="34" charset="0"/>
                <a:cs typeface="Arial"/>
              </a:rPr>
              <a:t> </a:t>
            </a:r>
          </a:p>
          <a:p>
            <a:pPr>
              <a:lnSpc>
                <a:spcPct val="150000"/>
              </a:lnSpc>
            </a:pPr>
            <a:endParaRPr lang="en-US" sz="800" spc="10" dirty="0" smtClean="0">
              <a:solidFill>
                <a:schemeClr val="tx1">
                  <a:lumMod val="85000"/>
                  <a:lumOff val="15000"/>
                </a:schemeClr>
              </a:solidFill>
              <a:latin typeface="Helvetica" pitchFamily="34" charset="0"/>
              <a:cs typeface="Arial"/>
            </a:endParaRPr>
          </a:p>
        </p:txBody>
      </p:sp>
      <p:sp>
        <p:nvSpPr>
          <p:cNvPr id="36"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pic>
        <p:nvPicPr>
          <p:cNvPr id="9" name="Immagin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sp>
        <p:nvSpPr>
          <p:cNvPr id="3" name="Rettangolo 2"/>
          <p:cNvSpPr/>
          <p:nvPr/>
        </p:nvSpPr>
        <p:spPr>
          <a:xfrm>
            <a:off x="3188206" y="2362200"/>
            <a:ext cx="5498593" cy="5139869"/>
          </a:xfrm>
          <a:prstGeom prst="rect">
            <a:avLst/>
          </a:prstGeom>
        </p:spPr>
        <p:txBody>
          <a:bodyPr wrap="square">
            <a:spAutoFit/>
          </a:bodyPr>
          <a:lstStyle/>
          <a:p>
            <a:pPr>
              <a:lnSpc>
                <a:spcPct val="150000"/>
              </a:lnSpc>
            </a:pPr>
            <a:r>
              <a:rPr lang="fr-FR" sz="1400" b="1" dirty="0" smtClean="0">
                <a:latin typeface="Helvetica" panose="020B0604020202020204" pitchFamily="34" charset="0"/>
              </a:rPr>
              <a:t>La </a:t>
            </a:r>
            <a:r>
              <a:rPr lang="fr-FR" sz="1400" b="1" dirty="0">
                <a:latin typeface="Helvetica" panose="020B0604020202020204" pitchFamily="34" charset="0"/>
              </a:rPr>
              <a:t>précision </a:t>
            </a:r>
            <a:r>
              <a:rPr lang="fr-FR" sz="1400" dirty="0">
                <a:latin typeface="Helvetica" panose="020B0604020202020204" pitchFamily="34" charset="0"/>
              </a:rPr>
              <a:t>du traitement </a:t>
            </a:r>
            <a:r>
              <a:rPr lang="en-GB" sz="1400" dirty="0">
                <a:latin typeface="Helvetica" panose="020B0604020202020204" pitchFamily="34" charset="0"/>
              </a:rPr>
              <a:t>BICAR</a:t>
            </a:r>
            <a:r>
              <a:rPr lang="en-GB" sz="1200" i="1" dirty="0">
                <a:latin typeface="Arno Pro" panose="02020502040506020403" pitchFamily="18" charset="0"/>
              </a:rPr>
              <a:t>med </a:t>
            </a:r>
            <a:r>
              <a:rPr lang="en-GB" sz="1400" baseline="30000" dirty="0"/>
              <a:t>®</a:t>
            </a:r>
            <a:r>
              <a:rPr lang="fr-FR" sz="1400" dirty="0" smtClean="0">
                <a:latin typeface="Helvetica" panose="020B0604020202020204" pitchFamily="34" charset="0"/>
              </a:rPr>
              <a:t> </a:t>
            </a:r>
            <a:r>
              <a:rPr lang="fr-FR" sz="1400" b="1" dirty="0">
                <a:latin typeface="Helvetica" panose="020B0604020202020204" pitchFamily="34" charset="0"/>
              </a:rPr>
              <a:t>provient de l'action constante et continue du bicarbonate de </a:t>
            </a:r>
            <a:r>
              <a:rPr lang="fr-FR" sz="1400" b="1" dirty="0" smtClean="0">
                <a:latin typeface="Helvetica" panose="020B0604020202020204" pitchFamily="34" charset="0"/>
              </a:rPr>
              <a:t>sodium</a:t>
            </a:r>
            <a:r>
              <a:rPr lang="en-GB" sz="1400" b="1" dirty="0" smtClean="0">
                <a:latin typeface="Helvetica" panose="020B0604020202020204" pitchFamily="34" charset="0"/>
              </a:rPr>
              <a:t>: </a:t>
            </a:r>
            <a:r>
              <a:rPr lang="fr-FR" sz="1400" dirty="0">
                <a:latin typeface="Helvetica" panose="020B0604020202020204" pitchFamily="34" charset="0"/>
              </a:rPr>
              <a:t>projeté sur la surface, le bicarbonate est capable de frapper le même point de manière répétée et continue, encore et encore</a:t>
            </a:r>
            <a:r>
              <a:rPr lang="en-GB" sz="1400" dirty="0" smtClean="0">
                <a:latin typeface="Helvetica" panose="020B0604020202020204" pitchFamily="34" charset="0"/>
              </a:rPr>
              <a:t>.</a:t>
            </a:r>
          </a:p>
          <a:p>
            <a:pPr>
              <a:lnSpc>
                <a:spcPct val="150000"/>
              </a:lnSpc>
            </a:pPr>
            <a:endParaRPr lang="en-GB" sz="900" dirty="0" smtClean="0">
              <a:latin typeface="Helvetica" panose="020B0604020202020204" pitchFamily="34" charset="0"/>
            </a:endParaRPr>
          </a:p>
          <a:p>
            <a:pPr>
              <a:lnSpc>
                <a:spcPct val="150000"/>
              </a:lnSpc>
            </a:pPr>
            <a:r>
              <a:rPr lang="fr-FR" sz="1400" dirty="0">
                <a:latin typeface="Helvetica" panose="020B0604020202020204" pitchFamily="34" charset="0"/>
              </a:rPr>
              <a:t>Cette action rend le procédé </a:t>
            </a:r>
            <a:r>
              <a:rPr lang="en-GB" sz="1400" dirty="0">
                <a:latin typeface="Helvetica" panose="020B0604020202020204" pitchFamily="34" charset="0"/>
              </a:rPr>
              <a:t>BICAR</a:t>
            </a:r>
            <a:r>
              <a:rPr lang="en-GB" sz="1200" i="1" dirty="0">
                <a:latin typeface="Arno Pro" panose="02020502040506020403" pitchFamily="18" charset="0"/>
              </a:rPr>
              <a:t>med </a:t>
            </a:r>
            <a:r>
              <a:rPr lang="en-GB" sz="1400" baseline="30000" dirty="0"/>
              <a:t>®</a:t>
            </a:r>
            <a:r>
              <a:rPr lang="fr-FR" sz="1400" dirty="0" smtClean="0">
                <a:latin typeface="Helvetica" panose="020B0604020202020204" pitchFamily="34" charset="0"/>
              </a:rPr>
              <a:t> </a:t>
            </a:r>
            <a:r>
              <a:rPr lang="fr-FR" sz="1400" b="1" dirty="0">
                <a:latin typeface="Helvetica" panose="020B0604020202020204" pitchFamily="34" charset="0"/>
              </a:rPr>
              <a:t>comparable au brossage mécanique à haute efficacité</a:t>
            </a:r>
            <a:r>
              <a:rPr lang="fr-FR" sz="1400" dirty="0">
                <a:latin typeface="Helvetica" panose="020B0604020202020204" pitchFamily="34" charset="0"/>
              </a:rPr>
              <a:t>. Les simulations montrent qu'une seconde de traitement avec le processus </a:t>
            </a:r>
            <a:r>
              <a:rPr lang="en-GB" sz="1400" dirty="0">
                <a:latin typeface="Helvetica" panose="020B0604020202020204" pitchFamily="34" charset="0"/>
              </a:rPr>
              <a:t>BICAR</a:t>
            </a:r>
            <a:r>
              <a:rPr lang="en-GB" sz="1200" i="1" dirty="0">
                <a:latin typeface="Arno Pro" panose="02020502040506020403" pitchFamily="18" charset="0"/>
              </a:rPr>
              <a:t>med </a:t>
            </a:r>
            <a:r>
              <a:rPr lang="en-GB" sz="1400" baseline="30000" dirty="0"/>
              <a:t>®</a:t>
            </a:r>
            <a:r>
              <a:rPr lang="fr-FR" sz="1400" dirty="0" smtClean="0">
                <a:latin typeface="Helvetica" panose="020B0604020202020204" pitchFamily="34" charset="0"/>
              </a:rPr>
              <a:t> </a:t>
            </a:r>
            <a:r>
              <a:rPr lang="fr-FR" sz="1400" dirty="0">
                <a:latin typeface="Helvetica" panose="020B0604020202020204" pitchFamily="34" charset="0"/>
              </a:rPr>
              <a:t>équivaut à 40 secondes de brossage manuel. </a:t>
            </a:r>
          </a:p>
          <a:p>
            <a:pPr>
              <a:lnSpc>
                <a:spcPct val="150000"/>
              </a:lnSpc>
            </a:pPr>
            <a:endParaRPr lang="en-GB" sz="900" dirty="0" smtClean="0">
              <a:latin typeface="Helvetica" panose="020B0604020202020204" pitchFamily="34" charset="0"/>
            </a:endParaRPr>
          </a:p>
          <a:p>
            <a:pPr>
              <a:lnSpc>
                <a:spcPct val="150000"/>
              </a:lnSpc>
            </a:pPr>
            <a:r>
              <a:rPr lang="fr-FR" sz="1400" b="1" dirty="0">
                <a:latin typeface="Helvetica" panose="020B0604020202020204" pitchFamily="34" charset="0"/>
              </a:rPr>
              <a:t>À cela s'ajoute l'avantage de pouvoir traiter et éliminer tout type de contaminant de tout type d'instrument chirurgical réutilisable. </a:t>
            </a:r>
            <a:endParaRPr lang="en-GB" sz="1400" b="1" dirty="0">
              <a:latin typeface="Helvetica" panose="020B0604020202020204" pitchFamily="34" charset="0"/>
            </a:endParaRPr>
          </a:p>
          <a:p>
            <a:endParaRPr lang="en-GB" sz="1400" dirty="0">
              <a:latin typeface="Helvetica" panose="020B0604020202020204" pitchFamily="34" charset="0"/>
            </a:endParaRPr>
          </a:p>
          <a:p>
            <a:endParaRPr lang="en-GB" sz="1400" dirty="0">
              <a:latin typeface="Helvetica" panose="020B0604020202020204" pitchFamily="34" charset="0"/>
            </a:endParaRPr>
          </a:p>
          <a:p>
            <a:endParaRPr lang="en-GB" sz="1400" dirty="0">
              <a:latin typeface="Helvetica" panose="020B0604020202020204" pitchFamily="34" charset="0"/>
            </a:endParaRPr>
          </a:p>
          <a:p>
            <a:endParaRPr lang="en-GB" sz="1400" dirty="0">
              <a:latin typeface="Helvetica" panose="020B0604020202020204" pitchFamily="34" charset="0"/>
            </a:endParaRPr>
          </a:p>
          <a:p>
            <a:endParaRPr lang="en-GB" sz="1400" dirty="0">
              <a:latin typeface="Helvetica" panose="020B0604020202020204" pitchFamily="34" charset="0"/>
            </a:endParaRPr>
          </a:p>
        </p:txBody>
      </p:sp>
      <p:sp>
        <p:nvSpPr>
          <p:cNvPr id="11" name="CasellaDiTesto 10"/>
          <p:cNvSpPr txBox="1"/>
          <p:nvPr/>
        </p:nvSpPr>
        <p:spPr>
          <a:xfrm>
            <a:off x="495495" y="5013899"/>
            <a:ext cx="2417495" cy="1200329"/>
          </a:xfrm>
          <a:prstGeom prst="rect">
            <a:avLst/>
          </a:prstGeom>
          <a:noFill/>
        </p:spPr>
        <p:txBody>
          <a:bodyPr wrap="square" rtlCol="0">
            <a:spAutoFit/>
          </a:bodyPr>
          <a:lstStyle/>
          <a:p>
            <a:pPr algn="ctr"/>
            <a:r>
              <a:rPr lang="fr-FR" b="1" dirty="0">
                <a:latin typeface="Helvetica" panose="020B0604020202020204" pitchFamily="34" charset="0"/>
              </a:rPr>
              <a:t>EFFICACE SUR</a:t>
            </a:r>
          </a:p>
          <a:p>
            <a:pPr algn="ctr"/>
            <a:r>
              <a:rPr lang="fr-FR" b="1" dirty="0">
                <a:latin typeface="Helvetica" panose="020B0604020202020204" pitchFamily="34" charset="0"/>
              </a:rPr>
              <a:t>FORMES COMPLEXES ET SALETÉS</a:t>
            </a:r>
            <a:endParaRPr lang="en-GB" b="1" dirty="0">
              <a:latin typeface="Helvetica" panose="020B0604020202020204" pitchFamily="34" charset="0"/>
            </a:endParaRPr>
          </a:p>
        </p:txBody>
      </p:sp>
      <p:pic>
        <p:nvPicPr>
          <p:cNvPr id="12" name="Immagine 11"/>
          <p:cNvPicPr>
            <a:picLocks noChangeAspect="1"/>
          </p:cNvPicPr>
          <p:nvPr/>
        </p:nvPicPr>
        <p:blipFill rotWithShape="1">
          <a:blip r:embed="rId3"/>
          <a:srcRect b="17095"/>
          <a:stretch/>
        </p:blipFill>
        <p:spPr>
          <a:xfrm>
            <a:off x="495495" y="2601072"/>
            <a:ext cx="2384469" cy="2198393"/>
          </a:xfrm>
          <a:prstGeom prst="rect">
            <a:avLst/>
          </a:prstGeom>
        </p:spPr>
      </p:pic>
    </p:spTree>
    <p:extLst>
      <p:ext uri="{BB962C8B-B14F-4D97-AF65-F5344CB8AC3E}">
        <p14:creationId xmlns:p14="http://schemas.microsoft.com/office/powerpoint/2010/main" val="44694257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bject 13"/>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14" name="object 14"/>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15" name="object 15"/>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26" name="CasellaDiTesto 25"/>
          <p:cNvSpPr txBox="1"/>
          <p:nvPr/>
        </p:nvSpPr>
        <p:spPr>
          <a:xfrm>
            <a:off x="495495" y="1371600"/>
            <a:ext cx="8401616" cy="984885"/>
          </a:xfrm>
          <a:prstGeom prst="rect">
            <a:avLst/>
          </a:prstGeom>
          <a:noFill/>
        </p:spPr>
        <p:txBody>
          <a:bodyPr wrap="square" rtlCol="0">
            <a:spAutoFit/>
          </a:bodyPr>
          <a:lstStyle/>
          <a:p>
            <a:r>
              <a:rPr lang="fr-FR" sz="2200" b="1" dirty="0">
                <a:solidFill>
                  <a:schemeClr val="tx1">
                    <a:lumMod val="65000"/>
                    <a:lumOff val="35000"/>
                  </a:schemeClr>
                </a:solidFill>
                <a:latin typeface="Helvetica" pitchFamily="34" charset="0"/>
              </a:rPr>
              <a:t>POURQUOI LE BICARBONATE DE SODIUM </a:t>
            </a:r>
            <a:r>
              <a:rPr lang="fr-FR" sz="2200" b="1" dirty="0" err="1">
                <a:solidFill>
                  <a:schemeClr val="tx1">
                    <a:lumMod val="65000"/>
                    <a:lumOff val="35000"/>
                  </a:schemeClr>
                </a:solidFill>
                <a:latin typeface="Helvetica" pitchFamily="34" charset="0"/>
              </a:rPr>
              <a:t>SAFEKlinic</a:t>
            </a:r>
            <a:r>
              <a:rPr lang="fr-FR" sz="2200" b="1" dirty="0">
                <a:solidFill>
                  <a:schemeClr val="tx1">
                    <a:lumMod val="65000"/>
                    <a:lumOff val="35000"/>
                  </a:schemeClr>
                </a:solidFill>
                <a:latin typeface="Helvetica" pitchFamily="34" charset="0"/>
              </a:rPr>
              <a:t>?</a:t>
            </a:r>
          </a:p>
          <a:p>
            <a:r>
              <a:rPr lang="it-IT" sz="2400" b="1" spc="10" dirty="0" err="1" smtClean="0">
                <a:solidFill>
                  <a:srgbClr val="00BCB8"/>
                </a:solidFill>
                <a:latin typeface="Helvetica" pitchFamily="34" charset="0"/>
                <a:cs typeface="Arial"/>
              </a:rPr>
              <a:t>Délicat</a:t>
            </a:r>
            <a:endParaRPr lang="it-IT" sz="2400" b="1" spc="10" dirty="0">
              <a:solidFill>
                <a:srgbClr val="00BCB8"/>
              </a:solidFill>
              <a:latin typeface="Helvetica" pitchFamily="34" charset="0"/>
              <a:cs typeface="Arial"/>
            </a:endParaRPr>
          </a:p>
          <a:p>
            <a:pPr>
              <a:lnSpc>
                <a:spcPct val="150000"/>
              </a:lnSpc>
            </a:pPr>
            <a:endParaRPr lang="en-US" sz="800" spc="10" dirty="0" smtClean="0">
              <a:solidFill>
                <a:schemeClr val="tx1">
                  <a:lumMod val="85000"/>
                  <a:lumOff val="15000"/>
                </a:schemeClr>
              </a:solidFill>
              <a:latin typeface="Helvetica" pitchFamily="34" charset="0"/>
              <a:cs typeface="Arial"/>
            </a:endParaRPr>
          </a:p>
        </p:txBody>
      </p:sp>
      <p:sp>
        <p:nvSpPr>
          <p:cNvPr id="36"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pic>
        <p:nvPicPr>
          <p:cNvPr id="9" name="Immagin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pic>
        <p:nvPicPr>
          <p:cNvPr id="8" name="Immagine 7"/>
          <p:cNvPicPr>
            <a:picLocks noChangeAspect="1"/>
          </p:cNvPicPr>
          <p:nvPr/>
        </p:nvPicPr>
        <p:blipFill rotWithShape="1">
          <a:blip r:embed="rId3"/>
          <a:srcRect b="13879"/>
          <a:stretch/>
        </p:blipFill>
        <p:spPr>
          <a:xfrm>
            <a:off x="478105" y="2558244"/>
            <a:ext cx="2743181" cy="2318555"/>
          </a:xfrm>
          <a:prstGeom prst="rect">
            <a:avLst/>
          </a:prstGeom>
        </p:spPr>
      </p:pic>
      <p:sp>
        <p:nvSpPr>
          <p:cNvPr id="3" name="Rettangolo 2"/>
          <p:cNvSpPr/>
          <p:nvPr/>
        </p:nvSpPr>
        <p:spPr>
          <a:xfrm>
            <a:off x="3238676" y="2438400"/>
            <a:ext cx="5340047" cy="5586145"/>
          </a:xfrm>
          <a:prstGeom prst="rect">
            <a:avLst/>
          </a:prstGeom>
        </p:spPr>
        <p:txBody>
          <a:bodyPr wrap="square">
            <a:spAutoFit/>
          </a:bodyPr>
          <a:lstStyle/>
          <a:p>
            <a:pPr>
              <a:lnSpc>
                <a:spcPct val="150000"/>
              </a:lnSpc>
            </a:pPr>
            <a:r>
              <a:rPr lang="fr-FR" sz="1400" dirty="0">
                <a:latin typeface="Helvetica" panose="020B0604020202020204" pitchFamily="34" charset="0"/>
              </a:rPr>
              <a:t>L'air comprimé fournit l'énergie cinétique aux particules solides de bicarbonate de sodium qui agissent mécaniquement sur la surface de l'instrument</a:t>
            </a:r>
            <a:r>
              <a:rPr lang="fr-FR" sz="1400" dirty="0" smtClean="0">
                <a:latin typeface="Helvetica" panose="020B0604020202020204" pitchFamily="34" charset="0"/>
              </a:rPr>
              <a:t>.</a:t>
            </a:r>
          </a:p>
          <a:p>
            <a:pPr>
              <a:lnSpc>
                <a:spcPct val="150000"/>
              </a:lnSpc>
            </a:pPr>
            <a:r>
              <a:rPr lang="fr-FR" sz="1400" b="1" dirty="0" smtClean="0">
                <a:latin typeface="Helvetica" panose="020B0604020202020204" pitchFamily="34" charset="0"/>
              </a:rPr>
              <a:t>L’'étude </a:t>
            </a:r>
            <a:r>
              <a:rPr lang="fr-FR" sz="1400" b="1" dirty="0">
                <a:latin typeface="Helvetica" panose="020B0604020202020204" pitchFamily="34" charset="0"/>
              </a:rPr>
              <a:t>du Département de Métallurgie de l'Université de </a:t>
            </a:r>
            <a:r>
              <a:rPr lang="fr-FR" sz="1400" b="1" dirty="0" smtClean="0">
                <a:latin typeface="Helvetica" panose="020B0604020202020204" pitchFamily="34" charset="0"/>
              </a:rPr>
              <a:t>Trento montre que les </a:t>
            </a:r>
            <a:r>
              <a:rPr lang="fr-FR" sz="1400" b="1" dirty="0">
                <a:latin typeface="Helvetica" panose="020B0604020202020204" pitchFamily="34" charset="0"/>
              </a:rPr>
              <a:t>granules de bicarbonate de sodium sont détruits par impact avec la surface en absorbant toute l'énergie cinétique sans altérer ni endommager la surface traitée.</a:t>
            </a:r>
            <a:endParaRPr lang="en-GB" sz="400" b="1" dirty="0">
              <a:latin typeface="Helvetica" panose="020B0604020202020204" pitchFamily="34" charset="0"/>
            </a:endParaRPr>
          </a:p>
          <a:p>
            <a:pPr>
              <a:lnSpc>
                <a:spcPct val="150000"/>
              </a:lnSpc>
            </a:pPr>
            <a:r>
              <a:rPr lang="fr-FR" sz="1400" b="1" dirty="0">
                <a:latin typeface="Helvetica" panose="020B0604020202020204" pitchFamily="34" charset="0"/>
              </a:rPr>
              <a:t>Grâce à la présence d'eau, il opère une action "chimique" émolliente qui permet de maximiser la détersion à l'eau froide sans utiliser de produits chimiques dangereux.</a:t>
            </a:r>
            <a:endParaRPr lang="en-GB" sz="1400" dirty="0">
              <a:latin typeface="Helvetica" panose="020B0604020202020204" pitchFamily="34" charset="0"/>
            </a:endParaRPr>
          </a:p>
          <a:p>
            <a:endParaRPr lang="en-GB" sz="1400" dirty="0">
              <a:latin typeface="Helvetica" panose="020B0604020202020204" pitchFamily="34" charset="0"/>
            </a:endParaRPr>
          </a:p>
          <a:p>
            <a:endParaRPr lang="en-GB" sz="1400" dirty="0">
              <a:latin typeface="Helvetica" panose="020B0604020202020204" pitchFamily="34" charset="0"/>
            </a:endParaRPr>
          </a:p>
          <a:p>
            <a:endParaRPr lang="en-GB" sz="1400" dirty="0">
              <a:latin typeface="Helvetica" panose="020B0604020202020204" pitchFamily="34" charset="0"/>
            </a:endParaRPr>
          </a:p>
          <a:p>
            <a:endParaRPr lang="en-GB" sz="1400" dirty="0">
              <a:latin typeface="Helvetica" panose="020B0604020202020204" pitchFamily="34" charset="0"/>
            </a:endParaRPr>
          </a:p>
          <a:p>
            <a:endParaRPr lang="en-GB" sz="1400" dirty="0">
              <a:latin typeface="Helvetica" panose="020B0604020202020204" pitchFamily="34" charset="0"/>
            </a:endParaRPr>
          </a:p>
          <a:p>
            <a:endParaRPr lang="en-GB" sz="1400" dirty="0">
              <a:latin typeface="Helvetica" panose="020B0604020202020204" pitchFamily="34" charset="0"/>
            </a:endParaRPr>
          </a:p>
          <a:p>
            <a:endParaRPr lang="en-GB" sz="1400" dirty="0">
              <a:latin typeface="Helvetica" panose="020B0604020202020204" pitchFamily="34" charset="0"/>
            </a:endParaRPr>
          </a:p>
          <a:p>
            <a:endParaRPr lang="en-GB" sz="1400" dirty="0">
              <a:latin typeface="Helvetica" panose="020B0604020202020204" pitchFamily="34" charset="0"/>
            </a:endParaRPr>
          </a:p>
          <a:p>
            <a:endParaRPr lang="en-GB" sz="1400" dirty="0">
              <a:latin typeface="Helvetica" panose="020B0604020202020204" pitchFamily="34" charset="0"/>
            </a:endParaRPr>
          </a:p>
        </p:txBody>
      </p:sp>
      <p:sp>
        <p:nvSpPr>
          <p:cNvPr id="11" name="CasellaDiTesto 10"/>
          <p:cNvSpPr txBox="1"/>
          <p:nvPr/>
        </p:nvSpPr>
        <p:spPr>
          <a:xfrm>
            <a:off x="495495" y="5090115"/>
            <a:ext cx="2452665" cy="646331"/>
          </a:xfrm>
          <a:prstGeom prst="rect">
            <a:avLst/>
          </a:prstGeom>
          <a:noFill/>
        </p:spPr>
        <p:txBody>
          <a:bodyPr wrap="square" rtlCol="0">
            <a:spAutoFit/>
          </a:bodyPr>
          <a:lstStyle/>
          <a:p>
            <a:pPr algn="ctr"/>
            <a:r>
              <a:rPr lang="it-IT" b="1" dirty="0">
                <a:latin typeface="Helvetica" panose="020B0604020202020204" pitchFamily="34" charset="0"/>
              </a:rPr>
              <a:t>NON ABRASIFS</a:t>
            </a:r>
          </a:p>
          <a:p>
            <a:pPr algn="ctr"/>
            <a:r>
              <a:rPr lang="it-IT" b="1" dirty="0">
                <a:latin typeface="Helvetica" panose="020B0604020202020204" pitchFamily="34" charset="0"/>
              </a:rPr>
              <a:t>NON CORROSIF</a:t>
            </a:r>
            <a:endParaRPr lang="it-IT" b="1" dirty="0">
              <a:latin typeface="Helvetica" panose="020B0604020202020204" pitchFamily="34" charset="0"/>
            </a:endParaRPr>
          </a:p>
        </p:txBody>
      </p:sp>
    </p:spTree>
    <p:extLst>
      <p:ext uri="{BB962C8B-B14F-4D97-AF65-F5344CB8AC3E}">
        <p14:creationId xmlns:p14="http://schemas.microsoft.com/office/powerpoint/2010/main" val="184407059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bject 13"/>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14" name="object 14"/>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15" name="object 15"/>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26" name="CasellaDiTesto 25"/>
          <p:cNvSpPr txBox="1"/>
          <p:nvPr/>
        </p:nvSpPr>
        <p:spPr>
          <a:xfrm>
            <a:off x="495495" y="1447800"/>
            <a:ext cx="8401616" cy="800219"/>
          </a:xfrm>
          <a:prstGeom prst="rect">
            <a:avLst/>
          </a:prstGeom>
          <a:noFill/>
        </p:spPr>
        <p:txBody>
          <a:bodyPr wrap="square" rtlCol="0">
            <a:spAutoFit/>
          </a:bodyPr>
          <a:lstStyle/>
          <a:p>
            <a:r>
              <a:rPr lang="fr-FR" sz="2200" b="1" dirty="0">
                <a:solidFill>
                  <a:schemeClr val="tx1">
                    <a:lumMod val="65000"/>
                    <a:lumOff val="35000"/>
                  </a:schemeClr>
                </a:solidFill>
                <a:latin typeface="Helvetica" pitchFamily="34" charset="0"/>
              </a:rPr>
              <a:t>POURQUOI LE BICARBONATE DE SODIUM </a:t>
            </a:r>
            <a:r>
              <a:rPr lang="fr-FR" sz="2200" b="1" dirty="0" err="1">
                <a:solidFill>
                  <a:schemeClr val="tx1">
                    <a:lumMod val="65000"/>
                    <a:lumOff val="35000"/>
                  </a:schemeClr>
                </a:solidFill>
                <a:latin typeface="Helvetica" pitchFamily="34" charset="0"/>
              </a:rPr>
              <a:t>SAFEKlinic</a:t>
            </a:r>
            <a:r>
              <a:rPr lang="fr-FR" sz="2200" b="1" dirty="0">
                <a:solidFill>
                  <a:schemeClr val="tx1">
                    <a:lumMod val="65000"/>
                    <a:lumOff val="35000"/>
                  </a:schemeClr>
                </a:solidFill>
                <a:latin typeface="Helvetica" pitchFamily="34" charset="0"/>
              </a:rPr>
              <a:t>?</a:t>
            </a:r>
          </a:p>
          <a:p>
            <a:r>
              <a:rPr lang="it-IT" sz="2400" b="1" spc="10" dirty="0" err="1" smtClean="0">
                <a:solidFill>
                  <a:srgbClr val="00BCB8"/>
                </a:solidFill>
                <a:latin typeface="Helvetica" pitchFamily="34" charset="0"/>
                <a:cs typeface="Arial"/>
              </a:rPr>
              <a:t>Sûr</a:t>
            </a:r>
            <a:r>
              <a:rPr lang="it-IT" sz="2400" b="1" spc="10" dirty="0" smtClean="0">
                <a:solidFill>
                  <a:srgbClr val="00BCB8"/>
                </a:solidFill>
                <a:latin typeface="Helvetica" pitchFamily="34" charset="0"/>
                <a:cs typeface="Arial"/>
              </a:rPr>
              <a:t> </a:t>
            </a:r>
            <a:r>
              <a:rPr lang="fr-FR" sz="2400" b="1" spc="10" dirty="0" smtClean="0">
                <a:solidFill>
                  <a:srgbClr val="00BCB8"/>
                </a:solidFill>
                <a:latin typeface="Helvetica" pitchFamily="34" charset="0"/>
                <a:cs typeface="Arial"/>
              </a:rPr>
              <a:t>pour </a:t>
            </a:r>
            <a:r>
              <a:rPr lang="fr-FR" sz="2400" b="1" spc="10" dirty="0">
                <a:solidFill>
                  <a:srgbClr val="00BCB8"/>
                </a:solidFill>
                <a:latin typeface="Helvetica" pitchFamily="34" charset="0"/>
                <a:cs typeface="Arial"/>
              </a:rPr>
              <a:t>les </a:t>
            </a:r>
            <a:r>
              <a:rPr lang="fr-FR" sz="2400" b="1" spc="10" dirty="0" smtClean="0">
                <a:solidFill>
                  <a:srgbClr val="00BCB8"/>
                </a:solidFill>
                <a:latin typeface="Helvetica" pitchFamily="34" charset="0"/>
                <a:cs typeface="Arial"/>
              </a:rPr>
              <a:t>instruments</a:t>
            </a:r>
            <a:endParaRPr lang="en-US" sz="800" spc="10" dirty="0" smtClean="0">
              <a:solidFill>
                <a:schemeClr val="tx1">
                  <a:lumMod val="85000"/>
                  <a:lumOff val="15000"/>
                </a:schemeClr>
              </a:solidFill>
              <a:latin typeface="Helvetica" pitchFamily="34" charset="0"/>
              <a:cs typeface="Arial"/>
            </a:endParaRPr>
          </a:p>
        </p:txBody>
      </p:sp>
      <p:sp>
        <p:nvSpPr>
          <p:cNvPr id="36"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pic>
        <p:nvPicPr>
          <p:cNvPr id="9" name="Immagin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sp>
        <p:nvSpPr>
          <p:cNvPr id="3" name="Rettangolo 2"/>
          <p:cNvSpPr/>
          <p:nvPr/>
        </p:nvSpPr>
        <p:spPr>
          <a:xfrm>
            <a:off x="3202912" y="2397115"/>
            <a:ext cx="5560088" cy="7232749"/>
          </a:xfrm>
          <a:prstGeom prst="rect">
            <a:avLst/>
          </a:prstGeom>
        </p:spPr>
        <p:txBody>
          <a:bodyPr wrap="square">
            <a:spAutoFit/>
          </a:bodyPr>
          <a:lstStyle/>
          <a:p>
            <a:pPr>
              <a:lnSpc>
                <a:spcPct val="150000"/>
              </a:lnSpc>
            </a:pPr>
            <a:r>
              <a:rPr lang="fr-FR" sz="1400" b="1" dirty="0" smtClean="0">
                <a:latin typeface="Helvetica" panose="020B0604020202020204" pitchFamily="34" charset="0"/>
              </a:rPr>
              <a:t>La </a:t>
            </a:r>
            <a:r>
              <a:rPr lang="fr-FR" sz="1400" b="1" dirty="0">
                <a:latin typeface="Helvetica" panose="020B0604020202020204" pitchFamily="34" charset="0"/>
              </a:rPr>
              <a:t>granulométrie spéciale </a:t>
            </a:r>
            <a:r>
              <a:rPr lang="fr-FR" sz="1400" dirty="0">
                <a:latin typeface="Helvetica" panose="020B0604020202020204" pitchFamily="34" charset="0"/>
              </a:rPr>
              <a:t>du bicarbonate </a:t>
            </a:r>
            <a:r>
              <a:rPr lang="fr-FR" sz="1400" dirty="0" err="1" smtClean="0">
                <a:latin typeface="Helvetica" panose="020B0604020202020204" pitchFamily="34" charset="0"/>
              </a:rPr>
              <a:t>SafeKlinic</a:t>
            </a:r>
            <a:r>
              <a:rPr lang="fr-FR" sz="1400" dirty="0" smtClean="0">
                <a:latin typeface="Helvetica" panose="020B0604020202020204" pitchFamily="34" charset="0"/>
              </a:rPr>
              <a:t>, </a:t>
            </a:r>
            <a:r>
              <a:rPr lang="fr-FR" sz="1400" dirty="0">
                <a:latin typeface="Helvetica" panose="020B0604020202020204" pitchFamily="34" charset="0"/>
              </a:rPr>
              <a:t>spécialement étudiée pour réduire au minimum la poussière, </a:t>
            </a:r>
            <a:r>
              <a:rPr lang="fr-FR" sz="1400" b="1" dirty="0">
                <a:latin typeface="Helvetica" panose="020B0604020202020204" pitchFamily="34" charset="0"/>
              </a:rPr>
              <a:t>permet de traiter les cavités inférieures à 100 µ avec une grande efficacité et précision</a:t>
            </a:r>
            <a:r>
              <a:rPr lang="fr-FR" sz="1400" dirty="0">
                <a:latin typeface="Helvetica" panose="020B0604020202020204" pitchFamily="34" charset="0"/>
              </a:rPr>
              <a:t> et de fluxer tous les instruments des canules en maintenant leur perméabilité et en évitant ainsi le risque d'obstruction</a:t>
            </a:r>
            <a:r>
              <a:rPr lang="en-GB" sz="1400" dirty="0" smtClean="0">
                <a:latin typeface="Helvetica" panose="020B0604020202020204" pitchFamily="34" charset="0"/>
              </a:rPr>
              <a:t>.</a:t>
            </a:r>
          </a:p>
          <a:p>
            <a:pPr>
              <a:lnSpc>
                <a:spcPct val="150000"/>
              </a:lnSpc>
            </a:pPr>
            <a:endParaRPr lang="it-IT" sz="300" dirty="0">
              <a:latin typeface="Helvetica" panose="020B0604020202020204" pitchFamily="34" charset="0"/>
            </a:endParaRPr>
          </a:p>
          <a:p>
            <a:pPr>
              <a:lnSpc>
                <a:spcPct val="150000"/>
              </a:lnSpc>
            </a:pPr>
            <a:endParaRPr lang="en-GB" sz="300" dirty="0" smtClean="0">
              <a:latin typeface="Helvetica" panose="020B0604020202020204" pitchFamily="34" charset="0"/>
            </a:endParaRPr>
          </a:p>
          <a:p>
            <a:pPr>
              <a:lnSpc>
                <a:spcPct val="150000"/>
              </a:lnSpc>
            </a:pPr>
            <a:r>
              <a:rPr lang="fr-FR" sz="1400" dirty="0">
                <a:latin typeface="Helvetica" panose="020B0604020202020204" pitchFamily="34" charset="0"/>
              </a:rPr>
              <a:t>Étant donné que le bicarbonate de sodium a un pH de 8, il peut être </a:t>
            </a:r>
            <a:r>
              <a:rPr lang="fr-FR" sz="1400" dirty="0" smtClean="0">
                <a:latin typeface="Helvetica" panose="020B0604020202020204" pitchFamily="34" charset="0"/>
              </a:rPr>
              <a:t>éliminé dans </a:t>
            </a:r>
            <a:r>
              <a:rPr lang="fr-FR" sz="1400" dirty="0">
                <a:latin typeface="Helvetica" panose="020B0604020202020204" pitchFamily="34" charset="0"/>
              </a:rPr>
              <a:t>les eaux usées après dissolution complète dans l'eau, sans pollution et/ou surcharge de la station d'épuration</a:t>
            </a:r>
            <a:r>
              <a:rPr lang="fr-FR" sz="1400" dirty="0" smtClean="0">
                <a:latin typeface="Helvetica" panose="020B0604020202020204" pitchFamily="34" charset="0"/>
              </a:rPr>
              <a:t>.</a:t>
            </a:r>
          </a:p>
          <a:p>
            <a:pPr>
              <a:lnSpc>
                <a:spcPct val="150000"/>
              </a:lnSpc>
            </a:pPr>
            <a:endParaRPr lang="it-IT" sz="300" dirty="0">
              <a:latin typeface="Helvetica" panose="020B0604020202020204" pitchFamily="34" charset="0"/>
            </a:endParaRPr>
          </a:p>
          <a:p>
            <a:pPr>
              <a:lnSpc>
                <a:spcPct val="150000"/>
              </a:lnSpc>
            </a:pPr>
            <a:r>
              <a:rPr lang="en-GB" sz="1400" dirty="0" err="1" smtClean="0">
                <a:latin typeface="Helvetica" panose="020B0604020202020204" pitchFamily="34" charset="0"/>
              </a:rPr>
              <a:t>SAFEKlinic</a:t>
            </a:r>
            <a:r>
              <a:rPr lang="en-GB" sz="1400" baseline="30000" dirty="0"/>
              <a:t> ®</a:t>
            </a:r>
            <a:r>
              <a:rPr lang="en-GB" sz="1400" dirty="0" smtClean="0">
                <a:latin typeface="Helvetica" panose="020B0604020202020204" pitchFamily="34" charset="0"/>
              </a:rPr>
              <a:t> </a:t>
            </a:r>
            <a:r>
              <a:rPr lang="fr-FR" sz="1400" b="1" dirty="0" smtClean="0">
                <a:latin typeface="Helvetica" panose="020B0604020202020204" pitchFamily="34" charset="0"/>
              </a:rPr>
              <a:t>n’est pas corrosif </a:t>
            </a:r>
            <a:r>
              <a:rPr lang="fr-FR" sz="1400" b="1" dirty="0">
                <a:latin typeface="Helvetica" panose="020B0604020202020204" pitchFamily="34" charset="0"/>
              </a:rPr>
              <a:t>et </a:t>
            </a:r>
            <a:r>
              <a:rPr lang="fr-FR" sz="1400" b="1" dirty="0" smtClean="0">
                <a:latin typeface="Helvetica" panose="020B0604020202020204" pitchFamily="34" charset="0"/>
              </a:rPr>
              <a:t>il est biodégradable</a:t>
            </a:r>
            <a:r>
              <a:rPr lang="fr-FR" sz="1400" b="1" dirty="0">
                <a:latin typeface="Helvetica" panose="020B0604020202020204" pitchFamily="34" charset="0"/>
              </a:rPr>
              <a:t>.</a:t>
            </a:r>
            <a:endParaRPr lang="en-GB" sz="1400" dirty="0">
              <a:latin typeface="Helvetica" panose="020B0604020202020204" pitchFamily="34" charset="0"/>
            </a:endParaRPr>
          </a:p>
          <a:p>
            <a:pPr>
              <a:lnSpc>
                <a:spcPct val="150000"/>
              </a:lnSpc>
            </a:pPr>
            <a:endParaRPr lang="en-GB" sz="1400" dirty="0">
              <a:latin typeface="Helvetica" panose="020B0604020202020204" pitchFamily="34" charset="0"/>
            </a:endParaRPr>
          </a:p>
          <a:p>
            <a:endParaRPr lang="en-GB" sz="1400" dirty="0">
              <a:latin typeface="Helvetica" panose="020B0604020202020204" pitchFamily="34" charset="0"/>
            </a:endParaRPr>
          </a:p>
          <a:p>
            <a:endParaRPr lang="en-GB" sz="1400" dirty="0">
              <a:latin typeface="Helvetica" panose="020B0604020202020204" pitchFamily="34" charset="0"/>
            </a:endParaRPr>
          </a:p>
          <a:p>
            <a:endParaRPr lang="en-GB" sz="1400" dirty="0">
              <a:latin typeface="Helvetica" panose="020B0604020202020204" pitchFamily="34" charset="0"/>
            </a:endParaRPr>
          </a:p>
          <a:p>
            <a:endParaRPr lang="en-GB" sz="1400" dirty="0">
              <a:latin typeface="Helvetica" panose="020B0604020202020204" pitchFamily="34" charset="0"/>
            </a:endParaRPr>
          </a:p>
          <a:p>
            <a:pPr>
              <a:lnSpc>
                <a:spcPct val="150000"/>
              </a:lnSpc>
            </a:pPr>
            <a:endParaRPr lang="en-GB" sz="1400" dirty="0">
              <a:latin typeface="Helvetica" panose="020B0604020202020204" pitchFamily="34" charset="0"/>
            </a:endParaRPr>
          </a:p>
          <a:p>
            <a:endParaRPr lang="en-GB" sz="1400" dirty="0">
              <a:latin typeface="Helvetica" panose="020B0604020202020204" pitchFamily="34" charset="0"/>
            </a:endParaRPr>
          </a:p>
          <a:p>
            <a:endParaRPr lang="en-GB" sz="1400" dirty="0">
              <a:latin typeface="Helvetica" panose="020B0604020202020204" pitchFamily="34" charset="0"/>
            </a:endParaRPr>
          </a:p>
          <a:p>
            <a:endParaRPr lang="en-GB" sz="1400" dirty="0">
              <a:latin typeface="Helvetica" panose="020B0604020202020204" pitchFamily="34" charset="0"/>
            </a:endParaRPr>
          </a:p>
          <a:p>
            <a:endParaRPr lang="en-GB" sz="1400" dirty="0">
              <a:latin typeface="Helvetica" panose="020B0604020202020204" pitchFamily="34" charset="0"/>
            </a:endParaRPr>
          </a:p>
          <a:p>
            <a:endParaRPr lang="en-GB" sz="1400" dirty="0">
              <a:latin typeface="Helvetica" panose="020B0604020202020204" pitchFamily="34" charset="0"/>
            </a:endParaRPr>
          </a:p>
          <a:p>
            <a:endParaRPr lang="en-GB" sz="1400" dirty="0">
              <a:latin typeface="Helvetica" panose="020B0604020202020204" pitchFamily="34" charset="0"/>
            </a:endParaRPr>
          </a:p>
          <a:p>
            <a:endParaRPr lang="en-GB" sz="1400" dirty="0">
              <a:latin typeface="Helvetica" panose="020B0604020202020204" pitchFamily="34" charset="0"/>
            </a:endParaRPr>
          </a:p>
          <a:p>
            <a:endParaRPr lang="en-GB" sz="1400" dirty="0">
              <a:latin typeface="Helvetica" panose="020B0604020202020204" pitchFamily="34" charset="0"/>
            </a:endParaRPr>
          </a:p>
          <a:p>
            <a:endParaRPr lang="en-GB" sz="1400" dirty="0">
              <a:latin typeface="Helvetica" panose="020B0604020202020204" pitchFamily="34" charset="0"/>
            </a:endParaRPr>
          </a:p>
        </p:txBody>
      </p:sp>
      <p:sp>
        <p:nvSpPr>
          <p:cNvPr id="11" name="CasellaDiTesto 10"/>
          <p:cNvSpPr txBox="1"/>
          <p:nvPr/>
        </p:nvSpPr>
        <p:spPr>
          <a:xfrm>
            <a:off x="478104" y="5029200"/>
            <a:ext cx="2417495" cy="646331"/>
          </a:xfrm>
          <a:prstGeom prst="rect">
            <a:avLst/>
          </a:prstGeom>
          <a:noFill/>
        </p:spPr>
        <p:txBody>
          <a:bodyPr wrap="square" rtlCol="0">
            <a:spAutoFit/>
          </a:bodyPr>
          <a:lstStyle/>
          <a:p>
            <a:pPr algn="ctr"/>
            <a:r>
              <a:rPr lang="it-IT" b="1" dirty="0">
                <a:latin typeface="Helvetica" panose="020B0604020202020204" pitchFamily="34" charset="0"/>
              </a:rPr>
              <a:t>STUDIED GRANULOMETRY</a:t>
            </a:r>
          </a:p>
        </p:txBody>
      </p:sp>
      <p:pic>
        <p:nvPicPr>
          <p:cNvPr id="16" name="Immagine 15"/>
          <p:cNvPicPr>
            <a:picLocks noChangeAspect="1"/>
          </p:cNvPicPr>
          <p:nvPr/>
        </p:nvPicPr>
        <p:blipFill rotWithShape="1">
          <a:blip r:embed="rId3"/>
          <a:srcRect b="12633"/>
          <a:stretch/>
        </p:blipFill>
        <p:spPr>
          <a:xfrm>
            <a:off x="609600" y="2400046"/>
            <a:ext cx="2479207" cy="2406681"/>
          </a:xfrm>
          <a:prstGeom prst="rect">
            <a:avLst/>
          </a:prstGeom>
        </p:spPr>
      </p:pic>
    </p:spTree>
    <p:extLst>
      <p:ext uri="{BB962C8B-B14F-4D97-AF65-F5344CB8AC3E}">
        <p14:creationId xmlns:p14="http://schemas.microsoft.com/office/powerpoint/2010/main" val="241338101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tangolo 11"/>
          <p:cNvSpPr/>
          <p:nvPr/>
        </p:nvSpPr>
        <p:spPr>
          <a:xfrm>
            <a:off x="-1" y="2667000"/>
            <a:ext cx="9144001" cy="4191000"/>
          </a:xfrm>
          <a:prstGeom prst="rect">
            <a:avLst/>
          </a:prstGeom>
          <a:solidFill>
            <a:srgbClr val="00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bg1"/>
              </a:solidFill>
            </a:endParaRPr>
          </a:p>
        </p:txBody>
      </p:sp>
      <p:sp>
        <p:nvSpPr>
          <p:cNvPr id="13" name="text 1"/>
          <p:cNvSpPr txBox="1"/>
          <p:nvPr/>
        </p:nvSpPr>
        <p:spPr>
          <a:xfrm>
            <a:off x="838200" y="3583845"/>
            <a:ext cx="6934200" cy="4062651"/>
          </a:xfrm>
          <a:prstGeom prst="rect">
            <a:avLst/>
          </a:prstGeom>
        </p:spPr>
        <p:txBody>
          <a:bodyPr vert="horz" wrap="square" lIns="0" tIns="0" rIns="0" bIns="0" rtlCol="0">
            <a:spAutoFit/>
          </a:bodyPr>
          <a:lstStyle/>
          <a:p>
            <a:r>
              <a:rPr lang="it-IT" sz="3600" b="1" spc="10" dirty="0" smtClean="0">
                <a:solidFill>
                  <a:schemeClr val="bg1"/>
                </a:solidFill>
                <a:latin typeface="Helvetica" pitchFamily="34" charset="0"/>
                <a:cs typeface="Arial"/>
              </a:rPr>
              <a:t>MODÈLES</a:t>
            </a:r>
          </a:p>
          <a:p>
            <a:r>
              <a:rPr lang="it-IT" sz="2800" b="1" spc="10" dirty="0" smtClean="0">
                <a:solidFill>
                  <a:schemeClr val="bg1"/>
                </a:solidFill>
                <a:latin typeface="Helvetica" pitchFamily="34" charset="0"/>
                <a:cs typeface="Arial"/>
              </a:rPr>
              <a:t>SAFE </a:t>
            </a:r>
            <a:r>
              <a:rPr lang="it-IT" sz="2800" b="1" spc="10" dirty="0" err="1">
                <a:solidFill>
                  <a:schemeClr val="bg1"/>
                </a:solidFill>
                <a:latin typeface="Helvetica" pitchFamily="34" charset="0"/>
                <a:cs typeface="Arial"/>
              </a:rPr>
              <a:t>CleanBox</a:t>
            </a:r>
            <a:r>
              <a:rPr lang="it-IT" sz="2800" b="1" spc="10" dirty="0">
                <a:solidFill>
                  <a:schemeClr val="bg1"/>
                </a:solidFill>
                <a:latin typeface="Helvetica" pitchFamily="34" charset="0"/>
                <a:cs typeface="Arial"/>
              </a:rPr>
              <a:t> STK </a:t>
            </a:r>
            <a:r>
              <a:rPr lang="it-IT" sz="2800" b="1" spc="10" dirty="0" smtClean="0">
                <a:solidFill>
                  <a:schemeClr val="bg1"/>
                </a:solidFill>
                <a:latin typeface="Helvetica" pitchFamily="34" charset="0"/>
                <a:cs typeface="Arial"/>
              </a:rPr>
              <a:t>102 – 103 -113</a:t>
            </a:r>
          </a:p>
          <a:p>
            <a:r>
              <a:rPr lang="it-IT" sz="2800" b="1" spc="10" dirty="0">
                <a:solidFill>
                  <a:schemeClr val="bg1"/>
                </a:solidFill>
                <a:latin typeface="Helvetica" pitchFamily="34" charset="0"/>
                <a:cs typeface="Arial"/>
              </a:rPr>
              <a:t>SAFE </a:t>
            </a:r>
            <a:r>
              <a:rPr lang="it-IT" sz="2800" b="1" spc="10" dirty="0" err="1">
                <a:solidFill>
                  <a:schemeClr val="bg1"/>
                </a:solidFill>
                <a:latin typeface="Helvetica" pitchFamily="34" charset="0"/>
                <a:cs typeface="Arial"/>
              </a:rPr>
              <a:t>CleanBox</a:t>
            </a:r>
            <a:r>
              <a:rPr lang="it-IT" sz="2800" b="1" spc="10" dirty="0">
                <a:solidFill>
                  <a:schemeClr val="bg1"/>
                </a:solidFill>
                <a:latin typeface="Helvetica" pitchFamily="34" charset="0"/>
                <a:cs typeface="Arial"/>
              </a:rPr>
              <a:t> STK </a:t>
            </a:r>
            <a:r>
              <a:rPr lang="it-IT" sz="2800" b="1" spc="10" dirty="0" smtClean="0">
                <a:solidFill>
                  <a:schemeClr val="bg1"/>
                </a:solidFill>
                <a:latin typeface="Helvetica" pitchFamily="34" charset="0"/>
                <a:cs typeface="Arial"/>
              </a:rPr>
              <a:t>100</a:t>
            </a:r>
            <a:endParaRPr lang="it-IT" sz="2800" b="1" spc="10" dirty="0">
              <a:solidFill>
                <a:schemeClr val="bg1"/>
              </a:solidFill>
              <a:latin typeface="Helvetica" pitchFamily="34" charset="0"/>
              <a:cs typeface="Arial"/>
            </a:endParaRPr>
          </a:p>
          <a:p>
            <a:endParaRPr lang="it-IT" sz="2800" b="1" spc="10" dirty="0">
              <a:solidFill>
                <a:schemeClr val="bg1"/>
              </a:solidFill>
              <a:latin typeface="Helvetica" pitchFamily="34" charset="0"/>
              <a:cs typeface="Arial"/>
            </a:endParaRPr>
          </a:p>
          <a:p>
            <a:pPr>
              <a:lnSpc>
                <a:spcPct val="150000"/>
              </a:lnSpc>
            </a:pPr>
            <a:endParaRPr lang="en-US" sz="3200" spc="10" dirty="0" smtClean="0">
              <a:solidFill>
                <a:schemeClr val="tx1">
                  <a:lumMod val="85000"/>
                  <a:lumOff val="15000"/>
                </a:schemeClr>
              </a:solidFill>
              <a:latin typeface="Helvetica" pitchFamily="34" charset="0"/>
              <a:cs typeface="Arial"/>
            </a:endParaRPr>
          </a:p>
          <a:p>
            <a:endParaRPr lang="en-US" sz="3200" dirty="0">
              <a:latin typeface="Helvetica" panose="020B0604020202020204" pitchFamily="34" charset="0"/>
              <a:cs typeface="Arial"/>
            </a:endParaRPr>
          </a:p>
          <a:p>
            <a:endParaRPr lang="en-US" sz="3200" dirty="0">
              <a:latin typeface="Helvetica" panose="020B0604020202020204" pitchFamily="34" charset="0"/>
              <a:cs typeface="Arial"/>
            </a:endParaRPr>
          </a:p>
          <a:p>
            <a:pPr marL="0">
              <a:lnSpc>
                <a:spcPct val="100000"/>
              </a:lnSpc>
            </a:pPr>
            <a:endParaRPr sz="3200" dirty="0">
              <a:solidFill>
                <a:srgbClr val="00BCB8"/>
              </a:solidFill>
              <a:latin typeface="Helvetica" pitchFamily="34" charset="0"/>
              <a:cs typeface="Arial"/>
            </a:endParaRPr>
          </a:p>
        </p:txBody>
      </p:sp>
      <p:sp>
        <p:nvSpPr>
          <p:cNvPr id="21" name="object 21"/>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22" name="object 22"/>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23" name="object 23"/>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26"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pic>
        <p:nvPicPr>
          <p:cNvPr id="11" name="Immagin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spTree>
    <p:extLst>
      <p:ext uri="{BB962C8B-B14F-4D97-AF65-F5344CB8AC3E}">
        <p14:creationId xmlns:p14="http://schemas.microsoft.com/office/powerpoint/2010/main" val="54998171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rotWithShape="1">
          <a:blip r:embed="rId2" cstate="print">
            <a:extLst>
              <a:ext uri="{28A0092B-C50C-407E-A947-70E740481C1C}">
                <a14:useLocalDpi xmlns:a14="http://schemas.microsoft.com/office/drawing/2010/main" val="0"/>
              </a:ext>
            </a:extLst>
          </a:blip>
          <a:srcRect l="12705" t="10894" r="10006"/>
          <a:stretch/>
        </p:blipFill>
        <p:spPr>
          <a:xfrm>
            <a:off x="304800" y="1035077"/>
            <a:ext cx="4245428" cy="3267727"/>
          </a:xfrm>
          <a:prstGeom prst="rect">
            <a:avLst/>
          </a:prstGeom>
        </p:spPr>
      </p:pic>
      <p:pic>
        <p:nvPicPr>
          <p:cNvPr id="4" name="Immagine 3"/>
          <p:cNvPicPr>
            <a:picLocks noChangeAspect="1"/>
          </p:cNvPicPr>
          <p:nvPr/>
        </p:nvPicPr>
        <p:blipFill rotWithShape="1">
          <a:blip r:embed="rId3" cstate="print">
            <a:extLst>
              <a:ext uri="{28A0092B-C50C-407E-A947-70E740481C1C}">
                <a14:useLocalDpi xmlns:a14="http://schemas.microsoft.com/office/drawing/2010/main" val="0"/>
              </a:ext>
            </a:extLst>
          </a:blip>
          <a:srcRect l="36666"/>
          <a:stretch/>
        </p:blipFill>
        <p:spPr>
          <a:xfrm>
            <a:off x="5638800" y="1638960"/>
            <a:ext cx="3505200" cy="3695040"/>
          </a:xfrm>
          <a:prstGeom prst="rect">
            <a:avLst/>
          </a:prstGeom>
        </p:spPr>
      </p:pic>
      <p:sp>
        <p:nvSpPr>
          <p:cNvPr id="5" name="Rettangolo 4"/>
          <p:cNvSpPr/>
          <p:nvPr/>
        </p:nvSpPr>
        <p:spPr>
          <a:xfrm>
            <a:off x="5638800" y="1270715"/>
            <a:ext cx="3505200" cy="368245"/>
          </a:xfrm>
          <a:prstGeom prst="rect">
            <a:avLst/>
          </a:prstGeom>
          <a:solidFill>
            <a:srgbClr val="00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3200" b="1" dirty="0">
              <a:latin typeface="Helvetica" panose="020B0604020202020204" pitchFamily="34" charset="0"/>
            </a:endParaRPr>
          </a:p>
        </p:txBody>
      </p:sp>
      <p:sp>
        <p:nvSpPr>
          <p:cNvPr id="6" name="Rettangolo 5"/>
          <p:cNvSpPr/>
          <p:nvPr/>
        </p:nvSpPr>
        <p:spPr>
          <a:xfrm>
            <a:off x="5638800" y="5334000"/>
            <a:ext cx="3505200" cy="1524000"/>
          </a:xfrm>
          <a:prstGeom prst="rect">
            <a:avLst/>
          </a:prstGeom>
          <a:solidFill>
            <a:srgbClr val="00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dirty="0" smtClean="0">
                <a:latin typeface="Helvetica" panose="020B0604020202020204" pitchFamily="34" charset="0"/>
              </a:rPr>
              <a:t>SAFE </a:t>
            </a:r>
            <a:r>
              <a:rPr lang="it-IT" sz="2400" dirty="0" err="1" smtClean="0">
                <a:latin typeface="Helvetica" panose="020B0604020202020204" pitchFamily="34" charset="0"/>
              </a:rPr>
              <a:t>CleanBox</a:t>
            </a:r>
            <a:endParaRPr lang="it-IT" sz="2400" dirty="0" smtClean="0">
              <a:latin typeface="Helvetica" panose="020B0604020202020204" pitchFamily="34" charset="0"/>
            </a:endParaRPr>
          </a:p>
          <a:p>
            <a:pPr algn="ctr"/>
            <a:r>
              <a:rPr lang="it-IT" sz="2800" b="1" dirty="0" smtClean="0">
                <a:latin typeface="Helvetica" panose="020B0604020202020204" pitchFamily="34" charset="0"/>
              </a:rPr>
              <a:t>STK113</a:t>
            </a:r>
          </a:p>
        </p:txBody>
      </p:sp>
      <p:sp>
        <p:nvSpPr>
          <p:cNvPr id="7" name="object 9"/>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8" name="object 10"/>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9" name="object 11"/>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10"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sp>
        <p:nvSpPr>
          <p:cNvPr id="11" name="CasellaDiTesto 10"/>
          <p:cNvSpPr txBox="1"/>
          <p:nvPr/>
        </p:nvSpPr>
        <p:spPr>
          <a:xfrm>
            <a:off x="381000" y="4561221"/>
            <a:ext cx="4876800" cy="1938992"/>
          </a:xfrm>
          <a:prstGeom prst="rect">
            <a:avLst/>
          </a:prstGeom>
          <a:noFill/>
        </p:spPr>
        <p:txBody>
          <a:bodyPr wrap="square" rtlCol="0">
            <a:spAutoFit/>
          </a:bodyPr>
          <a:lstStyle/>
          <a:p>
            <a:pPr>
              <a:lnSpc>
                <a:spcPct val="150000"/>
              </a:lnSpc>
              <a:buClr>
                <a:srgbClr val="00BCB8"/>
              </a:buClr>
            </a:pPr>
            <a:r>
              <a:rPr lang="it-IT" sz="1600" b="1" dirty="0" smtClean="0">
                <a:solidFill>
                  <a:srgbClr val="00BCB8"/>
                </a:solidFill>
                <a:latin typeface="Helvetica" panose="020B0604020202020204" pitchFamily="34" charset="0"/>
              </a:rPr>
              <a:t>SUGGEST FOR CSSD</a:t>
            </a:r>
          </a:p>
          <a:p>
            <a:pPr marL="285750" indent="-285750">
              <a:lnSpc>
                <a:spcPct val="150000"/>
              </a:lnSpc>
              <a:buClr>
                <a:srgbClr val="00BCB8"/>
              </a:buClr>
              <a:buFont typeface="Arial" panose="020B0604020202020204" pitchFamily="34" charset="0"/>
              <a:buChar char="•"/>
            </a:pPr>
            <a:r>
              <a:rPr lang="it-IT" sz="1600" b="1" dirty="0" smtClean="0">
                <a:solidFill>
                  <a:schemeClr val="tx1">
                    <a:lumMod val="65000"/>
                    <a:lumOff val="35000"/>
                  </a:schemeClr>
                </a:solidFill>
                <a:latin typeface="Helvetica" panose="020B0604020202020204" pitchFamily="34" charset="0"/>
              </a:rPr>
              <a:t>AUTOMATIC LOADERS FOR INTENSIVE WORKLOAD</a:t>
            </a:r>
          </a:p>
          <a:p>
            <a:pPr marL="285750" indent="-285750">
              <a:lnSpc>
                <a:spcPct val="150000"/>
              </a:lnSpc>
              <a:buClr>
                <a:srgbClr val="00BCB8"/>
              </a:buClr>
              <a:buFont typeface="Arial" panose="020B0604020202020204" pitchFamily="34" charset="0"/>
              <a:buChar char="•"/>
            </a:pPr>
            <a:r>
              <a:rPr lang="it-IT" sz="1600" b="1" dirty="0" smtClean="0">
                <a:solidFill>
                  <a:schemeClr val="tx1">
                    <a:lumMod val="65000"/>
                    <a:lumOff val="35000"/>
                  </a:schemeClr>
                </a:solidFill>
                <a:latin typeface="Helvetica" panose="020B0604020202020204" pitchFamily="34" charset="0"/>
              </a:rPr>
              <a:t>WORK WHILE SITTING</a:t>
            </a:r>
          </a:p>
          <a:p>
            <a:pPr marL="285750" indent="-285750">
              <a:lnSpc>
                <a:spcPct val="150000"/>
              </a:lnSpc>
              <a:buClr>
                <a:srgbClr val="00BCB8"/>
              </a:buClr>
              <a:buFont typeface="Arial" panose="020B0604020202020204" pitchFamily="34" charset="0"/>
              <a:buChar char="•"/>
            </a:pPr>
            <a:r>
              <a:rPr lang="it-IT" sz="1600" b="1" dirty="0" smtClean="0">
                <a:solidFill>
                  <a:schemeClr val="tx1">
                    <a:lumMod val="65000"/>
                    <a:lumOff val="35000"/>
                  </a:schemeClr>
                </a:solidFill>
                <a:latin typeface="Helvetica" panose="020B0604020202020204" pitchFamily="34" charset="0"/>
              </a:rPr>
              <a:t>INTERNAL TOUCH CONTROL PANEL</a:t>
            </a:r>
            <a:endParaRPr lang="it-IT" sz="1600" b="1" dirty="0">
              <a:solidFill>
                <a:schemeClr val="tx1">
                  <a:lumMod val="65000"/>
                  <a:lumOff val="35000"/>
                </a:schemeClr>
              </a:solidFill>
              <a:latin typeface="Helvetica" panose="020B0604020202020204" pitchFamily="34" charset="0"/>
            </a:endParaRPr>
          </a:p>
        </p:txBody>
      </p:sp>
      <p:pic>
        <p:nvPicPr>
          <p:cNvPr id="13" name="Immagine 12"/>
          <p:cNvPicPr>
            <a:picLocks noChangeAspect="1"/>
          </p:cNvPicPr>
          <p:nvPr/>
        </p:nvPicPr>
        <p:blipFill>
          <a:blip r:embed="rId4"/>
          <a:stretch>
            <a:fillRect/>
          </a:stretch>
        </p:blipFill>
        <p:spPr>
          <a:xfrm>
            <a:off x="446676" y="338787"/>
            <a:ext cx="2402032" cy="451143"/>
          </a:xfrm>
          <a:prstGeom prst="rect">
            <a:avLst/>
          </a:prstGeom>
        </p:spPr>
      </p:pic>
    </p:spTree>
    <p:extLst>
      <p:ext uri="{BB962C8B-B14F-4D97-AF65-F5344CB8AC3E}">
        <p14:creationId xmlns:p14="http://schemas.microsoft.com/office/powerpoint/2010/main" val="24601325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rotWithShape="1">
          <a:blip r:embed="rId2" cstate="print">
            <a:extLst>
              <a:ext uri="{28A0092B-C50C-407E-A947-70E740481C1C}">
                <a14:useLocalDpi xmlns:a14="http://schemas.microsoft.com/office/drawing/2010/main" val="0"/>
              </a:ext>
            </a:extLst>
          </a:blip>
          <a:srcRect l="36666"/>
          <a:stretch/>
        </p:blipFill>
        <p:spPr>
          <a:xfrm>
            <a:off x="5638800" y="1638960"/>
            <a:ext cx="3505200" cy="3695040"/>
          </a:xfrm>
          <a:prstGeom prst="rect">
            <a:avLst/>
          </a:prstGeom>
        </p:spPr>
      </p:pic>
      <p:sp>
        <p:nvSpPr>
          <p:cNvPr id="5" name="Rettangolo 4"/>
          <p:cNvSpPr/>
          <p:nvPr/>
        </p:nvSpPr>
        <p:spPr>
          <a:xfrm>
            <a:off x="5638800" y="1270715"/>
            <a:ext cx="3505200" cy="368245"/>
          </a:xfrm>
          <a:prstGeom prst="rect">
            <a:avLst/>
          </a:prstGeom>
          <a:solidFill>
            <a:srgbClr val="00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3200" b="1" dirty="0">
              <a:latin typeface="Helvetica" panose="020B0604020202020204" pitchFamily="34" charset="0"/>
            </a:endParaRPr>
          </a:p>
        </p:txBody>
      </p:sp>
      <p:sp>
        <p:nvSpPr>
          <p:cNvPr id="6" name="Rettangolo 5"/>
          <p:cNvSpPr/>
          <p:nvPr/>
        </p:nvSpPr>
        <p:spPr>
          <a:xfrm>
            <a:off x="5638800" y="5334000"/>
            <a:ext cx="3505200" cy="1524000"/>
          </a:xfrm>
          <a:prstGeom prst="rect">
            <a:avLst/>
          </a:prstGeom>
          <a:solidFill>
            <a:srgbClr val="00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dirty="0" smtClean="0">
                <a:latin typeface="Helvetica" panose="020B0604020202020204" pitchFamily="34" charset="0"/>
              </a:rPr>
              <a:t>SAFE </a:t>
            </a:r>
            <a:r>
              <a:rPr lang="it-IT" sz="2400" dirty="0" err="1" smtClean="0">
                <a:latin typeface="Helvetica" panose="020B0604020202020204" pitchFamily="34" charset="0"/>
              </a:rPr>
              <a:t>CleanBox</a:t>
            </a:r>
            <a:endParaRPr lang="it-IT" sz="2400" dirty="0" smtClean="0">
              <a:latin typeface="Helvetica" panose="020B0604020202020204" pitchFamily="34" charset="0"/>
            </a:endParaRPr>
          </a:p>
          <a:p>
            <a:pPr algn="ctr"/>
            <a:r>
              <a:rPr lang="it-IT" sz="2800" b="1" dirty="0" smtClean="0">
                <a:latin typeface="Helvetica" panose="020B0604020202020204" pitchFamily="34" charset="0"/>
              </a:rPr>
              <a:t>STK103</a:t>
            </a:r>
          </a:p>
        </p:txBody>
      </p:sp>
      <p:sp>
        <p:nvSpPr>
          <p:cNvPr id="7" name="object 9"/>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8" name="object 10"/>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9" name="object 11"/>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10"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sp>
        <p:nvSpPr>
          <p:cNvPr id="11" name="CasellaDiTesto 10"/>
          <p:cNvSpPr txBox="1"/>
          <p:nvPr/>
        </p:nvSpPr>
        <p:spPr>
          <a:xfrm>
            <a:off x="480647" y="4724400"/>
            <a:ext cx="4419600" cy="1523494"/>
          </a:xfrm>
          <a:prstGeom prst="rect">
            <a:avLst/>
          </a:prstGeom>
          <a:noFill/>
        </p:spPr>
        <p:txBody>
          <a:bodyPr wrap="square" rtlCol="0">
            <a:spAutoFit/>
          </a:bodyPr>
          <a:lstStyle/>
          <a:p>
            <a:pPr>
              <a:lnSpc>
                <a:spcPct val="150000"/>
              </a:lnSpc>
              <a:buClr>
                <a:srgbClr val="00BCB8"/>
              </a:buClr>
            </a:pPr>
            <a:r>
              <a:rPr lang="it-IT" sz="1600" b="1" dirty="0">
                <a:solidFill>
                  <a:srgbClr val="00BCB8"/>
                </a:solidFill>
                <a:latin typeface="Helvetica" panose="020B0604020202020204" pitchFamily="34" charset="0"/>
              </a:rPr>
              <a:t>SUGGÉRER POUR </a:t>
            </a:r>
            <a:r>
              <a:rPr lang="it-IT" sz="1600" b="1" dirty="0" smtClean="0">
                <a:solidFill>
                  <a:srgbClr val="00BCB8"/>
                </a:solidFill>
                <a:latin typeface="Helvetica" panose="020B0604020202020204" pitchFamily="34" charset="0"/>
              </a:rPr>
              <a:t>CSSD</a:t>
            </a:r>
          </a:p>
          <a:p>
            <a:pPr>
              <a:lnSpc>
                <a:spcPct val="150000"/>
              </a:lnSpc>
              <a:buClr>
                <a:srgbClr val="00BCB8"/>
              </a:buClr>
            </a:pPr>
            <a:r>
              <a:rPr lang="it-IT" sz="1600" b="1" dirty="0">
                <a:solidFill>
                  <a:srgbClr val="00BCB8"/>
                </a:solidFill>
                <a:latin typeface="Helvetica" panose="020B0604020202020204" pitchFamily="34" charset="0"/>
              </a:rPr>
              <a:t>.</a:t>
            </a:r>
            <a:r>
              <a:rPr lang="it-IT" sz="1600" b="1" dirty="0" smtClean="0">
                <a:solidFill>
                  <a:srgbClr val="00BCB8"/>
                </a:solidFill>
                <a:latin typeface="Helvetica" panose="020B0604020202020204" pitchFamily="34" charset="0"/>
              </a:rPr>
              <a:t> </a:t>
            </a:r>
            <a:r>
              <a:rPr lang="it-IT" sz="1400" b="1" dirty="0">
                <a:solidFill>
                  <a:schemeClr val="tx1">
                    <a:lumMod val="65000"/>
                    <a:lumOff val="35000"/>
                  </a:schemeClr>
                </a:solidFill>
                <a:latin typeface="Helvetica" panose="020B0604020202020204" pitchFamily="34" charset="0"/>
              </a:rPr>
              <a:t>SANS </a:t>
            </a:r>
            <a:r>
              <a:rPr lang="it-IT" sz="1400" b="1" dirty="0" smtClean="0">
                <a:solidFill>
                  <a:schemeClr val="tx1">
                    <a:lumMod val="65000"/>
                    <a:lumOff val="35000"/>
                  </a:schemeClr>
                </a:solidFill>
                <a:latin typeface="Helvetica" panose="020B0604020202020204" pitchFamily="34" charset="0"/>
              </a:rPr>
              <a:t>CHARGEURS</a:t>
            </a:r>
          </a:p>
          <a:p>
            <a:pPr>
              <a:lnSpc>
                <a:spcPct val="150000"/>
              </a:lnSpc>
              <a:buClr>
                <a:srgbClr val="00BCB8"/>
              </a:buClr>
            </a:pPr>
            <a:r>
              <a:rPr lang="it-IT" sz="1400" b="1" dirty="0">
                <a:solidFill>
                  <a:srgbClr val="00BCB8"/>
                </a:solidFill>
                <a:latin typeface="Helvetica" panose="020B0604020202020204" pitchFamily="34" charset="0"/>
              </a:rPr>
              <a:t>. </a:t>
            </a:r>
            <a:r>
              <a:rPr lang="it-IT" sz="1400" b="1" dirty="0" smtClean="0">
                <a:solidFill>
                  <a:schemeClr val="tx1">
                    <a:lumMod val="65000"/>
                    <a:lumOff val="35000"/>
                  </a:schemeClr>
                </a:solidFill>
                <a:latin typeface="Helvetica" panose="020B0604020202020204" pitchFamily="34" charset="0"/>
              </a:rPr>
              <a:t>TRAVAILLE EN POSITION ASSISE</a:t>
            </a:r>
          </a:p>
          <a:p>
            <a:pPr>
              <a:lnSpc>
                <a:spcPct val="150000"/>
              </a:lnSpc>
              <a:buClr>
                <a:srgbClr val="00BCB8"/>
              </a:buClr>
            </a:pPr>
            <a:r>
              <a:rPr lang="it-IT" sz="1400" b="1" dirty="0">
                <a:solidFill>
                  <a:srgbClr val="00BCB8"/>
                </a:solidFill>
                <a:latin typeface="Helvetica" panose="020B0604020202020204" pitchFamily="34" charset="0"/>
              </a:rPr>
              <a:t>. </a:t>
            </a:r>
            <a:r>
              <a:rPr lang="fr-FR" sz="1400" b="1" dirty="0" smtClean="0">
                <a:solidFill>
                  <a:schemeClr val="tx1">
                    <a:lumMod val="65000"/>
                    <a:lumOff val="35000"/>
                  </a:schemeClr>
                </a:solidFill>
                <a:latin typeface="Helvetica" panose="020B0604020202020204" pitchFamily="34" charset="0"/>
              </a:rPr>
              <a:t>PANNEAU </a:t>
            </a:r>
            <a:r>
              <a:rPr lang="fr-FR" sz="1400" b="1" dirty="0">
                <a:solidFill>
                  <a:schemeClr val="tx1">
                    <a:lumMod val="65000"/>
                    <a:lumOff val="35000"/>
                  </a:schemeClr>
                </a:solidFill>
                <a:latin typeface="Helvetica" panose="020B0604020202020204" pitchFamily="34" charset="0"/>
              </a:rPr>
              <a:t>DE COMMANDE TACTILE INTERNE</a:t>
            </a:r>
            <a:endParaRPr lang="it-IT" sz="1400" b="1" dirty="0">
              <a:solidFill>
                <a:schemeClr val="tx1">
                  <a:lumMod val="65000"/>
                  <a:lumOff val="35000"/>
                </a:schemeClr>
              </a:solidFill>
              <a:latin typeface="Helvetica" panose="020B0604020202020204" pitchFamily="34" charset="0"/>
            </a:endParaRPr>
          </a:p>
        </p:txBody>
      </p:sp>
      <p:pic>
        <p:nvPicPr>
          <p:cNvPr id="13" name="Immagine 12"/>
          <p:cNvPicPr>
            <a:picLocks noChangeAspect="1"/>
          </p:cNvPicPr>
          <p:nvPr/>
        </p:nvPicPr>
        <p:blipFill>
          <a:blip r:embed="rId3"/>
          <a:stretch>
            <a:fillRect/>
          </a:stretch>
        </p:blipFill>
        <p:spPr>
          <a:xfrm>
            <a:off x="480647" y="1291599"/>
            <a:ext cx="3615263" cy="2917862"/>
          </a:xfrm>
          <a:prstGeom prst="rect">
            <a:avLst/>
          </a:prstGeom>
        </p:spPr>
      </p:pic>
      <p:pic>
        <p:nvPicPr>
          <p:cNvPr id="12" name="Immagin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spTree>
    <p:extLst>
      <p:ext uri="{BB962C8B-B14F-4D97-AF65-F5344CB8AC3E}">
        <p14:creationId xmlns:p14="http://schemas.microsoft.com/office/powerpoint/2010/main" val="36164220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10" name="object 10"/>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11" name="object 11"/>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12"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sp>
        <p:nvSpPr>
          <p:cNvPr id="14" name="CasellaDiTesto 13"/>
          <p:cNvSpPr txBox="1"/>
          <p:nvPr/>
        </p:nvSpPr>
        <p:spPr>
          <a:xfrm>
            <a:off x="381000" y="990600"/>
            <a:ext cx="5943600" cy="1138773"/>
          </a:xfrm>
          <a:prstGeom prst="rect">
            <a:avLst/>
          </a:prstGeom>
          <a:noFill/>
        </p:spPr>
        <p:txBody>
          <a:bodyPr wrap="square" rtlCol="0">
            <a:spAutoFit/>
          </a:bodyPr>
          <a:lstStyle/>
          <a:p>
            <a:pPr>
              <a:buClr>
                <a:srgbClr val="00BCB8"/>
              </a:buClr>
            </a:pPr>
            <a:r>
              <a:rPr lang="it-IT" sz="2400" b="1" dirty="0" smtClean="0">
                <a:solidFill>
                  <a:schemeClr val="tx1">
                    <a:lumMod val="65000"/>
                    <a:lumOff val="35000"/>
                  </a:schemeClr>
                </a:solidFill>
                <a:latin typeface="Helvetica" panose="020B0604020202020204" pitchFamily="34" charset="0"/>
              </a:rPr>
              <a:t>STK 103-113</a:t>
            </a:r>
          </a:p>
          <a:p>
            <a:pPr>
              <a:buClr>
                <a:srgbClr val="00BCB8"/>
              </a:buClr>
            </a:pPr>
            <a:r>
              <a:rPr lang="it-IT" sz="2000" b="1" dirty="0" smtClean="0">
                <a:solidFill>
                  <a:srgbClr val="00BCB8"/>
                </a:solidFill>
                <a:latin typeface="Helvetica" panose="020B0604020202020204" pitchFamily="34" charset="0"/>
              </a:rPr>
              <a:t>CONNEXIONS ET MESURES</a:t>
            </a:r>
          </a:p>
          <a:p>
            <a:pPr>
              <a:lnSpc>
                <a:spcPct val="150000"/>
              </a:lnSpc>
              <a:buClr>
                <a:srgbClr val="00BCB8"/>
              </a:buClr>
            </a:pPr>
            <a:endParaRPr lang="it-IT" sz="800" b="1" dirty="0" smtClean="0">
              <a:solidFill>
                <a:srgbClr val="00BCB8"/>
              </a:solidFill>
              <a:latin typeface="Helvetica" panose="020B0604020202020204" pitchFamily="34" charset="0"/>
            </a:endParaRPr>
          </a:p>
          <a:p>
            <a:pPr>
              <a:lnSpc>
                <a:spcPct val="150000"/>
              </a:lnSpc>
              <a:buClr>
                <a:srgbClr val="00BCB8"/>
              </a:buClr>
            </a:pPr>
            <a:endParaRPr lang="it-IT" sz="800" b="1" dirty="0">
              <a:solidFill>
                <a:srgbClr val="00BCB8"/>
              </a:solidFill>
              <a:latin typeface="Helvetica" panose="020B0604020202020204" pitchFamily="34" charset="0"/>
            </a:endParaRPr>
          </a:p>
        </p:txBody>
      </p:sp>
      <p:pic>
        <p:nvPicPr>
          <p:cNvPr id="13" name="Immagin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pic>
        <p:nvPicPr>
          <p:cNvPr id="3" name="Immagine 2"/>
          <p:cNvPicPr>
            <a:picLocks noChangeAspect="1"/>
          </p:cNvPicPr>
          <p:nvPr/>
        </p:nvPicPr>
        <p:blipFill>
          <a:blip r:embed="rId3"/>
          <a:stretch>
            <a:fillRect/>
          </a:stretch>
        </p:blipFill>
        <p:spPr>
          <a:xfrm>
            <a:off x="381000" y="1905000"/>
            <a:ext cx="6000750" cy="4848225"/>
          </a:xfrm>
          <a:prstGeom prst="rect">
            <a:avLst/>
          </a:prstGeom>
        </p:spPr>
      </p:pic>
    </p:spTree>
    <p:extLst>
      <p:ext uri="{BB962C8B-B14F-4D97-AF65-F5344CB8AC3E}">
        <p14:creationId xmlns:p14="http://schemas.microsoft.com/office/powerpoint/2010/main" val="25663317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10" name="object 10"/>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11" name="object 11"/>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12"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sp>
        <p:nvSpPr>
          <p:cNvPr id="14" name="CasellaDiTesto 13"/>
          <p:cNvSpPr txBox="1"/>
          <p:nvPr/>
        </p:nvSpPr>
        <p:spPr>
          <a:xfrm>
            <a:off x="457200" y="1193854"/>
            <a:ext cx="7632192" cy="769441"/>
          </a:xfrm>
          <a:prstGeom prst="rect">
            <a:avLst/>
          </a:prstGeom>
          <a:noFill/>
        </p:spPr>
        <p:txBody>
          <a:bodyPr wrap="square" rtlCol="0">
            <a:spAutoFit/>
          </a:bodyPr>
          <a:lstStyle/>
          <a:p>
            <a:pPr>
              <a:buClr>
                <a:srgbClr val="00BCB8"/>
              </a:buClr>
            </a:pPr>
            <a:r>
              <a:rPr lang="it-IT" sz="2400" b="1" dirty="0" smtClean="0">
                <a:solidFill>
                  <a:schemeClr val="tx1">
                    <a:lumMod val="65000"/>
                    <a:lumOff val="35000"/>
                  </a:schemeClr>
                </a:solidFill>
                <a:latin typeface="Helvetica" panose="020B0604020202020204" pitchFamily="34" charset="0"/>
              </a:rPr>
              <a:t>STK 103 - 113</a:t>
            </a:r>
          </a:p>
          <a:p>
            <a:pPr>
              <a:buClr>
                <a:srgbClr val="00BCB8"/>
              </a:buClr>
            </a:pPr>
            <a:r>
              <a:rPr lang="it-IT" sz="2000" b="1" dirty="0">
                <a:solidFill>
                  <a:srgbClr val="00BCB8"/>
                </a:solidFill>
                <a:latin typeface="Helvetica" panose="020B0604020202020204" pitchFamily="34" charset="0"/>
              </a:rPr>
              <a:t>DOMAINE D’APPLICATION</a:t>
            </a:r>
            <a:endParaRPr lang="it-IT" sz="800" b="1" dirty="0">
              <a:solidFill>
                <a:srgbClr val="00BCB8"/>
              </a:solidFill>
              <a:latin typeface="Helvetica" panose="020B0604020202020204" pitchFamily="34" charset="0"/>
            </a:endParaRPr>
          </a:p>
        </p:txBody>
      </p:sp>
      <p:pic>
        <p:nvPicPr>
          <p:cNvPr id="13" name="Immagin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sp>
        <p:nvSpPr>
          <p:cNvPr id="4" name="Rettangolo 3"/>
          <p:cNvSpPr/>
          <p:nvPr/>
        </p:nvSpPr>
        <p:spPr>
          <a:xfrm>
            <a:off x="4343400" y="2278082"/>
            <a:ext cx="4295892" cy="3647152"/>
          </a:xfrm>
          <a:prstGeom prst="rect">
            <a:avLst/>
          </a:prstGeom>
        </p:spPr>
        <p:txBody>
          <a:bodyPr wrap="square">
            <a:spAutoFit/>
          </a:bodyPr>
          <a:lstStyle/>
          <a:p>
            <a:pPr>
              <a:lnSpc>
                <a:spcPct val="150000"/>
              </a:lnSpc>
            </a:pPr>
            <a:r>
              <a:rPr lang="fr-FR" sz="1400" dirty="0">
                <a:latin typeface="Helvetica" panose="020B0604020202020204" pitchFamily="34" charset="0"/>
              </a:rPr>
              <a:t>SAFE </a:t>
            </a:r>
            <a:r>
              <a:rPr lang="fr-FR" sz="1400" dirty="0" err="1">
                <a:latin typeface="Helvetica" panose="020B0604020202020204" pitchFamily="34" charset="0"/>
              </a:rPr>
              <a:t>CleanBox</a:t>
            </a:r>
            <a:r>
              <a:rPr lang="fr-FR" sz="1400" dirty="0">
                <a:latin typeface="Helvetica" panose="020B0604020202020204" pitchFamily="34" charset="0"/>
              </a:rPr>
              <a:t> STK 103 -113 est une solution étudiée pour le prétraitement des </a:t>
            </a:r>
            <a:r>
              <a:rPr lang="fr-FR" sz="1400" dirty="0" smtClean="0">
                <a:latin typeface="Helvetica" panose="020B0604020202020204" pitchFamily="34" charset="0"/>
              </a:rPr>
              <a:t>DMR dans la zone salle de la CSSD.</a:t>
            </a:r>
          </a:p>
          <a:p>
            <a:pPr>
              <a:lnSpc>
                <a:spcPct val="150000"/>
              </a:lnSpc>
            </a:pPr>
            <a:r>
              <a:rPr lang="fr-FR" sz="1400" dirty="0">
                <a:latin typeface="Helvetica" panose="020B0604020202020204" pitchFamily="34" charset="0"/>
              </a:rPr>
              <a:t>Principalement utilisé pour les flux de travail lourds, vous pouvez travailler tout </a:t>
            </a:r>
            <a:r>
              <a:rPr lang="fr-FR" sz="1400" dirty="0" smtClean="0">
                <a:latin typeface="Helvetica" panose="020B0604020202020204" pitchFamily="34" charset="0"/>
              </a:rPr>
              <a:t>en assise.</a:t>
            </a:r>
          </a:p>
          <a:p>
            <a:pPr>
              <a:lnSpc>
                <a:spcPct val="150000"/>
              </a:lnSpc>
            </a:pPr>
            <a:r>
              <a:rPr lang="fr-FR" sz="1400" dirty="0">
                <a:latin typeface="Helvetica" panose="020B0604020202020204" pitchFamily="34" charset="0"/>
              </a:rPr>
              <a:t>Grâce aux portes automatiques, aux chargeurs de plateaux et au panneau de commande tactile interne, vous pouvez travailler sans quitter le poste de travail</a:t>
            </a:r>
            <a:r>
              <a:rPr lang="fr-FR" sz="1400" dirty="0" smtClean="0">
                <a:latin typeface="Helvetica" panose="020B0604020202020204" pitchFamily="34" charset="0"/>
              </a:rPr>
              <a:t>.</a:t>
            </a:r>
          </a:p>
          <a:p>
            <a:pPr>
              <a:lnSpc>
                <a:spcPct val="150000"/>
              </a:lnSpc>
            </a:pPr>
            <a:r>
              <a:rPr lang="fr-FR" sz="1400" dirty="0">
                <a:latin typeface="Helvetica" panose="020B0604020202020204" pitchFamily="34" charset="0"/>
              </a:rPr>
              <a:t>Possibilité de désinfecter les parois intérieures de la cabine en fin de journée de travail.</a:t>
            </a:r>
            <a:endParaRPr lang="en-GB" sz="800" b="1" dirty="0">
              <a:latin typeface="Helvetica" panose="020B0604020202020204" pitchFamily="34" charset="0"/>
            </a:endParaRPr>
          </a:p>
        </p:txBody>
      </p:sp>
      <p:pic>
        <p:nvPicPr>
          <p:cNvPr id="3" name="Immagine 2"/>
          <p:cNvPicPr>
            <a:picLocks noChangeAspect="1"/>
          </p:cNvPicPr>
          <p:nvPr/>
        </p:nvPicPr>
        <p:blipFill rotWithShape="1">
          <a:blip r:embed="rId3" cstate="print">
            <a:extLst>
              <a:ext uri="{28A0092B-C50C-407E-A947-70E740481C1C}">
                <a14:useLocalDpi xmlns:a14="http://schemas.microsoft.com/office/drawing/2010/main" val="0"/>
              </a:ext>
            </a:extLst>
          </a:blip>
          <a:srcRect l="6667" r="19167"/>
          <a:stretch/>
        </p:blipFill>
        <p:spPr>
          <a:xfrm>
            <a:off x="495495" y="2511408"/>
            <a:ext cx="3560199" cy="3204824"/>
          </a:xfrm>
          <a:prstGeom prst="rect">
            <a:avLst/>
          </a:prstGeom>
        </p:spPr>
      </p:pic>
    </p:spTree>
    <p:extLst>
      <p:ext uri="{BB962C8B-B14F-4D97-AF65-F5344CB8AC3E}">
        <p14:creationId xmlns:p14="http://schemas.microsoft.com/office/powerpoint/2010/main" val="26074527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10" name="object 10"/>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11" name="object 11"/>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12"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sp>
        <p:nvSpPr>
          <p:cNvPr id="14" name="CasellaDiTesto 13"/>
          <p:cNvSpPr txBox="1"/>
          <p:nvPr/>
        </p:nvSpPr>
        <p:spPr>
          <a:xfrm>
            <a:off x="457200" y="1193854"/>
            <a:ext cx="7632192" cy="954107"/>
          </a:xfrm>
          <a:prstGeom prst="rect">
            <a:avLst/>
          </a:prstGeom>
          <a:noFill/>
        </p:spPr>
        <p:txBody>
          <a:bodyPr wrap="square" rtlCol="0">
            <a:spAutoFit/>
          </a:bodyPr>
          <a:lstStyle/>
          <a:p>
            <a:pPr>
              <a:buClr>
                <a:srgbClr val="00BCB8"/>
              </a:buClr>
            </a:pPr>
            <a:r>
              <a:rPr lang="it-IT" sz="2400" b="1" dirty="0" smtClean="0">
                <a:solidFill>
                  <a:schemeClr val="tx1">
                    <a:lumMod val="65000"/>
                    <a:lumOff val="35000"/>
                  </a:schemeClr>
                </a:solidFill>
                <a:latin typeface="Helvetica" panose="020B0604020202020204" pitchFamily="34" charset="0"/>
              </a:rPr>
              <a:t>STK 102 </a:t>
            </a:r>
          </a:p>
          <a:p>
            <a:pPr>
              <a:buClr>
                <a:srgbClr val="00BCB8"/>
              </a:buClr>
            </a:pPr>
            <a:r>
              <a:rPr lang="it-IT" sz="2000" b="1" dirty="0" smtClean="0">
                <a:solidFill>
                  <a:srgbClr val="00BCB8"/>
                </a:solidFill>
                <a:latin typeface="Helvetica" panose="020B0604020202020204" pitchFamily="34" charset="0"/>
              </a:rPr>
              <a:t>LINE</a:t>
            </a:r>
          </a:p>
          <a:p>
            <a:pPr>
              <a:lnSpc>
                <a:spcPct val="150000"/>
              </a:lnSpc>
              <a:buClr>
                <a:srgbClr val="00BCB8"/>
              </a:buClr>
            </a:pPr>
            <a:endParaRPr lang="it-IT" sz="800" b="1" dirty="0">
              <a:solidFill>
                <a:srgbClr val="00BCB8"/>
              </a:solidFill>
              <a:latin typeface="Helvetica" panose="020B0604020202020204" pitchFamily="34" charset="0"/>
            </a:endParaRPr>
          </a:p>
        </p:txBody>
      </p:sp>
      <p:pic>
        <p:nvPicPr>
          <p:cNvPr id="13" name="Immagin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pic>
        <p:nvPicPr>
          <p:cNvPr id="4" name="Immagine 3"/>
          <p:cNvPicPr>
            <a:picLocks noChangeAspect="1"/>
          </p:cNvPicPr>
          <p:nvPr/>
        </p:nvPicPr>
        <p:blipFill rotWithShape="1">
          <a:blip r:embed="rId3" cstate="print">
            <a:extLst>
              <a:ext uri="{28A0092B-C50C-407E-A947-70E740481C1C}">
                <a14:useLocalDpi xmlns:a14="http://schemas.microsoft.com/office/drawing/2010/main" val="0"/>
              </a:ext>
            </a:extLst>
          </a:blip>
          <a:srcRect t="27778" b="4444"/>
          <a:stretch/>
        </p:blipFill>
        <p:spPr>
          <a:xfrm>
            <a:off x="556807" y="2362201"/>
            <a:ext cx="7532585" cy="3829065"/>
          </a:xfrm>
          <a:prstGeom prst="rect">
            <a:avLst/>
          </a:prstGeom>
        </p:spPr>
      </p:pic>
      <p:pic>
        <p:nvPicPr>
          <p:cNvPr id="2" name="Immagine 1"/>
          <p:cNvPicPr>
            <a:picLocks noChangeAspect="1"/>
          </p:cNvPicPr>
          <p:nvPr/>
        </p:nvPicPr>
        <p:blipFill rotWithShape="1">
          <a:blip r:embed="rId4" cstate="print">
            <a:extLst>
              <a:ext uri="{28A0092B-C50C-407E-A947-70E740481C1C}">
                <a14:useLocalDpi xmlns:a14="http://schemas.microsoft.com/office/drawing/2010/main" val="0"/>
              </a:ext>
            </a:extLst>
          </a:blip>
          <a:srcRect l="24444" t="-1481" r="9162" b="1481"/>
          <a:stretch/>
        </p:blipFill>
        <p:spPr>
          <a:xfrm rot="5400000">
            <a:off x="6405080" y="1291120"/>
            <a:ext cx="2417539" cy="2730900"/>
          </a:xfrm>
          <a:prstGeom prst="rect">
            <a:avLst/>
          </a:prstGeom>
        </p:spPr>
      </p:pic>
    </p:spTree>
    <p:extLst>
      <p:ext uri="{BB962C8B-B14F-4D97-AF65-F5344CB8AC3E}">
        <p14:creationId xmlns:p14="http://schemas.microsoft.com/office/powerpoint/2010/main" val="6798828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10" name="object 10"/>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11" name="object 11"/>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12"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sp>
        <p:nvSpPr>
          <p:cNvPr id="14" name="CasellaDiTesto 13"/>
          <p:cNvSpPr txBox="1"/>
          <p:nvPr/>
        </p:nvSpPr>
        <p:spPr>
          <a:xfrm>
            <a:off x="457200" y="1193854"/>
            <a:ext cx="7632192" cy="954107"/>
          </a:xfrm>
          <a:prstGeom prst="rect">
            <a:avLst/>
          </a:prstGeom>
          <a:noFill/>
        </p:spPr>
        <p:txBody>
          <a:bodyPr wrap="square" rtlCol="0">
            <a:spAutoFit/>
          </a:bodyPr>
          <a:lstStyle/>
          <a:p>
            <a:pPr>
              <a:buClr>
                <a:srgbClr val="00BCB8"/>
              </a:buClr>
            </a:pPr>
            <a:r>
              <a:rPr lang="it-IT" sz="2400" b="1" dirty="0" smtClean="0">
                <a:solidFill>
                  <a:schemeClr val="tx1">
                    <a:lumMod val="65000"/>
                    <a:lumOff val="35000"/>
                  </a:schemeClr>
                </a:solidFill>
                <a:latin typeface="Helvetica" panose="020B0604020202020204" pitchFamily="34" charset="0"/>
              </a:rPr>
              <a:t>STK 102 </a:t>
            </a:r>
          </a:p>
          <a:p>
            <a:pPr>
              <a:buClr>
                <a:srgbClr val="00BCB8"/>
              </a:buClr>
            </a:pPr>
            <a:r>
              <a:rPr lang="it-IT" sz="2000" b="1" dirty="0" smtClean="0">
                <a:solidFill>
                  <a:srgbClr val="00BCB8"/>
                </a:solidFill>
                <a:latin typeface="Helvetica" panose="020B0604020202020204" pitchFamily="34" charset="0"/>
              </a:rPr>
              <a:t>LINE</a:t>
            </a:r>
          </a:p>
          <a:p>
            <a:pPr>
              <a:lnSpc>
                <a:spcPct val="150000"/>
              </a:lnSpc>
              <a:buClr>
                <a:srgbClr val="00BCB8"/>
              </a:buClr>
            </a:pPr>
            <a:endParaRPr lang="it-IT" sz="800" b="1" dirty="0">
              <a:solidFill>
                <a:srgbClr val="00BCB8"/>
              </a:solidFill>
              <a:latin typeface="Helvetica" panose="020B0604020202020204" pitchFamily="34" charset="0"/>
            </a:endParaRPr>
          </a:p>
        </p:txBody>
      </p:sp>
      <p:pic>
        <p:nvPicPr>
          <p:cNvPr id="13" name="Immagin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pic>
        <p:nvPicPr>
          <p:cNvPr id="2" name="Immagine 1"/>
          <p:cNvPicPr>
            <a:picLocks noChangeAspect="1"/>
          </p:cNvPicPr>
          <p:nvPr/>
        </p:nvPicPr>
        <p:blipFill rotWithShape="1">
          <a:blip r:embed="rId3">
            <a:extLst>
              <a:ext uri="{28A0092B-C50C-407E-A947-70E740481C1C}">
                <a14:useLocalDpi xmlns:a14="http://schemas.microsoft.com/office/drawing/2010/main" val="0"/>
              </a:ext>
            </a:extLst>
          </a:blip>
          <a:srcRect b="7757"/>
          <a:stretch/>
        </p:blipFill>
        <p:spPr>
          <a:xfrm>
            <a:off x="559542" y="2147961"/>
            <a:ext cx="8077200" cy="4191000"/>
          </a:xfrm>
          <a:prstGeom prst="rect">
            <a:avLst/>
          </a:prstGeom>
        </p:spPr>
      </p:pic>
    </p:spTree>
    <p:extLst>
      <p:ext uri="{BB962C8B-B14F-4D97-AF65-F5344CB8AC3E}">
        <p14:creationId xmlns:p14="http://schemas.microsoft.com/office/powerpoint/2010/main" val="13288631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200" y="1136168"/>
            <a:ext cx="2286000" cy="3429000"/>
          </a:xfrm>
          <a:prstGeom prst="rect">
            <a:avLst/>
          </a:prstGeom>
        </p:spPr>
      </p:pic>
      <p:pic>
        <p:nvPicPr>
          <p:cNvPr id="3" name="Immagine 2"/>
          <p:cNvPicPr>
            <a:picLocks noChangeAspect="1"/>
          </p:cNvPicPr>
          <p:nvPr/>
        </p:nvPicPr>
        <p:blipFill rotWithShape="1">
          <a:blip r:embed="rId3" cstate="print">
            <a:extLst>
              <a:ext uri="{28A0092B-C50C-407E-A947-70E740481C1C}">
                <a14:useLocalDpi xmlns:a14="http://schemas.microsoft.com/office/drawing/2010/main" val="0"/>
              </a:ext>
            </a:extLst>
          </a:blip>
          <a:srcRect l="15686" r="11112"/>
          <a:stretch/>
        </p:blipFill>
        <p:spPr>
          <a:xfrm>
            <a:off x="4876800" y="1604838"/>
            <a:ext cx="4267200" cy="3886200"/>
          </a:xfrm>
          <a:prstGeom prst="rect">
            <a:avLst/>
          </a:prstGeom>
        </p:spPr>
      </p:pic>
      <p:sp>
        <p:nvSpPr>
          <p:cNvPr id="7" name="Rettangolo 6"/>
          <p:cNvSpPr/>
          <p:nvPr/>
        </p:nvSpPr>
        <p:spPr>
          <a:xfrm>
            <a:off x="4876800" y="5491038"/>
            <a:ext cx="4267200" cy="1366962"/>
          </a:xfrm>
          <a:prstGeom prst="rect">
            <a:avLst/>
          </a:prstGeom>
          <a:solidFill>
            <a:srgbClr val="00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dirty="0" smtClean="0">
                <a:latin typeface="Helvetica" panose="020B0604020202020204" pitchFamily="34" charset="0"/>
              </a:rPr>
              <a:t>SAFE </a:t>
            </a:r>
            <a:r>
              <a:rPr lang="it-IT" sz="2400" dirty="0" err="1" smtClean="0">
                <a:latin typeface="Helvetica" panose="020B0604020202020204" pitchFamily="34" charset="0"/>
              </a:rPr>
              <a:t>CleanBox</a:t>
            </a:r>
            <a:endParaRPr lang="it-IT" sz="2400" dirty="0" smtClean="0">
              <a:latin typeface="Helvetica" panose="020B0604020202020204" pitchFamily="34" charset="0"/>
            </a:endParaRPr>
          </a:p>
          <a:p>
            <a:pPr algn="ctr"/>
            <a:r>
              <a:rPr lang="it-IT" sz="3200" b="1" dirty="0" smtClean="0">
                <a:latin typeface="Helvetica" panose="020B0604020202020204" pitchFamily="34" charset="0"/>
              </a:rPr>
              <a:t>STK100</a:t>
            </a:r>
            <a:endParaRPr lang="it-IT" sz="3200" b="1" dirty="0">
              <a:latin typeface="Helvetica" panose="020B0604020202020204" pitchFamily="34" charset="0"/>
            </a:endParaRPr>
          </a:p>
        </p:txBody>
      </p:sp>
      <p:sp>
        <p:nvSpPr>
          <p:cNvPr id="8" name="Rettangolo 7"/>
          <p:cNvSpPr/>
          <p:nvPr/>
        </p:nvSpPr>
        <p:spPr>
          <a:xfrm>
            <a:off x="4876800" y="1155755"/>
            <a:ext cx="4267200" cy="449084"/>
          </a:xfrm>
          <a:prstGeom prst="rect">
            <a:avLst/>
          </a:prstGeom>
          <a:solidFill>
            <a:srgbClr val="00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3200" b="1" dirty="0">
              <a:latin typeface="Helvetica" panose="020B0604020202020204" pitchFamily="34" charset="0"/>
            </a:endParaRPr>
          </a:p>
        </p:txBody>
      </p:sp>
      <p:sp>
        <p:nvSpPr>
          <p:cNvPr id="9" name="object 9"/>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10" name="object 10"/>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11" name="object 11"/>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12"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sp>
        <p:nvSpPr>
          <p:cNvPr id="14" name="CasellaDiTesto 13"/>
          <p:cNvSpPr txBox="1"/>
          <p:nvPr/>
        </p:nvSpPr>
        <p:spPr>
          <a:xfrm>
            <a:off x="381000" y="4876800"/>
            <a:ext cx="4419600" cy="1569660"/>
          </a:xfrm>
          <a:prstGeom prst="rect">
            <a:avLst/>
          </a:prstGeom>
          <a:noFill/>
        </p:spPr>
        <p:txBody>
          <a:bodyPr wrap="square" rtlCol="0">
            <a:spAutoFit/>
          </a:bodyPr>
          <a:lstStyle/>
          <a:p>
            <a:pPr>
              <a:lnSpc>
                <a:spcPct val="150000"/>
              </a:lnSpc>
              <a:buClr>
                <a:srgbClr val="00BCB8"/>
              </a:buClr>
            </a:pPr>
            <a:r>
              <a:rPr lang="it-IT" sz="1600" b="1" dirty="0" smtClean="0">
                <a:solidFill>
                  <a:srgbClr val="00BCB8"/>
                </a:solidFill>
                <a:latin typeface="Helvetica" panose="020B0604020202020204" pitchFamily="34" charset="0"/>
              </a:rPr>
              <a:t>SUGGERE POUR LES PETITES ESPACES</a:t>
            </a:r>
          </a:p>
          <a:p>
            <a:pPr marL="285750" indent="-285750">
              <a:lnSpc>
                <a:spcPct val="150000"/>
              </a:lnSpc>
              <a:buClr>
                <a:srgbClr val="00BCB8"/>
              </a:buClr>
              <a:buFont typeface="Arial" panose="020B0604020202020204" pitchFamily="34" charset="0"/>
              <a:buChar char="•"/>
            </a:pPr>
            <a:r>
              <a:rPr lang="it-IT" sz="1600" b="1" dirty="0" smtClean="0">
                <a:solidFill>
                  <a:schemeClr val="tx1">
                    <a:lumMod val="65000"/>
                    <a:lumOff val="35000"/>
                  </a:schemeClr>
                </a:solidFill>
                <a:latin typeface="Helvetica" panose="020B0604020202020204" pitchFamily="34" charset="0"/>
              </a:rPr>
              <a:t>FAIBLE FLUX DE TRAVAIL </a:t>
            </a:r>
          </a:p>
          <a:p>
            <a:pPr marL="285750" indent="-285750">
              <a:lnSpc>
                <a:spcPct val="150000"/>
              </a:lnSpc>
              <a:buClr>
                <a:srgbClr val="00BCB8"/>
              </a:buClr>
              <a:buFont typeface="Arial" panose="020B0604020202020204" pitchFamily="34" charset="0"/>
              <a:buChar char="•"/>
            </a:pPr>
            <a:r>
              <a:rPr lang="it-IT" sz="1600" b="1" dirty="0" smtClean="0">
                <a:solidFill>
                  <a:schemeClr val="tx1">
                    <a:lumMod val="65000"/>
                    <a:lumOff val="35000"/>
                  </a:schemeClr>
                </a:solidFill>
                <a:latin typeface="Helvetica" panose="020B0604020202020204" pitchFamily="34" charset="0"/>
              </a:rPr>
              <a:t>TRAVAIL DEBOUT</a:t>
            </a:r>
          </a:p>
          <a:p>
            <a:pPr marL="285750" indent="-285750">
              <a:lnSpc>
                <a:spcPct val="150000"/>
              </a:lnSpc>
              <a:buClr>
                <a:srgbClr val="00BCB8"/>
              </a:buClr>
              <a:buFont typeface="Arial" panose="020B0604020202020204" pitchFamily="34" charset="0"/>
              <a:buChar char="•"/>
            </a:pPr>
            <a:r>
              <a:rPr lang="it-IT" sz="1600" b="1" dirty="0" smtClean="0">
                <a:solidFill>
                  <a:schemeClr val="tx1">
                    <a:lumMod val="65000"/>
                    <a:lumOff val="35000"/>
                  </a:schemeClr>
                </a:solidFill>
                <a:latin typeface="Helvetica" panose="020B0604020202020204" pitchFamily="34" charset="0"/>
              </a:rPr>
              <a:t>PANNEAU DE COMMANDE EXTERNE </a:t>
            </a:r>
            <a:endParaRPr lang="it-IT" sz="1600" b="1" dirty="0">
              <a:solidFill>
                <a:schemeClr val="tx1">
                  <a:lumMod val="65000"/>
                  <a:lumOff val="35000"/>
                </a:schemeClr>
              </a:solidFill>
              <a:latin typeface="Helvetica" panose="020B0604020202020204" pitchFamily="34" charset="0"/>
            </a:endParaRPr>
          </a:p>
        </p:txBody>
      </p:sp>
      <p:pic>
        <p:nvPicPr>
          <p:cNvPr id="13" name="Immagin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spTree>
    <p:extLst>
      <p:ext uri="{BB962C8B-B14F-4D97-AF65-F5344CB8AC3E}">
        <p14:creationId xmlns:p14="http://schemas.microsoft.com/office/powerpoint/2010/main" val="15364754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10" name="object 10"/>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11" name="object 11"/>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12"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sp>
        <p:nvSpPr>
          <p:cNvPr id="14" name="CasellaDiTesto 13"/>
          <p:cNvSpPr txBox="1"/>
          <p:nvPr/>
        </p:nvSpPr>
        <p:spPr>
          <a:xfrm>
            <a:off x="457200" y="1193854"/>
            <a:ext cx="5943600" cy="1138773"/>
          </a:xfrm>
          <a:prstGeom prst="rect">
            <a:avLst/>
          </a:prstGeom>
          <a:noFill/>
        </p:spPr>
        <p:txBody>
          <a:bodyPr wrap="square" rtlCol="0">
            <a:spAutoFit/>
          </a:bodyPr>
          <a:lstStyle/>
          <a:p>
            <a:pPr>
              <a:buClr>
                <a:srgbClr val="00BCB8"/>
              </a:buClr>
            </a:pPr>
            <a:r>
              <a:rPr lang="it-IT" sz="2400" b="1" dirty="0" smtClean="0">
                <a:solidFill>
                  <a:schemeClr val="tx1">
                    <a:lumMod val="65000"/>
                    <a:lumOff val="35000"/>
                  </a:schemeClr>
                </a:solidFill>
                <a:latin typeface="Helvetica" panose="020B0604020202020204" pitchFamily="34" charset="0"/>
              </a:rPr>
              <a:t>STK 100</a:t>
            </a:r>
          </a:p>
          <a:p>
            <a:pPr>
              <a:buClr>
                <a:srgbClr val="00BCB8"/>
              </a:buClr>
            </a:pPr>
            <a:r>
              <a:rPr lang="it-IT" sz="2000" b="1" dirty="0">
                <a:solidFill>
                  <a:srgbClr val="00BCB8"/>
                </a:solidFill>
                <a:latin typeface="Helvetica" panose="020B0604020202020204" pitchFamily="34" charset="0"/>
              </a:rPr>
              <a:t>CONNEXIONS ET MESURES</a:t>
            </a:r>
          </a:p>
          <a:p>
            <a:pPr>
              <a:lnSpc>
                <a:spcPct val="150000"/>
              </a:lnSpc>
              <a:buClr>
                <a:srgbClr val="00BCB8"/>
              </a:buClr>
            </a:pPr>
            <a:endParaRPr lang="it-IT" sz="800" b="1" dirty="0" smtClean="0">
              <a:solidFill>
                <a:srgbClr val="00BCB8"/>
              </a:solidFill>
              <a:latin typeface="Helvetica" panose="020B0604020202020204" pitchFamily="34" charset="0"/>
            </a:endParaRPr>
          </a:p>
          <a:p>
            <a:pPr>
              <a:lnSpc>
                <a:spcPct val="150000"/>
              </a:lnSpc>
              <a:buClr>
                <a:srgbClr val="00BCB8"/>
              </a:buClr>
            </a:pPr>
            <a:endParaRPr lang="it-IT" sz="800" b="1" dirty="0">
              <a:solidFill>
                <a:srgbClr val="00BCB8"/>
              </a:solidFill>
              <a:latin typeface="Helvetica" panose="020B0604020202020204" pitchFamily="34" charset="0"/>
            </a:endParaRPr>
          </a:p>
        </p:txBody>
      </p:sp>
      <p:pic>
        <p:nvPicPr>
          <p:cNvPr id="13" name="Immagin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pic>
        <p:nvPicPr>
          <p:cNvPr id="6" name="Immagine 5"/>
          <p:cNvPicPr>
            <a:picLocks noChangeAspect="1"/>
          </p:cNvPicPr>
          <p:nvPr/>
        </p:nvPicPr>
        <p:blipFill>
          <a:blip r:embed="rId4"/>
          <a:stretch>
            <a:fillRect/>
          </a:stretch>
        </p:blipFill>
        <p:spPr>
          <a:xfrm>
            <a:off x="593753" y="2024756"/>
            <a:ext cx="5426047" cy="2024938"/>
          </a:xfrm>
          <a:prstGeom prst="rect">
            <a:avLst/>
          </a:prstGeom>
        </p:spPr>
      </p:pic>
      <p:pic>
        <p:nvPicPr>
          <p:cNvPr id="7" name="Immagine 6"/>
          <p:cNvPicPr>
            <a:picLocks noChangeAspect="1"/>
          </p:cNvPicPr>
          <p:nvPr/>
        </p:nvPicPr>
        <p:blipFill>
          <a:blip r:embed="rId5"/>
          <a:stretch>
            <a:fillRect/>
          </a:stretch>
        </p:blipFill>
        <p:spPr>
          <a:xfrm>
            <a:off x="593753" y="4193672"/>
            <a:ext cx="5426047" cy="2552938"/>
          </a:xfrm>
          <a:prstGeom prst="rect">
            <a:avLst/>
          </a:prstGeom>
        </p:spPr>
      </p:pic>
    </p:spTree>
    <p:extLst>
      <p:ext uri="{BB962C8B-B14F-4D97-AF65-F5344CB8AC3E}">
        <p14:creationId xmlns:p14="http://schemas.microsoft.com/office/powerpoint/2010/main" val="42104994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10" name="object 10"/>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11" name="object 11"/>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12"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sp>
        <p:nvSpPr>
          <p:cNvPr id="14" name="CasellaDiTesto 13"/>
          <p:cNvSpPr txBox="1"/>
          <p:nvPr/>
        </p:nvSpPr>
        <p:spPr>
          <a:xfrm>
            <a:off x="457200" y="1193854"/>
            <a:ext cx="7632192" cy="1092607"/>
          </a:xfrm>
          <a:prstGeom prst="rect">
            <a:avLst/>
          </a:prstGeom>
          <a:noFill/>
        </p:spPr>
        <p:txBody>
          <a:bodyPr wrap="square" rtlCol="0">
            <a:spAutoFit/>
          </a:bodyPr>
          <a:lstStyle/>
          <a:p>
            <a:pPr>
              <a:buClr>
                <a:srgbClr val="00BCB8"/>
              </a:buClr>
            </a:pPr>
            <a:r>
              <a:rPr lang="it-IT" sz="2400" b="1" dirty="0" smtClean="0">
                <a:solidFill>
                  <a:schemeClr val="tx1">
                    <a:lumMod val="65000"/>
                    <a:lumOff val="35000"/>
                  </a:schemeClr>
                </a:solidFill>
                <a:latin typeface="Helvetica" panose="020B0604020202020204" pitchFamily="34" charset="0"/>
              </a:rPr>
              <a:t>STK 100</a:t>
            </a:r>
          </a:p>
          <a:p>
            <a:pPr>
              <a:buClr>
                <a:srgbClr val="00BCB8"/>
              </a:buClr>
            </a:pPr>
            <a:r>
              <a:rPr lang="it-IT" sz="2000" b="1" dirty="0">
                <a:solidFill>
                  <a:srgbClr val="00BCB8"/>
                </a:solidFill>
                <a:latin typeface="Helvetica" panose="020B0604020202020204" pitchFamily="34" charset="0"/>
              </a:rPr>
              <a:t>DOMAINE </a:t>
            </a:r>
            <a:r>
              <a:rPr lang="it-IT" sz="2000" b="1" dirty="0" smtClean="0">
                <a:solidFill>
                  <a:srgbClr val="00BCB8"/>
                </a:solidFill>
                <a:latin typeface="Helvetica" panose="020B0604020202020204" pitchFamily="34" charset="0"/>
              </a:rPr>
              <a:t>D’APPLICATION</a:t>
            </a:r>
            <a:endParaRPr lang="it-IT" sz="800" b="1" dirty="0">
              <a:solidFill>
                <a:srgbClr val="00BCB8"/>
              </a:solidFill>
              <a:latin typeface="Helvetica" panose="020B0604020202020204" pitchFamily="34" charset="0"/>
            </a:endParaRPr>
          </a:p>
          <a:p>
            <a:pPr>
              <a:lnSpc>
                <a:spcPct val="150000"/>
              </a:lnSpc>
            </a:pPr>
            <a:r>
              <a:rPr lang="en-GB" sz="1400" dirty="0" smtClean="0">
                <a:latin typeface="Helvetica" panose="020B0604020202020204" pitchFamily="34" charset="0"/>
              </a:rPr>
              <a:t>SAFE</a:t>
            </a:r>
            <a:endParaRPr lang="en-GB" sz="1400" dirty="0">
              <a:effectLst/>
              <a:latin typeface="Helvetica" panose="020B0604020202020204" pitchFamily="34" charset="0"/>
            </a:endParaRPr>
          </a:p>
        </p:txBody>
      </p:sp>
      <p:pic>
        <p:nvPicPr>
          <p:cNvPr id="13" name="Immagin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pic>
        <p:nvPicPr>
          <p:cNvPr id="2" name="Immagin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654" y="1905000"/>
            <a:ext cx="3124200" cy="4572000"/>
          </a:xfrm>
          <a:prstGeom prst="rect">
            <a:avLst/>
          </a:prstGeom>
        </p:spPr>
      </p:pic>
      <p:sp>
        <p:nvSpPr>
          <p:cNvPr id="4" name="Rettangolo 3"/>
          <p:cNvSpPr/>
          <p:nvPr/>
        </p:nvSpPr>
        <p:spPr>
          <a:xfrm>
            <a:off x="2930769" y="2278082"/>
            <a:ext cx="5673735" cy="4154984"/>
          </a:xfrm>
          <a:prstGeom prst="rect">
            <a:avLst/>
          </a:prstGeom>
        </p:spPr>
        <p:txBody>
          <a:bodyPr wrap="square">
            <a:spAutoFit/>
          </a:bodyPr>
          <a:lstStyle/>
          <a:p>
            <a:pPr>
              <a:lnSpc>
                <a:spcPct val="150000"/>
              </a:lnSpc>
            </a:pPr>
            <a:r>
              <a:rPr lang="fr-FR" sz="1400" b="1" dirty="0" smtClean="0">
                <a:latin typeface="Helvetica" panose="020B0604020202020204" pitchFamily="34" charset="0"/>
              </a:rPr>
              <a:t>SAFE </a:t>
            </a:r>
            <a:r>
              <a:rPr lang="fr-FR" sz="1400" b="1" dirty="0" err="1" smtClean="0">
                <a:latin typeface="Helvetica" panose="020B0604020202020204" pitchFamily="34" charset="0"/>
              </a:rPr>
              <a:t>CleanBox</a:t>
            </a:r>
            <a:r>
              <a:rPr lang="fr-FR" sz="1400" b="1" dirty="0" smtClean="0">
                <a:latin typeface="Helvetica" panose="020B0604020202020204" pitchFamily="34" charset="0"/>
              </a:rPr>
              <a:t> </a:t>
            </a:r>
            <a:r>
              <a:rPr lang="fr-FR" sz="1400" b="1" dirty="0">
                <a:latin typeface="Helvetica" panose="020B0604020202020204" pitchFamily="34" charset="0"/>
              </a:rPr>
              <a:t>STK 100 est une solution spécifiquement conçue pour le prétraitement des DMR </a:t>
            </a:r>
            <a:r>
              <a:rPr lang="fr-FR" sz="1400" dirty="0">
                <a:latin typeface="Helvetica" panose="020B0604020202020204" pitchFamily="34" charset="0"/>
              </a:rPr>
              <a:t>dans tous les contextes où le temps de stockage et/ou de transit est prolongé. </a:t>
            </a:r>
            <a:endParaRPr lang="fr-FR" sz="1400" dirty="0" smtClean="0">
              <a:latin typeface="Helvetica" panose="020B0604020202020204" pitchFamily="34" charset="0"/>
            </a:endParaRPr>
          </a:p>
          <a:p>
            <a:pPr>
              <a:lnSpc>
                <a:spcPct val="150000"/>
              </a:lnSpc>
            </a:pPr>
            <a:endParaRPr lang="fr-FR" sz="1400" dirty="0">
              <a:latin typeface="Helvetica" panose="020B0604020202020204" pitchFamily="34" charset="0"/>
            </a:endParaRPr>
          </a:p>
          <a:p>
            <a:pPr>
              <a:lnSpc>
                <a:spcPct val="150000"/>
              </a:lnSpc>
            </a:pPr>
            <a:r>
              <a:rPr lang="fr-FR" sz="1400" dirty="0">
                <a:latin typeface="Helvetica" panose="020B0604020202020204" pitchFamily="34" charset="0"/>
              </a:rPr>
              <a:t>En éliminant tous les contaminants résiduels des DMR, </a:t>
            </a:r>
            <a:r>
              <a:rPr lang="fr-FR" sz="1400" dirty="0" smtClean="0">
                <a:latin typeface="Helvetica" panose="020B0604020202020204" pitchFamily="34" charset="0"/>
              </a:rPr>
              <a:t>SAFE </a:t>
            </a:r>
            <a:r>
              <a:rPr lang="fr-FR" sz="1400" dirty="0" err="1" smtClean="0">
                <a:latin typeface="Helvetica" panose="020B0604020202020204" pitchFamily="34" charset="0"/>
              </a:rPr>
              <a:t>CleanBox</a:t>
            </a:r>
            <a:r>
              <a:rPr lang="fr-FR" sz="1400" dirty="0" smtClean="0">
                <a:latin typeface="Helvetica" panose="020B0604020202020204" pitchFamily="34" charset="0"/>
              </a:rPr>
              <a:t> </a:t>
            </a:r>
            <a:r>
              <a:rPr lang="fr-FR" sz="1400" dirty="0">
                <a:latin typeface="Helvetica" panose="020B0604020202020204" pitchFamily="34" charset="0"/>
              </a:rPr>
              <a:t>STK 100 empêche </a:t>
            </a:r>
            <a:r>
              <a:rPr lang="fr-FR" sz="1400" dirty="0" smtClean="0">
                <a:latin typeface="Helvetica" panose="020B0604020202020204" pitchFamily="34" charset="0"/>
              </a:rPr>
              <a:t>a </a:t>
            </a:r>
            <a:r>
              <a:rPr lang="fr-FR" sz="1400" dirty="0" smtClean="0">
                <a:latin typeface="Helvetica" panose="020B0604020202020204" pitchFamily="34" charset="0"/>
              </a:rPr>
              <a:t>la </a:t>
            </a:r>
            <a:r>
              <a:rPr lang="fr-FR" sz="1400" dirty="0">
                <a:latin typeface="Helvetica" panose="020B0604020202020204" pitchFamily="34" charset="0"/>
              </a:rPr>
              <a:t>saleté de se déposer de façon permanente, prévenant ainsi l'oxydation ou la fixation de matière organique (biofilm).</a:t>
            </a:r>
          </a:p>
          <a:p>
            <a:pPr>
              <a:lnSpc>
                <a:spcPct val="150000"/>
              </a:lnSpc>
            </a:pPr>
            <a:endParaRPr lang="en-GB" sz="800" b="1" dirty="0">
              <a:latin typeface="Helvetica" panose="020B0604020202020204" pitchFamily="34" charset="0"/>
            </a:endParaRPr>
          </a:p>
          <a:p>
            <a:pPr>
              <a:lnSpc>
                <a:spcPct val="150000"/>
              </a:lnSpc>
            </a:pPr>
            <a:r>
              <a:rPr lang="fr-FR" sz="1400" dirty="0">
                <a:latin typeface="Helvetica" panose="020B0604020202020204" pitchFamily="34" charset="0"/>
              </a:rPr>
              <a:t>Le nettoyage immédiat de l'instrumentation permet également de réduire le stress causé par </a:t>
            </a:r>
            <a:r>
              <a:rPr lang="fr-FR" sz="1400" b="1" dirty="0">
                <a:latin typeface="Helvetica" panose="020B0604020202020204" pitchFamily="34" charset="0"/>
              </a:rPr>
              <a:t>les </a:t>
            </a:r>
            <a:r>
              <a:rPr lang="fr-FR" sz="1400" b="1" dirty="0" err="1">
                <a:latin typeface="Helvetica" panose="020B0604020202020204" pitchFamily="34" charset="0"/>
              </a:rPr>
              <a:t>alugénides</a:t>
            </a:r>
            <a:r>
              <a:rPr lang="fr-FR" sz="1400" b="1" dirty="0">
                <a:latin typeface="Helvetica" panose="020B0604020202020204" pitchFamily="34" charset="0"/>
              </a:rPr>
              <a:t> partiellement présents dans les fluides biologiques et physiologiques ou les médicaments administrés pendant l'intervention</a:t>
            </a:r>
            <a:r>
              <a:rPr lang="fr-FR" sz="1400" b="1" dirty="0" smtClean="0">
                <a:latin typeface="Helvetica" panose="020B0604020202020204" pitchFamily="34" charset="0"/>
              </a:rPr>
              <a:t>.</a:t>
            </a:r>
            <a:endParaRPr lang="en-GB" sz="1400" b="1" dirty="0">
              <a:latin typeface="Helvetica" panose="020B0604020202020204" pitchFamily="34" charset="0"/>
            </a:endParaRPr>
          </a:p>
        </p:txBody>
      </p:sp>
    </p:spTree>
    <p:extLst>
      <p:ext uri="{BB962C8B-B14F-4D97-AF65-F5344CB8AC3E}">
        <p14:creationId xmlns:p14="http://schemas.microsoft.com/office/powerpoint/2010/main" val="30667170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10" name="object 10"/>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11" name="object 11"/>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12"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sp>
        <p:nvSpPr>
          <p:cNvPr id="14" name="CasellaDiTesto 13"/>
          <p:cNvSpPr txBox="1"/>
          <p:nvPr/>
        </p:nvSpPr>
        <p:spPr>
          <a:xfrm>
            <a:off x="457200" y="1193854"/>
            <a:ext cx="4114800" cy="3816429"/>
          </a:xfrm>
          <a:prstGeom prst="rect">
            <a:avLst/>
          </a:prstGeom>
          <a:noFill/>
        </p:spPr>
        <p:txBody>
          <a:bodyPr wrap="square" rtlCol="0">
            <a:spAutoFit/>
          </a:bodyPr>
          <a:lstStyle/>
          <a:p>
            <a:pPr>
              <a:buClr>
                <a:srgbClr val="00BCB8"/>
              </a:buClr>
            </a:pPr>
            <a:r>
              <a:rPr lang="it-IT" sz="2400" b="1" dirty="0" smtClean="0">
                <a:solidFill>
                  <a:schemeClr val="tx1">
                    <a:lumMod val="65000"/>
                    <a:lumOff val="35000"/>
                  </a:schemeClr>
                </a:solidFill>
                <a:latin typeface="Helvetica" panose="020B0604020202020204" pitchFamily="34" charset="0"/>
              </a:rPr>
              <a:t>STK 100</a:t>
            </a:r>
          </a:p>
          <a:p>
            <a:pPr>
              <a:buClr>
                <a:srgbClr val="00BCB8"/>
              </a:buClr>
            </a:pPr>
            <a:r>
              <a:rPr lang="it-IT" sz="2000" b="1" dirty="0">
                <a:solidFill>
                  <a:srgbClr val="00BCB8"/>
                </a:solidFill>
                <a:latin typeface="Helvetica" panose="020B0604020202020204" pitchFamily="34" charset="0"/>
              </a:rPr>
              <a:t>DOMAINE D’APPLICATION</a:t>
            </a:r>
            <a:endParaRPr lang="it-IT" sz="800" b="1" dirty="0">
              <a:solidFill>
                <a:srgbClr val="00BCB8"/>
              </a:solidFill>
              <a:latin typeface="Helvetica" panose="020B0604020202020204" pitchFamily="34" charset="0"/>
            </a:endParaRPr>
          </a:p>
          <a:p>
            <a:pPr>
              <a:lnSpc>
                <a:spcPct val="150000"/>
              </a:lnSpc>
              <a:buClr>
                <a:srgbClr val="00BCB8"/>
              </a:buClr>
            </a:pPr>
            <a:endParaRPr lang="it-IT" sz="800" b="1" dirty="0" smtClean="0">
              <a:solidFill>
                <a:srgbClr val="00BCB8"/>
              </a:solidFill>
              <a:latin typeface="Helvetica" panose="020B0604020202020204" pitchFamily="34" charset="0"/>
            </a:endParaRPr>
          </a:p>
          <a:p>
            <a:pPr>
              <a:lnSpc>
                <a:spcPct val="150000"/>
              </a:lnSpc>
              <a:buClr>
                <a:srgbClr val="00BCB8"/>
              </a:buClr>
            </a:pPr>
            <a:endParaRPr lang="it-IT" sz="800" b="1" dirty="0">
              <a:solidFill>
                <a:srgbClr val="00BCB8"/>
              </a:solidFill>
              <a:latin typeface="Helvetica" panose="020B0604020202020204" pitchFamily="34" charset="0"/>
            </a:endParaRPr>
          </a:p>
          <a:p>
            <a:pPr>
              <a:lnSpc>
                <a:spcPct val="150000"/>
              </a:lnSpc>
            </a:pPr>
            <a:r>
              <a:rPr lang="fr-FR" dirty="0"/>
              <a:t>La machine trouve les emplacements suivants </a:t>
            </a:r>
            <a:r>
              <a:rPr lang="en-GB" sz="1600" b="1" dirty="0" smtClean="0">
                <a:latin typeface="Helvetica" panose="020B0604020202020204" pitchFamily="34" charset="0"/>
              </a:rPr>
              <a:t>:</a:t>
            </a:r>
          </a:p>
          <a:p>
            <a:pPr marL="285750" indent="-285750">
              <a:lnSpc>
                <a:spcPct val="150000"/>
              </a:lnSpc>
              <a:buClr>
                <a:srgbClr val="00BCB8"/>
              </a:buClr>
              <a:buFont typeface="Arial" panose="020B0604020202020204" pitchFamily="34" charset="0"/>
              <a:buChar char="•"/>
            </a:pPr>
            <a:r>
              <a:rPr lang="fr-FR" sz="1600" dirty="0" smtClean="0">
                <a:latin typeface="Helvetica" panose="020B0604020202020204" pitchFamily="34" charset="0"/>
              </a:rPr>
              <a:t>Stérilisation </a:t>
            </a:r>
            <a:r>
              <a:rPr lang="fr-FR" sz="1600" dirty="0">
                <a:latin typeface="Helvetica" panose="020B0604020202020204" pitchFamily="34" charset="0"/>
              </a:rPr>
              <a:t>sous-centrale </a:t>
            </a:r>
          </a:p>
          <a:p>
            <a:pPr marL="285750" indent="-285750">
              <a:lnSpc>
                <a:spcPct val="150000"/>
              </a:lnSpc>
              <a:buClr>
                <a:srgbClr val="00BCB8"/>
              </a:buClr>
              <a:buFont typeface="Arial" panose="020B0604020202020204" pitchFamily="34" charset="0"/>
              <a:buChar char="•"/>
            </a:pPr>
            <a:r>
              <a:rPr lang="fr-FR" sz="1600" dirty="0" smtClean="0">
                <a:latin typeface="Helvetica" panose="020B0604020202020204" pitchFamily="34" charset="0"/>
              </a:rPr>
              <a:t>Blocs </a:t>
            </a:r>
            <a:r>
              <a:rPr lang="fr-FR" sz="1600" dirty="0">
                <a:latin typeface="Helvetica" panose="020B0604020202020204" pitchFamily="34" charset="0"/>
              </a:rPr>
              <a:t>opératoires spécialisés </a:t>
            </a:r>
          </a:p>
          <a:p>
            <a:pPr marL="285750" indent="-285750">
              <a:lnSpc>
                <a:spcPct val="150000"/>
              </a:lnSpc>
              <a:buClr>
                <a:srgbClr val="00BCB8"/>
              </a:buClr>
              <a:buFont typeface="Arial" panose="020B0604020202020204" pitchFamily="34" charset="0"/>
              <a:buChar char="•"/>
            </a:pPr>
            <a:r>
              <a:rPr lang="fr-FR" sz="1600" dirty="0" smtClean="0">
                <a:latin typeface="Helvetica" panose="020B0604020202020204" pitchFamily="34" charset="0"/>
              </a:rPr>
              <a:t>Laboratoires </a:t>
            </a:r>
            <a:r>
              <a:rPr lang="fr-FR" sz="1600" dirty="0">
                <a:latin typeface="Helvetica" panose="020B0604020202020204" pitchFamily="34" charset="0"/>
              </a:rPr>
              <a:t>de maintenance </a:t>
            </a:r>
          </a:p>
          <a:p>
            <a:pPr marL="285750" indent="-285750">
              <a:lnSpc>
                <a:spcPct val="150000"/>
              </a:lnSpc>
              <a:buClr>
                <a:srgbClr val="00BCB8"/>
              </a:buClr>
              <a:buFont typeface="Arial" panose="020B0604020202020204" pitchFamily="34" charset="0"/>
              <a:buChar char="•"/>
            </a:pPr>
            <a:r>
              <a:rPr lang="fr-FR" sz="1600" dirty="0" smtClean="0">
                <a:latin typeface="Helvetica" panose="020B0604020202020204" pitchFamily="34" charset="0"/>
              </a:rPr>
              <a:t>Hôpitaux </a:t>
            </a:r>
            <a:r>
              <a:rPr lang="fr-FR" sz="1600" dirty="0">
                <a:latin typeface="Helvetica" panose="020B0604020202020204" pitchFamily="34" charset="0"/>
              </a:rPr>
              <a:t>sans centrale de stérilisation </a:t>
            </a:r>
          </a:p>
          <a:p>
            <a:pPr>
              <a:lnSpc>
                <a:spcPct val="150000"/>
              </a:lnSpc>
              <a:buClr>
                <a:srgbClr val="00BCB8"/>
              </a:buClr>
            </a:pPr>
            <a:endParaRPr lang="en-GB" sz="1600" dirty="0">
              <a:latin typeface="Helvetica" panose="020B0604020202020204" pitchFamily="34" charset="0"/>
            </a:endParaRPr>
          </a:p>
        </p:txBody>
      </p:sp>
      <p:pic>
        <p:nvPicPr>
          <p:cNvPr id="13" name="Immagin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pic>
        <p:nvPicPr>
          <p:cNvPr id="4" name="Immagine 3"/>
          <p:cNvPicPr>
            <a:picLocks noChangeAspect="1"/>
          </p:cNvPicPr>
          <p:nvPr/>
        </p:nvPicPr>
        <p:blipFill rotWithShape="1">
          <a:blip r:embed="rId3" cstate="print">
            <a:extLst>
              <a:ext uri="{28A0092B-C50C-407E-A947-70E740481C1C}">
                <a14:useLocalDpi xmlns:a14="http://schemas.microsoft.com/office/drawing/2010/main" val="0"/>
              </a:ext>
            </a:extLst>
          </a:blip>
          <a:srcRect l="7356"/>
          <a:stretch/>
        </p:blipFill>
        <p:spPr>
          <a:xfrm>
            <a:off x="4688643" y="2362200"/>
            <a:ext cx="4023874" cy="2895600"/>
          </a:xfrm>
          <a:prstGeom prst="rect">
            <a:avLst/>
          </a:prstGeom>
        </p:spPr>
      </p:pic>
    </p:spTree>
    <p:extLst>
      <p:ext uri="{BB962C8B-B14F-4D97-AF65-F5344CB8AC3E}">
        <p14:creationId xmlns:p14="http://schemas.microsoft.com/office/powerpoint/2010/main" val="12891171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10" name="object 10"/>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11" name="object 11"/>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12"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sp>
        <p:nvSpPr>
          <p:cNvPr id="14" name="CasellaDiTesto 13"/>
          <p:cNvSpPr txBox="1"/>
          <p:nvPr/>
        </p:nvSpPr>
        <p:spPr>
          <a:xfrm>
            <a:off x="457200" y="1193854"/>
            <a:ext cx="5943600" cy="769441"/>
          </a:xfrm>
          <a:prstGeom prst="rect">
            <a:avLst/>
          </a:prstGeom>
          <a:noFill/>
        </p:spPr>
        <p:txBody>
          <a:bodyPr wrap="square" rtlCol="0">
            <a:spAutoFit/>
          </a:bodyPr>
          <a:lstStyle/>
          <a:p>
            <a:pPr>
              <a:buClr>
                <a:srgbClr val="00BCB8"/>
              </a:buClr>
            </a:pPr>
            <a:r>
              <a:rPr lang="it-IT" sz="2400" b="1" dirty="0" smtClean="0">
                <a:solidFill>
                  <a:schemeClr val="tx1">
                    <a:lumMod val="65000"/>
                    <a:lumOff val="35000"/>
                  </a:schemeClr>
                </a:solidFill>
                <a:latin typeface="Helvetica" panose="020B0604020202020204" pitchFamily="34" charset="0"/>
              </a:rPr>
              <a:t>CERTIFICATIONS ET BREVETS</a:t>
            </a:r>
          </a:p>
          <a:p>
            <a:pPr>
              <a:buClr>
                <a:srgbClr val="00BCB8"/>
              </a:buClr>
            </a:pPr>
            <a:r>
              <a:rPr lang="it-IT" sz="2000" b="1" dirty="0" err="1">
                <a:solidFill>
                  <a:srgbClr val="00BCB8"/>
                </a:solidFill>
                <a:latin typeface="Helvetica" panose="020B0604020202020204" pitchFamily="34" charset="0"/>
              </a:rPr>
              <a:t>Fabriqué</a:t>
            </a:r>
            <a:r>
              <a:rPr lang="it-IT" sz="2000" b="1" dirty="0">
                <a:solidFill>
                  <a:srgbClr val="00BCB8"/>
                </a:solidFill>
                <a:latin typeface="Helvetica" panose="020B0604020202020204" pitchFamily="34" charset="0"/>
              </a:rPr>
              <a:t> en </a:t>
            </a:r>
            <a:r>
              <a:rPr lang="it-IT" sz="2000" b="1" dirty="0" err="1">
                <a:solidFill>
                  <a:srgbClr val="00BCB8"/>
                </a:solidFill>
                <a:latin typeface="Helvetica" panose="020B0604020202020204" pitchFamily="34" charset="0"/>
              </a:rPr>
              <a:t>Italie</a:t>
            </a:r>
            <a:endParaRPr lang="it-IT" sz="800" b="1" dirty="0">
              <a:solidFill>
                <a:srgbClr val="00BCB8"/>
              </a:solidFill>
              <a:latin typeface="Helvetica" panose="020B0604020202020204" pitchFamily="34" charset="0"/>
            </a:endParaRPr>
          </a:p>
        </p:txBody>
      </p:sp>
      <p:pic>
        <p:nvPicPr>
          <p:cNvPr id="13" name="Immagin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sp>
        <p:nvSpPr>
          <p:cNvPr id="3" name="Rettangolo 2"/>
          <p:cNvSpPr/>
          <p:nvPr/>
        </p:nvSpPr>
        <p:spPr>
          <a:xfrm>
            <a:off x="480841" y="2347281"/>
            <a:ext cx="7487217" cy="2677656"/>
          </a:xfrm>
          <a:prstGeom prst="rect">
            <a:avLst/>
          </a:prstGeom>
        </p:spPr>
        <p:txBody>
          <a:bodyPr wrap="square">
            <a:spAutoFit/>
          </a:bodyPr>
          <a:lstStyle/>
          <a:p>
            <a:pPr>
              <a:lnSpc>
                <a:spcPct val="150000"/>
              </a:lnSpc>
              <a:spcAft>
                <a:spcPts val="0"/>
              </a:spcAft>
            </a:pPr>
            <a:r>
              <a:rPr lang="en-US" sz="1600" dirty="0" err="1" smtClean="0">
                <a:latin typeface="Helvetica" panose="020B0604020202020204" pitchFamily="34" charset="0"/>
                <a:ea typeface="Times New Roman" panose="02020603050405020304" pitchFamily="18" charset="0"/>
                <a:cs typeface="Arial" panose="020B0604020202020204" pitchFamily="34" charset="0"/>
              </a:rPr>
              <a:t>Tous</a:t>
            </a:r>
            <a:r>
              <a:rPr lang="en-US" sz="1600" dirty="0" smtClean="0">
                <a:latin typeface="Helvetica" panose="020B0604020202020204" pitchFamily="34" charset="0"/>
                <a:ea typeface="Times New Roman" panose="02020603050405020304" pitchFamily="18" charset="0"/>
                <a:cs typeface="Arial" panose="020B0604020202020204" pitchFamily="34" charset="0"/>
              </a:rPr>
              <a:t> les </a:t>
            </a:r>
            <a:r>
              <a:rPr lang="en-US" sz="1600" dirty="0" err="1" smtClean="0">
                <a:latin typeface="Helvetica" panose="020B0604020202020204" pitchFamily="34" charset="0"/>
                <a:ea typeface="Times New Roman" panose="02020603050405020304" pitchFamily="18" charset="0"/>
                <a:cs typeface="Arial" panose="020B0604020202020204" pitchFamily="34" charset="0"/>
              </a:rPr>
              <a:t>Modèles</a:t>
            </a:r>
            <a:r>
              <a:rPr lang="en-US" sz="1600" dirty="0" smtClean="0">
                <a:latin typeface="Helvetica" panose="020B0604020202020204" pitchFamily="34" charset="0"/>
                <a:ea typeface="Times New Roman" panose="02020603050405020304" pitchFamily="18" charset="0"/>
                <a:cs typeface="Arial" panose="020B0604020202020204" pitchFamily="34" charset="0"/>
              </a:rPr>
              <a:t> </a:t>
            </a:r>
            <a:r>
              <a:rPr lang="en-US" sz="1600" dirty="0" smtClean="0">
                <a:latin typeface="Helvetica" panose="020B0604020202020204" pitchFamily="34" charset="0"/>
                <a:ea typeface="Times New Roman" panose="02020603050405020304" pitchFamily="18" charset="0"/>
                <a:cs typeface="Arial" panose="020B0604020202020204" pitchFamily="34" charset="0"/>
              </a:rPr>
              <a:t> </a:t>
            </a:r>
            <a:r>
              <a:rPr lang="en-US" sz="1600" dirty="0" smtClean="0">
                <a:solidFill>
                  <a:srgbClr val="3D3C3B"/>
                </a:solidFill>
                <a:latin typeface="Helvetica" panose="020B0604020202020204" pitchFamily="34" charset="0"/>
                <a:ea typeface="Calibri" panose="020F0502020204030204" pitchFamily="34" charset="0"/>
                <a:cs typeface="Montserrat-Light"/>
              </a:rPr>
              <a:t>SAFE </a:t>
            </a:r>
            <a:r>
              <a:rPr lang="en-US" sz="1600" dirty="0" err="1">
                <a:solidFill>
                  <a:srgbClr val="3D3C3B"/>
                </a:solidFill>
                <a:latin typeface="Helvetica" panose="020B0604020202020204" pitchFamily="34" charset="0"/>
                <a:ea typeface="Calibri" panose="020F0502020204030204" pitchFamily="34" charset="0"/>
                <a:cs typeface="Montserrat-Light"/>
              </a:rPr>
              <a:t>CleanBox</a:t>
            </a:r>
            <a:r>
              <a:rPr lang="en-US" sz="1600" dirty="0">
                <a:solidFill>
                  <a:srgbClr val="3D3C3B"/>
                </a:solidFill>
                <a:latin typeface="Helvetica" panose="020B0604020202020204" pitchFamily="34" charset="0"/>
                <a:ea typeface="Calibri" panose="020F0502020204030204" pitchFamily="34" charset="0"/>
                <a:cs typeface="Montserrat-Light"/>
              </a:rPr>
              <a:t> </a:t>
            </a:r>
            <a:r>
              <a:rPr lang="en-US" sz="1600" dirty="0" err="1" smtClean="0">
                <a:solidFill>
                  <a:srgbClr val="3D3C3B"/>
                </a:solidFill>
                <a:latin typeface="Helvetica" panose="020B0604020202020204" pitchFamily="34" charset="0"/>
                <a:ea typeface="Calibri" panose="020F0502020204030204" pitchFamily="34" charset="0"/>
                <a:cs typeface="Montserrat-Light"/>
              </a:rPr>
              <a:t>sont</a:t>
            </a:r>
            <a:r>
              <a:rPr lang="en-US" sz="1600" dirty="0">
                <a:solidFill>
                  <a:srgbClr val="3D3C3B"/>
                </a:solidFill>
                <a:latin typeface="Helvetica" panose="020B0604020202020204" pitchFamily="34" charset="0"/>
                <a:ea typeface="Calibri" panose="020F0502020204030204" pitchFamily="34" charset="0"/>
                <a:cs typeface="Montserrat-Light"/>
              </a:rPr>
              <a:t> </a:t>
            </a:r>
            <a:r>
              <a:rPr lang="fr-FR" sz="1600" b="1" dirty="0" smtClean="0">
                <a:solidFill>
                  <a:srgbClr val="3D3C3B"/>
                </a:solidFill>
                <a:latin typeface="Helvetica" panose="020B0604020202020204" pitchFamily="34" charset="0"/>
                <a:ea typeface="Calibri" panose="020F0502020204030204" pitchFamily="34" charset="0"/>
                <a:cs typeface="Montserrat-Light"/>
              </a:rPr>
              <a:t>certifié </a:t>
            </a:r>
            <a:r>
              <a:rPr lang="fr-FR" sz="1600" b="1" dirty="0">
                <a:solidFill>
                  <a:srgbClr val="3D3C3B"/>
                </a:solidFill>
                <a:latin typeface="Helvetica" panose="020B0604020202020204" pitchFamily="34" charset="0"/>
                <a:ea typeface="Calibri" panose="020F0502020204030204" pitchFamily="34" charset="0"/>
                <a:cs typeface="Montserrat-Light"/>
              </a:rPr>
              <a:t>et marqué CE en tant que Dispositif Médical de classe I, </a:t>
            </a:r>
            <a:r>
              <a:rPr lang="fr-FR" sz="1600" dirty="0">
                <a:solidFill>
                  <a:srgbClr val="3D3C3B"/>
                </a:solidFill>
                <a:latin typeface="Helvetica" panose="020B0604020202020204" pitchFamily="34" charset="0"/>
                <a:ea typeface="Calibri" panose="020F0502020204030204" pitchFamily="34" charset="0"/>
                <a:cs typeface="Montserrat-Light"/>
              </a:rPr>
              <a:t>conformément à la Directive Européenne 2017/745 / CEE</a:t>
            </a:r>
            <a:r>
              <a:rPr lang="en-US" sz="1600" dirty="0" smtClean="0">
                <a:solidFill>
                  <a:srgbClr val="3D3C3B"/>
                </a:solidFill>
                <a:latin typeface="Helvetica" panose="020B0604020202020204" pitchFamily="34" charset="0"/>
                <a:ea typeface="Calibri" panose="020F0502020204030204" pitchFamily="34" charset="0"/>
                <a:cs typeface="Montserrat-Light"/>
              </a:rPr>
              <a:t>. </a:t>
            </a:r>
            <a:endParaRPr lang="en-GB" sz="1600" dirty="0">
              <a:latin typeface="Helvetica" panose="020B0604020202020204" pitchFamily="34" charset="0"/>
              <a:ea typeface="Calibri" panose="020F0502020204030204" pitchFamily="34" charset="0"/>
              <a:cs typeface="Arial" panose="020B0604020202020204" pitchFamily="34" charset="0"/>
            </a:endParaRPr>
          </a:p>
          <a:p>
            <a:pPr>
              <a:lnSpc>
                <a:spcPct val="150000"/>
              </a:lnSpc>
              <a:spcAft>
                <a:spcPts val="0"/>
              </a:spcAft>
            </a:pPr>
            <a:endParaRPr lang="en-US" sz="1600" dirty="0" smtClean="0">
              <a:solidFill>
                <a:srgbClr val="3D3C3B"/>
              </a:solidFill>
              <a:latin typeface="Arno Pro" panose="02020502040506020403" pitchFamily="18" charset="0"/>
              <a:ea typeface="Calibri" panose="020F0502020204030204" pitchFamily="34" charset="0"/>
              <a:cs typeface="Montserrat-Light"/>
            </a:endParaRPr>
          </a:p>
          <a:p>
            <a:pPr>
              <a:lnSpc>
                <a:spcPct val="150000"/>
              </a:lnSpc>
              <a:spcAft>
                <a:spcPts val="0"/>
              </a:spcAft>
            </a:pPr>
            <a:r>
              <a:rPr lang="en-US" sz="1600" b="1" dirty="0">
                <a:solidFill>
                  <a:srgbClr val="3D3C3B"/>
                </a:solidFill>
                <a:latin typeface="Helvetica" panose="020B0604020202020204" pitchFamily="34" charset="0"/>
                <a:ea typeface="Calibri" panose="020F0502020204030204" pitchFamily="34" charset="0"/>
                <a:cs typeface="Montserrat-Light"/>
              </a:rPr>
              <a:t>BICAR</a:t>
            </a:r>
            <a:r>
              <a:rPr lang="en-US" sz="1600" b="1" i="1" dirty="0" smtClean="0">
                <a:solidFill>
                  <a:srgbClr val="3B3B3A"/>
                </a:solidFill>
                <a:latin typeface="Arno Pro" panose="02020502040506020403" pitchFamily="18" charset="0"/>
                <a:ea typeface="Calibri" panose="020F0502020204030204" pitchFamily="34" charset="0"/>
                <a:cs typeface="Arial" panose="020B0604020202020204" pitchFamily="34" charset="0"/>
              </a:rPr>
              <a:t>med </a:t>
            </a:r>
            <a:r>
              <a:rPr lang="en-US" sz="1600" b="1" baseline="30000" dirty="0">
                <a:solidFill>
                  <a:srgbClr val="3B3B3A"/>
                </a:solidFill>
                <a:latin typeface="Arno Pro" panose="02020502040506020403" pitchFamily="18" charset="0"/>
                <a:ea typeface="Calibri" panose="020F0502020204030204" pitchFamily="34" charset="0"/>
                <a:cs typeface="Arial" panose="020B0604020202020204" pitchFamily="34" charset="0"/>
              </a:rPr>
              <a:t>®</a:t>
            </a:r>
            <a:r>
              <a:rPr lang="en-US" sz="1600" b="1" dirty="0">
                <a:solidFill>
                  <a:srgbClr val="3D3C3B"/>
                </a:solidFill>
                <a:latin typeface="Helvetica" panose="020B0604020202020204" pitchFamily="34" charset="0"/>
                <a:ea typeface="Calibri" panose="020F0502020204030204" pitchFamily="34" charset="0"/>
                <a:cs typeface="Montserrat-Light"/>
              </a:rPr>
              <a:t> </a:t>
            </a:r>
            <a:r>
              <a:rPr lang="fr-FR" sz="1600" b="1" dirty="0">
                <a:solidFill>
                  <a:srgbClr val="3D3C3B"/>
                </a:solidFill>
                <a:latin typeface="Helvetica" panose="020B0604020202020204" pitchFamily="34" charset="0"/>
                <a:ea typeface="Calibri" panose="020F0502020204030204" pitchFamily="34" charset="0"/>
                <a:cs typeface="Helvetica" panose="020B0604020202020204" pitchFamily="34" charset="0"/>
              </a:rPr>
              <a:t>détient 4 brevets déposés et reconnus.</a:t>
            </a:r>
          </a:p>
          <a:p>
            <a:pPr>
              <a:lnSpc>
                <a:spcPct val="150000"/>
              </a:lnSpc>
              <a:spcAft>
                <a:spcPts val="0"/>
              </a:spcAft>
            </a:pPr>
            <a:endParaRPr lang="fr-FR" sz="1600" b="1" dirty="0">
              <a:solidFill>
                <a:srgbClr val="3D3C3B"/>
              </a:solidFill>
              <a:latin typeface="Helvetica" panose="020B0604020202020204" pitchFamily="34" charset="0"/>
              <a:ea typeface="Calibri" panose="020F0502020204030204" pitchFamily="34" charset="0"/>
              <a:cs typeface="Helvetica" panose="020B0604020202020204" pitchFamily="34" charset="0"/>
            </a:endParaRPr>
          </a:p>
          <a:p>
            <a:pPr>
              <a:lnSpc>
                <a:spcPct val="150000"/>
              </a:lnSpc>
              <a:spcAft>
                <a:spcPts val="0"/>
              </a:spcAft>
            </a:pPr>
            <a:r>
              <a:rPr lang="en-US" sz="1600" dirty="0" smtClean="0">
                <a:solidFill>
                  <a:srgbClr val="3D3C3B"/>
                </a:solidFill>
                <a:latin typeface="Helvetica" panose="020B0604020202020204" pitchFamily="34" charset="0"/>
                <a:ea typeface="Calibri" panose="020F0502020204030204" pitchFamily="34" charset="0"/>
                <a:cs typeface="Helvetica" panose="020B0604020202020204" pitchFamily="34" charset="0"/>
              </a:rPr>
              <a:t>.</a:t>
            </a:r>
            <a:endParaRPr lang="en-GB" sz="1600" dirty="0">
              <a:latin typeface="Helvetica"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1265912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tangolo 11"/>
          <p:cNvSpPr/>
          <p:nvPr/>
        </p:nvSpPr>
        <p:spPr>
          <a:xfrm>
            <a:off x="-1" y="2667000"/>
            <a:ext cx="9144001" cy="4191000"/>
          </a:xfrm>
          <a:prstGeom prst="rect">
            <a:avLst/>
          </a:prstGeom>
          <a:solidFill>
            <a:srgbClr val="00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bg1"/>
              </a:solidFill>
            </a:endParaRPr>
          </a:p>
        </p:txBody>
      </p:sp>
      <p:sp>
        <p:nvSpPr>
          <p:cNvPr id="13" name="text 1"/>
          <p:cNvSpPr txBox="1"/>
          <p:nvPr/>
        </p:nvSpPr>
        <p:spPr>
          <a:xfrm>
            <a:off x="838200" y="3583845"/>
            <a:ext cx="6019800" cy="4062651"/>
          </a:xfrm>
          <a:prstGeom prst="rect">
            <a:avLst/>
          </a:prstGeom>
        </p:spPr>
        <p:txBody>
          <a:bodyPr vert="horz" wrap="square" lIns="0" tIns="0" rIns="0" bIns="0" rtlCol="0">
            <a:spAutoFit/>
          </a:bodyPr>
          <a:lstStyle/>
          <a:p>
            <a:r>
              <a:rPr lang="it-IT" sz="3600" b="1" spc="10" dirty="0" smtClean="0">
                <a:solidFill>
                  <a:schemeClr val="bg1"/>
                </a:solidFill>
                <a:latin typeface="Helvetica" pitchFamily="34" charset="0"/>
                <a:cs typeface="Arial"/>
              </a:rPr>
              <a:t>CONSUMABLE</a:t>
            </a:r>
            <a:endParaRPr lang="it-IT" sz="3600" b="1" spc="10" dirty="0">
              <a:solidFill>
                <a:schemeClr val="bg1"/>
              </a:solidFill>
              <a:latin typeface="Helvetica" pitchFamily="34" charset="0"/>
              <a:cs typeface="Arial"/>
            </a:endParaRPr>
          </a:p>
          <a:p>
            <a:r>
              <a:rPr lang="it-IT" sz="2400" b="1" spc="10" dirty="0" err="1" smtClean="0">
                <a:solidFill>
                  <a:schemeClr val="bg1"/>
                </a:solidFill>
                <a:latin typeface="Helvetica" pitchFamily="34" charset="0"/>
                <a:cs typeface="Arial"/>
              </a:rPr>
              <a:t>SAFEKlinic</a:t>
            </a:r>
            <a:r>
              <a:rPr lang="it-IT" sz="2400" b="1" spc="10" dirty="0" smtClean="0">
                <a:solidFill>
                  <a:schemeClr val="bg1"/>
                </a:solidFill>
                <a:latin typeface="Helvetica" pitchFamily="34" charset="0"/>
                <a:cs typeface="Arial"/>
              </a:rPr>
              <a:t> </a:t>
            </a:r>
            <a:r>
              <a:rPr lang="it-IT" sz="2400" b="1" spc="10" dirty="0" err="1" smtClean="0">
                <a:solidFill>
                  <a:schemeClr val="bg1"/>
                </a:solidFill>
                <a:latin typeface="Helvetica" pitchFamily="34" charset="0"/>
                <a:cs typeface="Arial"/>
              </a:rPr>
              <a:t>Bicarbonate</a:t>
            </a:r>
            <a:r>
              <a:rPr lang="it-IT" sz="2400" b="1" spc="10" dirty="0" smtClean="0">
                <a:solidFill>
                  <a:schemeClr val="bg1"/>
                </a:solidFill>
                <a:latin typeface="Helvetica" pitchFamily="34" charset="0"/>
                <a:cs typeface="Arial"/>
              </a:rPr>
              <a:t> de </a:t>
            </a:r>
            <a:r>
              <a:rPr lang="it-IT" sz="2400" b="1" spc="10" dirty="0" err="1" smtClean="0">
                <a:solidFill>
                  <a:schemeClr val="bg1"/>
                </a:solidFill>
                <a:latin typeface="Helvetica" pitchFamily="34" charset="0"/>
                <a:cs typeface="Arial"/>
              </a:rPr>
              <a:t>Sodium</a:t>
            </a:r>
            <a:r>
              <a:rPr lang="it-IT" sz="2400" b="1" spc="10" dirty="0" smtClean="0">
                <a:solidFill>
                  <a:schemeClr val="bg1"/>
                </a:solidFill>
                <a:latin typeface="Helvetica" pitchFamily="34" charset="0"/>
                <a:cs typeface="Arial"/>
              </a:rPr>
              <a:t> </a:t>
            </a:r>
            <a:endParaRPr lang="it-IT" sz="2400" b="1" spc="10" dirty="0" smtClean="0">
              <a:solidFill>
                <a:schemeClr val="bg1"/>
              </a:solidFill>
              <a:latin typeface="Helvetica" pitchFamily="34" charset="0"/>
              <a:cs typeface="Arial"/>
            </a:endParaRPr>
          </a:p>
          <a:p>
            <a:r>
              <a:rPr lang="it-IT" sz="2400" b="1" spc="10" dirty="0" smtClean="0">
                <a:solidFill>
                  <a:schemeClr val="bg1"/>
                </a:solidFill>
                <a:latin typeface="Helvetica" pitchFamily="34" charset="0"/>
                <a:cs typeface="Arial"/>
              </a:rPr>
              <a:t>SANYSAFE</a:t>
            </a:r>
            <a:endParaRPr lang="it-IT" sz="2400" b="1" spc="10" dirty="0">
              <a:solidFill>
                <a:schemeClr val="bg1"/>
              </a:solidFill>
              <a:latin typeface="Helvetica" pitchFamily="34" charset="0"/>
              <a:cs typeface="Arial"/>
            </a:endParaRPr>
          </a:p>
          <a:p>
            <a:endParaRPr lang="it-IT" sz="2800" b="1" spc="10" dirty="0">
              <a:solidFill>
                <a:schemeClr val="bg1"/>
              </a:solidFill>
              <a:latin typeface="Helvetica" pitchFamily="34" charset="0"/>
              <a:cs typeface="Arial"/>
            </a:endParaRPr>
          </a:p>
          <a:p>
            <a:pPr>
              <a:lnSpc>
                <a:spcPct val="150000"/>
              </a:lnSpc>
            </a:pPr>
            <a:endParaRPr lang="en-US" sz="3200" spc="10" dirty="0" smtClean="0">
              <a:solidFill>
                <a:schemeClr val="tx1">
                  <a:lumMod val="85000"/>
                  <a:lumOff val="15000"/>
                </a:schemeClr>
              </a:solidFill>
              <a:latin typeface="Helvetica" pitchFamily="34" charset="0"/>
              <a:cs typeface="Arial"/>
            </a:endParaRPr>
          </a:p>
          <a:p>
            <a:endParaRPr lang="en-US" sz="3200" dirty="0">
              <a:latin typeface="Helvetica" panose="020B0604020202020204" pitchFamily="34" charset="0"/>
              <a:cs typeface="Arial"/>
            </a:endParaRPr>
          </a:p>
          <a:p>
            <a:endParaRPr lang="en-US" sz="3200" dirty="0">
              <a:latin typeface="Helvetica" panose="020B0604020202020204" pitchFamily="34" charset="0"/>
              <a:cs typeface="Arial"/>
            </a:endParaRPr>
          </a:p>
          <a:p>
            <a:pPr marL="0">
              <a:lnSpc>
                <a:spcPct val="100000"/>
              </a:lnSpc>
            </a:pPr>
            <a:endParaRPr sz="3200" dirty="0">
              <a:solidFill>
                <a:srgbClr val="00BCB8"/>
              </a:solidFill>
              <a:latin typeface="Helvetica" pitchFamily="34" charset="0"/>
              <a:cs typeface="Arial"/>
            </a:endParaRPr>
          </a:p>
        </p:txBody>
      </p:sp>
      <p:sp>
        <p:nvSpPr>
          <p:cNvPr id="21" name="object 21"/>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22" name="object 22"/>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23" name="object 23"/>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26"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pic>
        <p:nvPicPr>
          <p:cNvPr id="11" name="Immagin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spTree>
    <p:extLst>
      <p:ext uri="{BB962C8B-B14F-4D97-AF65-F5344CB8AC3E}">
        <p14:creationId xmlns:p14="http://schemas.microsoft.com/office/powerpoint/2010/main" val="264784626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10" name="object 10"/>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11" name="object 11"/>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12"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sp>
        <p:nvSpPr>
          <p:cNvPr id="14" name="CasellaDiTesto 13"/>
          <p:cNvSpPr txBox="1"/>
          <p:nvPr/>
        </p:nvSpPr>
        <p:spPr>
          <a:xfrm>
            <a:off x="457200" y="1193854"/>
            <a:ext cx="5943600" cy="954107"/>
          </a:xfrm>
          <a:prstGeom prst="rect">
            <a:avLst/>
          </a:prstGeom>
          <a:noFill/>
        </p:spPr>
        <p:txBody>
          <a:bodyPr wrap="square" rtlCol="0">
            <a:spAutoFit/>
          </a:bodyPr>
          <a:lstStyle/>
          <a:p>
            <a:pPr>
              <a:buClr>
                <a:srgbClr val="00BCB8"/>
              </a:buClr>
            </a:pPr>
            <a:r>
              <a:rPr lang="it-IT" sz="2400" b="1" dirty="0" smtClean="0">
                <a:solidFill>
                  <a:schemeClr val="tx1">
                    <a:lumMod val="65000"/>
                    <a:lumOff val="35000"/>
                  </a:schemeClr>
                </a:solidFill>
                <a:latin typeface="Helvetica" panose="020B0604020202020204" pitchFamily="34" charset="0"/>
              </a:rPr>
              <a:t>CONSUMABLES</a:t>
            </a:r>
          </a:p>
          <a:p>
            <a:pPr>
              <a:buClr>
                <a:srgbClr val="00BCB8"/>
              </a:buClr>
            </a:pPr>
            <a:r>
              <a:rPr lang="it-IT" sz="2000" b="1" dirty="0" err="1" smtClean="0">
                <a:solidFill>
                  <a:srgbClr val="00BCB8"/>
                </a:solidFill>
                <a:latin typeface="Helvetica" panose="020B0604020202020204" pitchFamily="34" charset="0"/>
              </a:rPr>
              <a:t>SAFEKlinic</a:t>
            </a:r>
            <a:r>
              <a:rPr lang="it-IT" sz="2000" b="1" dirty="0" smtClean="0">
                <a:solidFill>
                  <a:srgbClr val="00BCB8"/>
                </a:solidFill>
                <a:latin typeface="Helvetica" panose="020B0604020202020204" pitchFamily="34" charset="0"/>
              </a:rPr>
              <a:t> </a:t>
            </a:r>
            <a:r>
              <a:rPr lang="it-IT" sz="2000" b="1" dirty="0" err="1" smtClean="0">
                <a:solidFill>
                  <a:srgbClr val="00BCB8"/>
                </a:solidFill>
                <a:latin typeface="Helvetica" panose="020B0604020202020204" pitchFamily="34" charset="0"/>
              </a:rPr>
              <a:t>bicarbonate</a:t>
            </a:r>
            <a:r>
              <a:rPr lang="it-IT" sz="2000" b="1" dirty="0" smtClean="0">
                <a:solidFill>
                  <a:srgbClr val="00BCB8"/>
                </a:solidFill>
                <a:latin typeface="Helvetica" panose="020B0604020202020204" pitchFamily="34" charset="0"/>
              </a:rPr>
              <a:t> de </a:t>
            </a:r>
            <a:r>
              <a:rPr lang="it-IT" sz="2000" b="1" dirty="0" err="1" smtClean="0">
                <a:solidFill>
                  <a:srgbClr val="00BCB8"/>
                </a:solidFill>
                <a:latin typeface="Helvetica" panose="020B0604020202020204" pitchFamily="34" charset="0"/>
              </a:rPr>
              <a:t>sodium</a:t>
            </a:r>
            <a:r>
              <a:rPr lang="it-IT" sz="2000" b="1" dirty="0" smtClean="0">
                <a:solidFill>
                  <a:srgbClr val="00BCB8"/>
                </a:solidFill>
                <a:latin typeface="Helvetica" panose="020B0604020202020204" pitchFamily="34" charset="0"/>
              </a:rPr>
              <a:t> et </a:t>
            </a:r>
            <a:r>
              <a:rPr lang="it-IT" sz="2000" b="1" dirty="0" err="1" smtClean="0">
                <a:solidFill>
                  <a:srgbClr val="00BCB8"/>
                </a:solidFill>
                <a:latin typeface="Helvetica" panose="020B0604020202020204" pitchFamily="34" charset="0"/>
              </a:rPr>
              <a:t>Sanysafe</a:t>
            </a:r>
            <a:endParaRPr lang="it-IT" sz="800" b="1" dirty="0" smtClean="0">
              <a:solidFill>
                <a:srgbClr val="00BCB8"/>
              </a:solidFill>
              <a:latin typeface="Helvetica" panose="020B0604020202020204" pitchFamily="34" charset="0"/>
            </a:endParaRPr>
          </a:p>
          <a:p>
            <a:pPr>
              <a:lnSpc>
                <a:spcPct val="150000"/>
              </a:lnSpc>
              <a:buClr>
                <a:srgbClr val="00BCB8"/>
              </a:buClr>
            </a:pPr>
            <a:endParaRPr lang="it-IT" sz="800" b="1" dirty="0">
              <a:solidFill>
                <a:srgbClr val="00BCB8"/>
              </a:solidFill>
              <a:latin typeface="Helvetica" panose="020B0604020202020204" pitchFamily="34" charset="0"/>
            </a:endParaRPr>
          </a:p>
        </p:txBody>
      </p:sp>
      <p:pic>
        <p:nvPicPr>
          <p:cNvPr id="13" name="Immagin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pic>
        <p:nvPicPr>
          <p:cNvPr id="4" name="Immagine 3"/>
          <p:cNvPicPr>
            <a:picLocks noChangeAspect="1"/>
          </p:cNvPicPr>
          <p:nvPr/>
        </p:nvPicPr>
        <p:blipFill rotWithShape="1">
          <a:blip r:embed="rId3" cstate="print">
            <a:extLst>
              <a:ext uri="{28A0092B-C50C-407E-A947-70E740481C1C}">
                <a14:useLocalDpi xmlns:a14="http://schemas.microsoft.com/office/drawing/2010/main" val="0"/>
              </a:ext>
            </a:extLst>
          </a:blip>
          <a:srcRect l="25834" r="23333"/>
          <a:stretch/>
        </p:blipFill>
        <p:spPr>
          <a:xfrm>
            <a:off x="838200" y="2220626"/>
            <a:ext cx="2819400" cy="3697574"/>
          </a:xfrm>
          <a:prstGeom prst="rect">
            <a:avLst/>
          </a:prstGeom>
        </p:spPr>
      </p:pic>
      <p:pic>
        <p:nvPicPr>
          <p:cNvPr id="5" name="Immagin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48200" y="2520200"/>
            <a:ext cx="2438400" cy="3251200"/>
          </a:xfrm>
          <a:prstGeom prst="rect">
            <a:avLst/>
          </a:prstGeom>
        </p:spPr>
      </p:pic>
    </p:spTree>
    <p:extLst>
      <p:ext uri="{BB962C8B-B14F-4D97-AF65-F5344CB8AC3E}">
        <p14:creationId xmlns:p14="http://schemas.microsoft.com/office/powerpoint/2010/main" val="19580094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tangolo 11"/>
          <p:cNvSpPr/>
          <p:nvPr/>
        </p:nvSpPr>
        <p:spPr>
          <a:xfrm>
            <a:off x="-1" y="2667000"/>
            <a:ext cx="9144001" cy="4191000"/>
          </a:xfrm>
          <a:prstGeom prst="rect">
            <a:avLst/>
          </a:prstGeom>
          <a:solidFill>
            <a:srgbClr val="00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bg1"/>
              </a:solidFill>
            </a:endParaRPr>
          </a:p>
        </p:txBody>
      </p:sp>
      <p:sp>
        <p:nvSpPr>
          <p:cNvPr id="13" name="text 1"/>
          <p:cNvSpPr txBox="1"/>
          <p:nvPr/>
        </p:nvSpPr>
        <p:spPr>
          <a:xfrm>
            <a:off x="838200" y="3583845"/>
            <a:ext cx="6019800" cy="2462213"/>
          </a:xfrm>
          <a:prstGeom prst="rect">
            <a:avLst/>
          </a:prstGeom>
        </p:spPr>
        <p:txBody>
          <a:bodyPr vert="horz" wrap="square" lIns="0" tIns="0" rIns="0" bIns="0" rtlCol="0">
            <a:spAutoFit/>
          </a:bodyPr>
          <a:lstStyle/>
          <a:p>
            <a:r>
              <a:rPr lang="it-IT" sz="3600" b="1" spc="10" dirty="0" smtClean="0">
                <a:solidFill>
                  <a:schemeClr val="bg1"/>
                </a:solidFill>
                <a:latin typeface="Helvetica" pitchFamily="34" charset="0"/>
                <a:cs typeface="Arial"/>
              </a:rPr>
              <a:t>AVANT ET APRES </a:t>
            </a:r>
            <a:endParaRPr lang="it-IT" sz="3600" b="1" spc="10" dirty="0">
              <a:solidFill>
                <a:schemeClr val="bg1"/>
              </a:solidFill>
              <a:latin typeface="Helvetica" pitchFamily="34" charset="0"/>
              <a:cs typeface="Arial"/>
            </a:endParaRPr>
          </a:p>
          <a:p>
            <a:r>
              <a:rPr lang="it-IT" sz="2800" b="1" spc="10" dirty="0">
                <a:solidFill>
                  <a:schemeClr val="bg1"/>
                </a:solidFill>
                <a:latin typeface="Helvetica" pitchFamily="34" charset="0"/>
                <a:cs typeface="Arial"/>
              </a:rPr>
              <a:t>EXEMPLES DE NETTOYAGE</a:t>
            </a:r>
            <a:endParaRPr lang="en-US" sz="3200" spc="10" dirty="0" smtClean="0">
              <a:solidFill>
                <a:schemeClr val="tx1">
                  <a:lumMod val="85000"/>
                  <a:lumOff val="15000"/>
                </a:schemeClr>
              </a:solidFill>
              <a:latin typeface="Helvetica" pitchFamily="34" charset="0"/>
              <a:cs typeface="Arial"/>
            </a:endParaRPr>
          </a:p>
          <a:p>
            <a:endParaRPr lang="en-US" sz="3200" dirty="0">
              <a:latin typeface="Helvetica" panose="020B0604020202020204" pitchFamily="34" charset="0"/>
              <a:cs typeface="Arial"/>
            </a:endParaRPr>
          </a:p>
          <a:p>
            <a:endParaRPr lang="en-US" sz="3200" dirty="0">
              <a:latin typeface="Helvetica" panose="020B0604020202020204" pitchFamily="34" charset="0"/>
              <a:cs typeface="Arial"/>
            </a:endParaRPr>
          </a:p>
          <a:p>
            <a:pPr marL="0">
              <a:lnSpc>
                <a:spcPct val="100000"/>
              </a:lnSpc>
            </a:pPr>
            <a:endParaRPr sz="3200" dirty="0">
              <a:solidFill>
                <a:srgbClr val="00BCB8"/>
              </a:solidFill>
              <a:latin typeface="Helvetica" pitchFamily="34" charset="0"/>
              <a:cs typeface="Arial"/>
            </a:endParaRPr>
          </a:p>
        </p:txBody>
      </p:sp>
      <p:sp>
        <p:nvSpPr>
          <p:cNvPr id="21" name="object 21"/>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22" name="object 22"/>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23" name="object 23"/>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26"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pic>
        <p:nvPicPr>
          <p:cNvPr id="11" name="Immagin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spTree>
    <p:extLst>
      <p:ext uri="{BB962C8B-B14F-4D97-AF65-F5344CB8AC3E}">
        <p14:creationId xmlns:p14="http://schemas.microsoft.com/office/powerpoint/2010/main" val="394961827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9"/>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10" name="object 10"/>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11" name="object 11"/>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pic>
        <p:nvPicPr>
          <p:cNvPr id="28" name="Immagine 2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00" y="226060"/>
            <a:ext cx="2895600" cy="550600"/>
          </a:xfrm>
          <a:prstGeom prst="rect">
            <a:avLst/>
          </a:prstGeom>
        </p:spPr>
      </p:pic>
      <p:sp>
        <p:nvSpPr>
          <p:cNvPr id="29"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pic>
        <p:nvPicPr>
          <p:cNvPr id="18" name="Immagine 17"/>
          <p:cNvPicPr>
            <a:picLocks noChangeAspect="1"/>
          </p:cNvPicPr>
          <p:nvPr/>
        </p:nvPicPr>
        <p:blipFill rotWithShape="1">
          <a:blip r:embed="rId3" cstate="print">
            <a:extLst>
              <a:ext uri="{28A0092B-C50C-407E-A947-70E740481C1C}">
                <a14:useLocalDpi xmlns:a14="http://schemas.microsoft.com/office/drawing/2010/main" val="0"/>
              </a:ext>
            </a:extLst>
          </a:blip>
          <a:srcRect l="29167" t="4993" r="17500" b="-3745"/>
          <a:stretch/>
        </p:blipFill>
        <p:spPr>
          <a:xfrm>
            <a:off x="0" y="1066800"/>
            <a:ext cx="4876800" cy="6028648"/>
          </a:xfrm>
          <a:prstGeom prst="rect">
            <a:avLst/>
          </a:prstGeom>
        </p:spPr>
      </p:pic>
      <p:sp>
        <p:nvSpPr>
          <p:cNvPr id="30" name="CasellaDiTesto 29"/>
          <p:cNvSpPr txBox="1"/>
          <p:nvPr/>
        </p:nvSpPr>
        <p:spPr>
          <a:xfrm>
            <a:off x="5178806" y="1066800"/>
            <a:ext cx="3718305" cy="7448193"/>
          </a:xfrm>
          <a:prstGeom prst="rect">
            <a:avLst/>
          </a:prstGeom>
          <a:noFill/>
        </p:spPr>
        <p:txBody>
          <a:bodyPr wrap="square" rtlCol="0">
            <a:spAutoFit/>
          </a:bodyPr>
          <a:lstStyle/>
          <a:p>
            <a:r>
              <a:rPr lang="fr-FR" sz="2400" b="1" dirty="0">
                <a:solidFill>
                  <a:schemeClr val="tx1">
                    <a:lumMod val="75000"/>
                    <a:lumOff val="25000"/>
                  </a:schemeClr>
                </a:solidFill>
                <a:latin typeface="Helvetica" pitchFamily="34" charset="0"/>
              </a:rPr>
              <a:t>Le processus de nettoyage </a:t>
            </a:r>
            <a:r>
              <a:rPr lang="fr-FR" sz="2400" b="1" dirty="0" smtClean="0">
                <a:solidFill>
                  <a:schemeClr val="tx1">
                    <a:lumMod val="75000"/>
                    <a:lumOff val="25000"/>
                  </a:schemeClr>
                </a:solidFill>
                <a:latin typeface="Helvetica" pitchFamily="34" charset="0"/>
              </a:rPr>
              <a:t>avec bicarbonate </a:t>
            </a:r>
            <a:r>
              <a:rPr lang="fr-FR" sz="2400" b="1" dirty="0">
                <a:solidFill>
                  <a:schemeClr val="tx1">
                    <a:lumMod val="75000"/>
                    <a:lumOff val="25000"/>
                  </a:schemeClr>
                </a:solidFill>
                <a:latin typeface="Helvetica" pitchFamily="34" charset="0"/>
              </a:rPr>
              <a:t>de </a:t>
            </a:r>
            <a:r>
              <a:rPr lang="fr-FR" sz="2400" b="1" dirty="0" smtClean="0">
                <a:solidFill>
                  <a:schemeClr val="tx1">
                    <a:lumMod val="75000"/>
                    <a:lumOff val="25000"/>
                  </a:schemeClr>
                </a:solidFill>
                <a:latin typeface="Helvetica" pitchFamily="34" charset="0"/>
              </a:rPr>
              <a:t>sodium</a:t>
            </a:r>
          </a:p>
          <a:p>
            <a:r>
              <a:rPr lang="it-IT" sz="2800" b="1" dirty="0" err="1" smtClean="0">
                <a:solidFill>
                  <a:srgbClr val="0EC2B1"/>
                </a:solidFill>
                <a:latin typeface="Helvetica" pitchFamily="34" charset="0"/>
              </a:rPr>
              <a:t>SAFECleanBox</a:t>
            </a:r>
            <a:endParaRPr lang="it-IT" sz="2800" b="1" dirty="0" smtClean="0">
              <a:solidFill>
                <a:srgbClr val="0EC2B1"/>
              </a:solidFill>
              <a:latin typeface="Helvetica" pitchFamily="34" charset="0"/>
            </a:endParaRPr>
          </a:p>
          <a:p>
            <a:pPr>
              <a:lnSpc>
                <a:spcPct val="150000"/>
              </a:lnSpc>
              <a:spcAft>
                <a:spcPts val="600"/>
              </a:spcAft>
            </a:pPr>
            <a:endParaRPr lang="fr-FR" sz="1200" spc="10" dirty="0" smtClean="0">
              <a:solidFill>
                <a:schemeClr val="tx1">
                  <a:lumMod val="85000"/>
                  <a:lumOff val="15000"/>
                </a:schemeClr>
              </a:solidFill>
              <a:latin typeface="Helvetica" pitchFamily="34" charset="0"/>
              <a:cs typeface="Arial"/>
            </a:endParaRPr>
          </a:p>
          <a:p>
            <a:pPr>
              <a:lnSpc>
                <a:spcPct val="150000"/>
              </a:lnSpc>
              <a:spcAft>
                <a:spcPts val="600"/>
              </a:spcAft>
            </a:pPr>
            <a:r>
              <a:rPr lang="fr-FR" sz="1300" spc="10" dirty="0" smtClean="0">
                <a:solidFill>
                  <a:schemeClr val="tx1">
                    <a:lumMod val="85000"/>
                    <a:lumOff val="15000"/>
                  </a:schemeClr>
                </a:solidFill>
                <a:latin typeface="Helvetica" pitchFamily="34" charset="0"/>
                <a:cs typeface="Arial"/>
              </a:rPr>
              <a:t>Un </a:t>
            </a:r>
            <a:r>
              <a:rPr lang="fr-FR" sz="1300" spc="10" dirty="0">
                <a:solidFill>
                  <a:schemeClr val="tx1">
                    <a:lumMod val="85000"/>
                    <a:lumOff val="15000"/>
                  </a:schemeClr>
                </a:solidFill>
                <a:latin typeface="Helvetica" pitchFamily="34" charset="0"/>
                <a:cs typeface="Arial"/>
              </a:rPr>
              <a:t>dispositif médical qui utilise </a:t>
            </a:r>
            <a:r>
              <a:rPr lang="fr-FR" sz="1300" spc="10" dirty="0" smtClean="0">
                <a:solidFill>
                  <a:schemeClr val="tx1">
                    <a:lumMod val="85000"/>
                    <a:lumOff val="15000"/>
                  </a:schemeClr>
                </a:solidFill>
                <a:latin typeface="Helvetica" pitchFamily="34" charset="0"/>
                <a:cs typeface="Arial"/>
              </a:rPr>
              <a:t>le bicarbonate </a:t>
            </a:r>
            <a:r>
              <a:rPr lang="fr-FR" sz="1300" spc="10" dirty="0">
                <a:solidFill>
                  <a:schemeClr val="tx1">
                    <a:lumMod val="85000"/>
                    <a:lumOff val="15000"/>
                  </a:schemeClr>
                </a:solidFill>
                <a:latin typeface="Helvetica" pitchFamily="34" charset="0"/>
                <a:cs typeface="Arial"/>
              </a:rPr>
              <a:t>de sodium </a:t>
            </a:r>
            <a:r>
              <a:rPr lang="fr-FR" sz="1300" spc="10" dirty="0" smtClean="0">
                <a:solidFill>
                  <a:schemeClr val="tx1">
                    <a:lumMod val="85000"/>
                    <a:lumOff val="15000"/>
                  </a:schemeClr>
                </a:solidFill>
                <a:latin typeface="Helvetica" pitchFamily="34" charset="0"/>
                <a:cs typeface="Arial"/>
              </a:rPr>
              <a:t>en granulés </a:t>
            </a:r>
            <a:r>
              <a:rPr lang="fr-FR" sz="1300" spc="10" dirty="0">
                <a:solidFill>
                  <a:schemeClr val="tx1">
                    <a:lumMod val="85000"/>
                    <a:lumOff val="15000"/>
                  </a:schemeClr>
                </a:solidFill>
                <a:latin typeface="Helvetica" pitchFamily="34" charset="0"/>
                <a:cs typeface="Arial"/>
              </a:rPr>
              <a:t>et de l'air comprimé à basse pression</a:t>
            </a:r>
            <a:r>
              <a:rPr lang="fr-FR" sz="1300" spc="10" dirty="0" smtClean="0">
                <a:solidFill>
                  <a:schemeClr val="tx1">
                    <a:lumMod val="85000"/>
                    <a:lumOff val="15000"/>
                  </a:schemeClr>
                </a:solidFill>
                <a:latin typeface="Helvetica" pitchFamily="34" charset="0"/>
                <a:cs typeface="Arial"/>
              </a:rPr>
              <a:t>.</a:t>
            </a:r>
          </a:p>
          <a:p>
            <a:pPr>
              <a:lnSpc>
                <a:spcPct val="150000"/>
              </a:lnSpc>
              <a:spcAft>
                <a:spcPts val="600"/>
              </a:spcAft>
            </a:pPr>
            <a:r>
              <a:rPr lang="fr-FR" sz="1300" spc="10" dirty="0" smtClean="0">
                <a:solidFill>
                  <a:schemeClr val="tx1">
                    <a:lumMod val="85000"/>
                    <a:lumOff val="15000"/>
                  </a:schemeClr>
                </a:solidFill>
                <a:latin typeface="Helvetica" pitchFamily="34" charset="0"/>
                <a:cs typeface="Arial"/>
              </a:rPr>
              <a:t>Une </a:t>
            </a:r>
            <a:r>
              <a:rPr lang="fr-FR" sz="1300" spc="10" dirty="0">
                <a:solidFill>
                  <a:schemeClr val="tx1">
                    <a:lumMod val="85000"/>
                    <a:lumOff val="15000"/>
                  </a:schemeClr>
                </a:solidFill>
                <a:latin typeface="Helvetica" pitchFamily="34" charset="0"/>
                <a:cs typeface="Arial"/>
              </a:rPr>
              <a:t>solution de nettoyage révolutionnaire brevetée dans le monde entier des dispositifs médicaux réutilisables développée par </a:t>
            </a:r>
            <a:r>
              <a:rPr lang="fr-FR" sz="1300" spc="10" dirty="0" err="1">
                <a:solidFill>
                  <a:schemeClr val="tx1">
                    <a:lumMod val="85000"/>
                    <a:lumOff val="15000"/>
                  </a:schemeClr>
                </a:solidFill>
                <a:latin typeface="Helvetica" pitchFamily="34" charset="0"/>
                <a:cs typeface="Arial"/>
              </a:rPr>
              <a:t>BICARmed</a:t>
            </a:r>
            <a:r>
              <a:rPr lang="fr-FR" sz="1300" spc="10" dirty="0">
                <a:solidFill>
                  <a:schemeClr val="tx1">
                    <a:lumMod val="85000"/>
                    <a:lumOff val="15000"/>
                  </a:schemeClr>
                </a:solidFill>
                <a:latin typeface="Helvetica" pitchFamily="34" charset="0"/>
                <a:cs typeface="Arial"/>
              </a:rPr>
              <a:t> après huit ans de recherche, de tests et de coopération avec les principales universités </a:t>
            </a:r>
            <a:r>
              <a:rPr lang="fr-FR" sz="1300" spc="10" dirty="0" smtClean="0">
                <a:solidFill>
                  <a:schemeClr val="tx1">
                    <a:lumMod val="85000"/>
                    <a:lumOff val="15000"/>
                  </a:schemeClr>
                </a:solidFill>
                <a:latin typeface="Helvetica" pitchFamily="34" charset="0"/>
                <a:cs typeface="Arial"/>
              </a:rPr>
              <a:t>Italiennes </a:t>
            </a:r>
            <a:r>
              <a:rPr lang="fr-FR" sz="1300" spc="10" dirty="0">
                <a:solidFill>
                  <a:schemeClr val="tx1">
                    <a:lumMod val="85000"/>
                    <a:lumOff val="15000"/>
                  </a:schemeClr>
                </a:solidFill>
                <a:latin typeface="Helvetica" pitchFamily="34" charset="0"/>
                <a:cs typeface="Arial"/>
              </a:rPr>
              <a:t>et les établissements de santé nationaux et étrangers.</a:t>
            </a:r>
            <a:endParaRPr lang="en-US" sz="1300" dirty="0">
              <a:latin typeface="Helvetica" panose="020B0604020202020204" pitchFamily="34" charset="0"/>
              <a:cs typeface="Arial"/>
            </a:endParaRPr>
          </a:p>
          <a:p>
            <a:endParaRPr lang="it-IT" sz="1400" dirty="0">
              <a:latin typeface="Arial"/>
              <a:cs typeface="Arial"/>
            </a:endParaRPr>
          </a:p>
          <a:p>
            <a:endParaRPr lang="it-IT" sz="1400" dirty="0">
              <a:latin typeface="Arial"/>
              <a:cs typeface="Arial"/>
            </a:endParaRPr>
          </a:p>
          <a:p>
            <a:endParaRPr lang="en-US" sz="1400" dirty="0">
              <a:solidFill>
                <a:schemeClr val="tx1">
                  <a:lumMod val="75000"/>
                  <a:lumOff val="25000"/>
                </a:schemeClr>
              </a:solidFill>
              <a:latin typeface="Helvetica" pitchFamily="34" charset="0"/>
              <a:cs typeface="Arial"/>
            </a:endParaRPr>
          </a:p>
          <a:p>
            <a:endParaRPr lang="en-US" sz="3600" dirty="0">
              <a:latin typeface="Arial"/>
              <a:cs typeface="Arial"/>
            </a:endParaRPr>
          </a:p>
          <a:p>
            <a:endParaRPr lang="en-US" sz="3600" dirty="0">
              <a:latin typeface="Arial"/>
              <a:cs typeface="Arial"/>
            </a:endParaRPr>
          </a:p>
          <a:p>
            <a:endParaRPr lang="it-IT" sz="3600" b="1" dirty="0">
              <a:solidFill>
                <a:srgbClr val="0EC2B1"/>
              </a:solidFill>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tangolo 11"/>
          <p:cNvSpPr/>
          <p:nvPr/>
        </p:nvSpPr>
        <p:spPr>
          <a:xfrm>
            <a:off x="0" y="990602"/>
            <a:ext cx="3657600" cy="289231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11" name="Rettangolo 10"/>
          <p:cNvSpPr/>
          <p:nvPr/>
        </p:nvSpPr>
        <p:spPr>
          <a:xfrm>
            <a:off x="3657600" y="990602"/>
            <a:ext cx="3657600" cy="2895600"/>
          </a:xfrm>
          <a:prstGeom prst="rect">
            <a:avLst/>
          </a:prstGeom>
          <a:solidFill>
            <a:srgbClr val="00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13" name="CasellaDiTesto 12"/>
          <p:cNvSpPr txBox="1"/>
          <p:nvPr/>
        </p:nvSpPr>
        <p:spPr>
          <a:xfrm>
            <a:off x="7388128" y="1008977"/>
            <a:ext cx="1755872" cy="738664"/>
          </a:xfrm>
          <a:prstGeom prst="rect">
            <a:avLst/>
          </a:prstGeom>
          <a:noFill/>
        </p:spPr>
        <p:txBody>
          <a:bodyPr wrap="square" rtlCol="0">
            <a:spAutoFit/>
          </a:bodyPr>
          <a:lstStyle/>
          <a:p>
            <a:r>
              <a:rPr lang="fr-FR" sz="1400" b="1" i="1" spc="10" dirty="0">
                <a:solidFill>
                  <a:srgbClr val="00BCB8"/>
                </a:solidFill>
                <a:latin typeface="Helvetica" pitchFamily="34" charset="0"/>
                <a:cs typeface="Arial"/>
              </a:rPr>
              <a:t>Tissus organiques fixés </a:t>
            </a:r>
            <a:r>
              <a:rPr lang="fr-FR" sz="1400" b="1" i="1" spc="10" dirty="0" smtClean="0">
                <a:solidFill>
                  <a:srgbClr val="00BCB8"/>
                </a:solidFill>
                <a:latin typeface="Helvetica" pitchFamily="34" charset="0"/>
                <a:cs typeface="Arial"/>
              </a:rPr>
              <a:t>sur PINCES</a:t>
            </a:r>
            <a:endParaRPr lang="it-IT" sz="1400" dirty="0">
              <a:solidFill>
                <a:srgbClr val="00BCB8"/>
              </a:solidFill>
              <a:latin typeface="Helvetica" pitchFamily="34" charset="0"/>
              <a:cs typeface="Arial"/>
            </a:endParaRPr>
          </a:p>
        </p:txBody>
      </p:sp>
      <p:pic>
        <p:nvPicPr>
          <p:cNvPr id="16" name="Immagine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00" y="226060"/>
            <a:ext cx="2895600" cy="550600"/>
          </a:xfrm>
          <a:prstGeom prst="rect">
            <a:avLst/>
          </a:prstGeom>
        </p:spPr>
      </p:pic>
      <p:sp>
        <p:nvSpPr>
          <p:cNvPr id="2" name="Rettangolo 1"/>
          <p:cNvSpPr/>
          <p:nvPr/>
        </p:nvSpPr>
        <p:spPr>
          <a:xfrm>
            <a:off x="7360250" y="4112441"/>
            <a:ext cx="1631350" cy="738664"/>
          </a:xfrm>
          <a:prstGeom prst="rect">
            <a:avLst/>
          </a:prstGeom>
        </p:spPr>
        <p:txBody>
          <a:bodyPr wrap="square">
            <a:spAutoFit/>
          </a:bodyPr>
          <a:lstStyle/>
          <a:p>
            <a:r>
              <a:rPr lang="fr-FR" sz="1400" b="1" i="1" spc="10" dirty="0">
                <a:solidFill>
                  <a:srgbClr val="00BCB8"/>
                </a:solidFill>
                <a:latin typeface="Helvetica" pitchFamily="34" charset="0"/>
                <a:cs typeface="Arial"/>
              </a:rPr>
              <a:t>Tissus organiques fixés sur </a:t>
            </a:r>
            <a:r>
              <a:rPr lang="fr-FR" sz="1400" b="1" i="1" spc="10" dirty="0" smtClean="0">
                <a:solidFill>
                  <a:srgbClr val="00BCB8"/>
                </a:solidFill>
                <a:latin typeface="Helvetica" pitchFamily="34" charset="0"/>
                <a:cs typeface="Arial"/>
              </a:rPr>
              <a:t>PINCES</a:t>
            </a:r>
            <a:endParaRPr lang="it-IT" sz="1400" b="1" i="1" spc="10" dirty="0">
              <a:solidFill>
                <a:srgbClr val="00BCB8"/>
              </a:solidFill>
              <a:latin typeface="Helvetica" pitchFamily="34" charset="0"/>
              <a:cs typeface="Arial"/>
            </a:endParaRPr>
          </a:p>
        </p:txBody>
      </p:sp>
      <p:sp>
        <p:nvSpPr>
          <p:cNvPr id="17" name="CasellaDiTesto 16"/>
          <p:cNvSpPr txBox="1"/>
          <p:nvPr/>
        </p:nvSpPr>
        <p:spPr>
          <a:xfrm>
            <a:off x="329738" y="3505200"/>
            <a:ext cx="2769577" cy="300082"/>
          </a:xfrm>
          <a:prstGeom prst="rect">
            <a:avLst/>
          </a:prstGeom>
          <a:noFill/>
        </p:spPr>
        <p:txBody>
          <a:bodyPr wrap="square" rtlCol="0">
            <a:spAutoFit/>
          </a:bodyPr>
          <a:lstStyle/>
          <a:p>
            <a:r>
              <a:rPr lang="it-IT" sz="1350" b="1" dirty="0" err="1">
                <a:solidFill>
                  <a:schemeClr val="tx1">
                    <a:lumMod val="85000"/>
                    <a:lumOff val="15000"/>
                  </a:schemeClr>
                </a:solidFill>
                <a:latin typeface="Helvetica" pitchFamily="34" charset="0"/>
              </a:rPr>
              <a:t>Avant</a:t>
            </a:r>
            <a:r>
              <a:rPr lang="it-IT" sz="1350" b="1" dirty="0">
                <a:solidFill>
                  <a:schemeClr val="tx1">
                    <a:lumMod val="85000"/>
                    <a:lumOff val="15000"/>
                  </a:schemeClr>
                </a:solidFill>
                <a:latin typeface="Helvetica" pitchFamily="34" charset="0"/>
              </a:rPr>
              <a:t> </a:t>
            </a:r>
            <a:r>
              <a:rPr lang="it-IT" sz="1350" dirty="0">
                <a:solidFill>
                  <a:schemeClr val="tx1">
                    <a:lumMod val="85000"/>
                    <a:lumOff val="15000"/>
                  </a:schemeClr>
                </a:solidFill>
                <a:latin typeface="Helvetica" pitchFamily="34" charset="0"/>
              </a:rPr>
              <a:t>le </a:t>
            </a:r>
            <a:r>
              <a:rPr lang="it-IT" sz="1350" dirty="0" err="1">
                <a:solidFill>
                  <a:schemeClr val="tx1">
                    <a:lumMod val="85000"/>
                    <a:lumOff val="15000"/>
                  </a:schemeClr>
                </a:solidFill>
                <a:latin typeface="Helvetica" pitchFamily="34" charset="0"/>
              </a:rPr>
              <a:t>traitement</a:t>
            </a:r>
            <a:r>
              <a:rPr lang="it-IT" sz="1350" dirty="0">
                <a:solidFill>
                  <a:schemeClr val="tx1">
                    <a:lumMod val="85000"/>
                    <a:lumOff val="15000"/>
                  </a:schemeClr>
                </a:solidFill>
                <a:latin typeface="Helvetica" pitchFamily="34" charset="0"/>
              </a:rPr>
              <a:t> </a:t>
            </a:r>
            <a:r>
              <a:rPr lang="it-IT" sz="1350" dirty="0" err="1">
                <a:solidFill>
                  <a:schemeClr val="tx1">
                    <a:lumMod val="85000"/>
                    <a:lumOff val="15000"/>
                  </a:schemeClr>
                </a:solidFill>
                <a:latin typeface="Helvetica" pitchFamily="34" charset="0"/>
              </a:rPr>
              <a:t>BICARmed</a:t>
            </a:r>
            <a:endParaRPr lang="it-IT" sz="1350" dirty="0">
              <a:solidFill>
                <a:schemeClr val="tx1">
                  <a:lumMod val="85000"/>
                  <a:lumOff val="15000"/>
                </a:schemeClr>
              </a:solidFill>
              <a:latin typeface="Helvetica" pitchFamily="34" charset="0"/>
            </a:endParaRPr>
          </a:p>
        </p:txBody>
      </p:sp>
      <p:sp>
        <p:nvSpPr>
          <p:cNvPr id="18" name="CasellaDiTesto 17"/>
          <p:cNvSpPr txBox="1"/>
          <p:nvPr/>
        </p:nvSpPr>
        <p:spPr>
          <a:xfrm>
            <a:off x="354623" y="6400800"/>
            <a:ext cx="2769577" cy="300082"/>
          </a:xfrm>
          <a:prstGeom prst="rect">
            <a:avLst/>
          </a:prstGeom>
          <a:noFill/>
        </p:spPr>
        <p:txBody>
          <a:bodyPr wrap="square" rtlCol="0">
            <a:spAutoFit/>
          </a:bodyPr>
          <a:lstStyle/>
          <a:p>
            <a:r>
              <a:rPr lang="it-IT" sz="1350" b="1" dirty="0" err="1" smtClean="0">
                <a:solidFill>
                  <a:schemeClr val="bg1"/>
                </a:solidFill>
                <a:latin typeface="Helvetica" pitchFamily="34" charset="0"/>
              </a:rPr>
              <a:t>After</a:t>
            </a:r>
            <a:r>
              <a:rPr lang="it-IT" sz="1350" dirty="0" smtClean="0">
                <a:solidFill>
                  <a:schemeClr val="bg1"/>
                </a:solidFill>
                <a:latin typeface="Helvetica" pitchFamily="34" charset="0"/>
              </a:rPr>
              <a:t> </a:t>
            </a:r>
            <a:r>
              <a:rPr lang="it-IT" sz="1350" dirty="0" err="1" smtClean="0">
                <a:solidFill>
                  <a:schemeClr val="bg1"/>
                </a:solidFill>
                <a:latin typeface="Helvetica" pitchFamily="34" charset="0"/>
              </a:rPr>
              <a:t>BICAR</a:t>
            </a:r>
            <a:r>
              <a:rPr lang="it-IT" sz="1350" i="1" dirty="0" err="1" smtClean="0">
                <a:solidFill>
                  <a:schemeClr val="bg1"/>
                </a:solidFill>
                <a:latin typeface="Helvetica" pitchFamily="34" charset="0"/>
              </a:rPr>
              <a:t>med</a:t>
            </a:r>
            <a:r>
              <a:rPr lang="it-IT" sz="1350" dirty="0" smtClean="0">
                <a:solidFill>
                  <a:schemeClr val="bg1"/>
                </a:solidFill>
                <a:latin typeface="Helvetica" pitchFamily="34" charset="0"/>
              </a:rPr>
              <a:t> treatment                    </a:t>
            </a:r>
            <a:endParaRPr lang="it-IT" sz="1350" dirty="0">
              <a:solidFill>
                <a:schemeClr val="bg1"/>
              </a:solidFill>
              <a:latin typeface="Helvetica" pitchFamily="34" charset="0"/>
            </a:endParaRPr>
          </a:p>
        </p:txBody>
      </p:sp>
      <p:sp>
        <p:nvSpPr>
          <p:cNvPr id="19" name="Rettangolo 18"/>
          <p:cNvSpPr/>
          <p:nvPr/>
        </p:nvSpPr>
        <p:spPr>
          <a:xfrm>
            <a:off x="0" y="3962401"/>
            <a:ext cx="3657600" cy="28956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20" name="Rettangolo 19"/>
          <p:cNvSpPr/>
          <p:nvPr/>
        </p:nvSpPr>
        <p:spPr>
          <a:xfrm>
            <a:off x="3657600" y="3962400"/>
            <a:ext cx="3657600" cy="2895600"/>
          </a:xfrm>
          <a:prstGeom prst="rect">
            <a:avLst/>
          </a:prstGeom>
          <a:solidFill>
            <a:srgbClr val="00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21" name="CasellaDiTesto 20"/>
          <p:cNvSpPr txBox="1"/>
          <p:nvPr/>
        </p:nvSpPr>
        <p:spPr>
          <a:xfrm>
            <a:off x="278423" y="6477000"/>
            <a:ext cx="2769577" cy="300082"/>
          </a:xfrm>
          <a:prstGeom prst="rect">
            <a:avLst/>
          </a:prstGeom>
          <a:noFill/>
        </p:spPr>
        <p:txBody>
          <a:bodyPr wrap="square" rtlCol="0">
            <a:spAutoFit/>
          </a:bodyPr>
          <a:lstStyle/>
          <a:p>
            <a:r>
              <a:rPr lang="it-IT" sz="1350" b="1" dirty="0" err="1">
                <a:solidFill>
                  <a:schemeClr val="tx1">
                    <a:lumMod val="85000"/>
                    <a:lumOff val="15000"/>
                  </a:schemeClr>
                </a:solidFill>
                <a:latin typeface="Helvetica" pitchFamily="34" charset="0"/>
              </a:rPr>
              <a:t>Avant</a:t>
            </a:r>
            <a:r>
              <a:rPr lang="it-IT" sz="1350" b="1" dirty="0">
                <a:solidFill>
                  <a:schemeClr val="tx1">
                    <a:lumMod val="85000"/>
                    <a:lumOff val="15000"/>
                  </a:schemeClr>
                </a:solidFill>
                <a:latin typeface="Helvetica" pitchFamily="34" charset="0"/>
              </a:rPr>
              <a:t> </a:t>
            </a:r>
            <a:r>
              <a:rPr lang="it-IT" sz="1350" dirty="0">
                <a:solidFill>
                  <a:schemeClr val="tx1">
                    <a:lumMod val="85000"/>
                    <a:lumOff val="15000"/>
                  </a:schemeClr>
                </a:solidFill>
                <a:latin typeface="Helvetica" pitchFamily="34" charset="0"/>
              </a:rPr>
              <a:t>le </a:t>
            </a:r>
            <a:r>
              <a:rPr lang="it-IT" sz="1350" dirty="0" err="1">
                <a:solidFill>
                  <a:schemeClr val="tx1">
                    <a:lumMod val="85000"/>
                    <a:lumOff val="15000"/>
                  </a:schemeClr>
                </a:solidFill>
                <a:latin typeface="Helvetica" pitchFamily="34" charset="0"/>
              </a:rPr>
              <a:t>traitement</a:t>
            </a:r>
            <a:r>
              <a:rPr lang="it-IT" sz="1350" dirty="0">
                <a:solidFill>
                  <a:schemeClr val="tx1">
                    <a:lumMod val="85000"/>
                    <a:lumOff val="15000"/>
                  </a:schemeClr>
                </a:solidFill>
                <a:latin typeface="Helvetica" pitchFamily="34" charset="0"/>
              </a:rPr>
              <a:t> </a:t>
            </a:r>
            <a:r>
              <a:rPr lang="it-IT" sz="1350" dirty="0" err="1">
                <a:solidFill>
                  <a:schemeClr val="tx1">
                    <a:lumMod val="85000"/>
                    <a:lumOff val="15000"/>
                  </a:schemeClr>
                </a:solidFill>
                <a:latin typeface="Helvetica" pitchFamily="34" charset="0"/>
              </a:rPr>
              <a:t>BICARmed</a:t>
            </a:r>
            <a:endParaRPr lang="it-IT" sz="1350" dirty="0">
              <a:solidFill>
                <a:schemeClr val="tx1">
                  <a:lumMod val="85000"/>
                  <a:lumOff val="15000"/>
                </a:schemeClr>
              </a:solidFill>
              <a:latin typeface="Helvetica" pitchFamily="34" charset="0"/>
            </a:endParaRPr>
          </a:p>
        </p:txBody>
      </p:sp>
      <p:sp>
        <p:nvSpPr>
          <p:cNvPr id="22" name="CasellaDiTesto 21"/>
          <p:cNvSpPr txBox="1"/>
          <p:nvPr/>
        </p:nvSpPr>
        <p:spPr>
          <a:xfrm>
            <a:off x="3981693" y="3509918"/>
            <a:ext cx="2978883" cy="300082"/>
          </a:xfrm>
          <a:prstGeom prst="rect">
            <a:avLst/>
          </a:prstGeom>
          <a:noFill/>
        </p:spPr>
        <p:txBody>
          <a:bodyPr wrap="square" rtlCol="0">
            <a:spAutoFit/>
          </a:bodyPr>
          <a:lstStyle/>
          <a:p>
            <a:r>
              <a:rPr lang="it-IT" sz="1350" b="1" dirty="0" err="1" smtClean="0">
                <a:solidFill>
                  <a:schemeClr val="bg1"/>
                </a:solidFill>
                <a:latin typeface="Helvetica" pitchFamily="34" charset="0"/>
              </a:rPr>
              <a:t>Après</a:t>
            </a:r>
            <a:r>
              <a:rPr lang="it-IT" sz="1350" b="1" dirty="0" smtClean="0">
                <a:solidFill>
                  <a:schemeClr val="bg1"/>
                </a:solidFill>
                <a:latin typeface="Helvetica" pitchFamily="34" charset="0"/>
              </a:rPr>
              <a:t> </a:t>
            </a:r>
            <a:r>
              <a:rPr lang="it-IT" sz="1350" dirty="0">
                <a:solidFill>
                  <a:schemeClr val="bg1"/>
                </a:solidFill>
                <a:latin typeface="Helvetica" pitchFamily="34" charset="0"/>
              </a:rPr>
              <a:t>le </a:t>
            </a:r>
            <a:r>
              <a:rPr lang="it-IT" sz="1350" dirty="0" err="1">
                <a:solidFill>
                  <a:schemeClr val="bg1"/>
                </a:solidFill>
                <a:latin typeface="Helvetica" pitchFamily="34" charset="0"/>
              </a:rPr>
              <a:t>traitement</a:t>
            </a:r>
            <a:r>
              <a:rPr lang="it-IT" sz="1350" dirty="0">
                <a:solidFill>
                  <a:schemeClr val="bg1"/>
                </a:solidFill>
                <a:latin typeface="Helvetica" pitchFamily="34" charset="0"/>
              </a:rPr>
              <a:t> </a:t>
            </a:r>
            <a:r>
              <a:rPr lang="it-IT" sz="1350" dirty="0" err="1" smtClean="0">
                <a:solidFill>
                  <a:schemeClr val="bg1"/>
                </a:solidFill>
                <a:latin typeface="Helvetica" pitchFamily="34" charset="0"/>
              </a:rPr>
              <a:t>BICARmed</a:t>
            </a:r>
            <a:r>
              <a:rPr lang="it-IT" sz="1350" dirty="0" smtClean="0">
                <a:solidFill>
                  <a:schemeClr val="bg1"/>
                </a:solidFill>
                <a:latin typeface="Helvetica" pitchFamily="34" charset="0"/>
              </a:rPr>
              <a:t>                    </a:t>
            </a:r>
            <a:endParaRPr lang="it-IT" sz="1350" dirty="0">
              <a:solidFill>
                <a:schemeClr val="bg1"/>
              </a:solidFill>
              <a:latin typeface="Helvetica" pitchFamily="34" charset="0"/>
            </a:endParaRPr>
          </a:p>
        </p:txBody>
      </p:sp>
      <p:sp>
        <p:nvSpPr>
          <p:cNvPr id="23" name="CasellaDiTesto 22"/>
          <p:cNvSpPr txBox="1"/>
          <p:nvPr/>
        </p:nvSpPr>
        <p:spPr>
          <a:xfrm>
            <a:off x="3962086" y="6481718"/>
            <a:ext cx="2667314" cy="300082"/>
          </a:xfrm>
          <a:prstGeom prst="rect">
            <a:avLst/>
          </a:prstGeom>
          <a:noFill/>
        </p:spPr>
        <p:txBody>
          <a:bodyPr wrap="square" rtlCol="0">
            <a:spAutoFit/>
          </a:bodyPr>
          <a:lstStyle/>
          <a:p>
            <a:r>
              <a:rPr lang="it-IT" sz="1350" b="1" dirty="0" err="1">
                <a:solidFill>
                  <a:schemeClr val="bg1"/>
                </a:solidFill>
                <a:latin typeface="Helvetica" pitchFamily="34" charset="0"/>
              </a:rPr>
              <a:t>Après</a:t>
            </a:r>
            <a:r>
              <a:rPr lang="it-IT" sz="1350" b="1" dirty="0">
                <a:solidFill>
                  <a:schemeClr val="bg1"/>
                </a:solidFill>
                <a:latin typeface="Helvetica" pitchFamily="34" charset="0"/>
              </a:rPr>
              <a:t> </a:t>
            </a:r>
            <a:r>
              <a:rPr lang="it-IT" sz="1350" dirty="0">
                <a:solidFill>
                  <a:schemeClr val="bg1"/>
                </a:solidFill>
                <a:latin typeface="Helvetica" pitchFamily="34" charset="0"/>
              </a:rPr>
              <a:t>le </a:t>
            </a:r>
            <a:r>
              <a:rPr lang="it-IT" sz="1350" dirty="0" err="1">
                <a:solidFill>
                  <a:schemeClr val="bg1"/>
                </a:solidFill>
                <a:latin typeface="Helvetica" pitchFamily="34" charset="0"/>
              </a:rPr>
              <a:t>traitement</a:t>
            </a:r>
            <a:r>
              <a:rPr lang="it-IT" sz="1350" dirty="0">
                <a:solidFill>
                  <a:schemeClr val="bg1"/>
                </a:solidFill>
                <a:latin typeface="Helvetica" pitchFamily="34" charset="0"/>
              </a:rPr>
              <a:t> </a:t>
            </a:r>
            <a:r>
              <a:rPr lang="it-IT" sz="1350" dirty="0" err="1">
                <a:solidFill>
                  <a:schemeClr val="bg1"/>
                </a:solidFill>
                <a:latin typeface="Helvetica" pitchFamily="34" charset="0"/>
              </a:rPr>
              <a:t>BICARmed</a:t>
            </a:r>
            <a:r>
              <a:rPr lang="it-IT" sz="1350" dirty="0">
                <a:solidFill>
                  <a:schemeClr val="bg1"/>
                </a:solidFill>
                <a:latin typeface="Helvetica" pitchFamily="34" charset="0"/>
              </a:rPr>
              <a:t>                    </a:t>
            </a:r>
          </a:p>
        </p:txBody>
      </p:sp>
      <p:sp>
        <p:nvSpPr>
          <p:cNvPr id="24" name="object 21"/>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25" name="object 22"/>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26" name="object 23"/>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27"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pic>
        <p:nvPicPr>
          <p:cNvPr id="4" name="Immagin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6603" y="4197961"/>
            <a:ext cx="2939562" cy="2202839"/>
          </a:xfrm>
          <a:prstGeom prst="rect">
            <a:avLst/>
          </a:prstGeom>
        </p:spPr>
      </p:pic>
      <p:pic>
        <p:nvPicPr>
          <p:cNvPr id="9" name="Immagin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12223" y="4200789"/>
            <a:ext cx="2948354" cy="2214307"/>
          </a:xfrm>
          <a:prstGeom prst="rect">
            <a:avLst/>
          </a:prstGeom>
        </p:spPr>
      </p:pic>
      <p:pic>
        <p:nvPicPr>
          <p:cNvPr id="10" name="Immagin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1257" y="1256772"/>
            <a:ext cx="2932117" cy="2145851"/>
          </a:xfrm>
          <a:prstGeom prst="rect">
            <a:avLst/>
          </a:prstGeom>
        </p:spPr>
      </p:pic>
      <p:pic>
        <p:nvPicPr>
          <p:cNvPr id="14" name="Immagine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012223" y="1256772"/>
            <a:ext cx="2948354" cy="2145851"/>
          </a:xfrm>
          <a:prstGeom prst="rect">
            <a:avLst/>
          </a:prstGeom>
        </p:spPr>
      </p:pic>
    </p:spTree>
    <p:extLst>
      <p:ext uri="{BB962C8B-B14F-4D97-AF65-F5344CB8AC3E}">
        <p14:creationId xmlns:p14="http://schemas.microsoft.com/office/powerpoint/2010/main" val="295862965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tangolo 11"/>
          <p:cNvSpPr/>
          <p:nvPr/>
        </p:nvSpPr>
        <p:spPr>
          <a:xfrm>
            <a:off x="0" y="990602"/>
            <a:ext cx="3657600" cy="289231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11" name="Rettangolo 10"/>
          <p:cNvSpPr/>
          <p:nvPr/>
        </p:nvSpPr>
        <p:spPr>
          <a:xfrm>
            <a:off x="3657600" y="990600"/>
            <a:ext cx="3657600" cy="2895600"/>
          </a:xfrm>
          <a:prstGeom prst="rect">
            <a:avLst/>
          </a:prstGeom>
          <a:solidFill>
            <a:srgbClr val="00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13" name="CasellaDiTesto 12"/>
          <p:cNvSpPr txBox="1"/>
          <p:nvPr/>
        </p:nvSpPr>
        <p:spPr>
          <a:xfrm>
            <a:off x="7388128" y="1008977"/>
            <a:ext cx="1755872" cy="954107"/>
          </a:xfrm>
          <a:prstGeom prst="rect">
            <a:avLst/>
          </a:prstGeom>
          <a:noFill/>
        </p:spPr>
        <p:txBody>
          <a:bodyPr wrap="square" rtlCol="0">
            <a:spAutoFit/>
          </a:bodyPr>
          <a:lstStyle/>
          <a:p>
            <a:r>
              <a:rPr lang="fr-FR" sz="1400" b="1" i="1" spc="10" dirty="0">
                <a:solidFill>
                  <a:srgbClr val="00BCB8"/>
                </a:solidFill>
                <a:latin typeface="Helvetica" pitchFamily="34" charset="0"/>
                <a:cs typeface="Arial"/>
              </a:rPr>
              <a:t>Tissus organiques fixés sur le dos d'ACETABULUM</a:t>
            </a:r>
            <a:endParaRPr lang="it-IT" sz="1400" dirty="0">
              <a:solidFill>
                <a:srgbClr val="00BCB8"/>
              </a:solidFill>
              <a:latin typeface="Helvetica" pitchFamily="34" charset="0"/>
              <a:cs typeface="Arial"/>
            </a:endParaRPr>
          </a:p>
        </p:txBody>
      </p:sp>
      <p:pic>
        <p:nvPicPr>
          <p:cNvPr id="16" name="Immagine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00" y="226060"/>
            <a:ext cx="2895600" cy="550600"/>
          </a:xfrm>
          <a:prstGeom prst="rect">
            <a:avLst/>
          </a:prstGeom>
        </p:spPr>
      </p:pic>
      <p:sp>
        <p:nvSpPr>
          <p:cNvPr id="2" name="Rettangolo 1"/>
          <p:cNvSpPr/>
          <p:nvPr/>
        </p:nvSpPr>
        <p:spPr>
          <a:xfrm>
            <a:off x="7360250" y="4112441"/>
            <a:ext cx="1631350" cy="954107"/>
          </a:xfrm>
          <a:prstGeom prst="rect">
            <a:avLst/>
          </a:prstGeom>
        </p:spPr>
        <p:txBody>
          <a:bodyPr wrap="square">
            <a:spAutoFit/>
          </a:bodyPr>
          <a:lstStyle/>
          <a:p>
            <a:r>
              <a:rPr lang="fr-FR" sz="1400" b="1" i="1" spc="10" dirty="0">
                <a:solidFill>
                  <a:srgbClr val="00BCB8"/>
                </a:solidFill>
                <a:latin typeface="Helvetica" pitchFamily="34" charset="0"/>
                <a:cs typeface="Arial"/>
              </a:rPr>
              <a:t>Tissus organiques fixés sur le dos d'ACETABULUM</a:t>
            </a:r>
            <a:endParaRPr lang="it-IT" sz="1400" b="1" i="1" spc="10" dirty="0">
              <a:solidFill>
                <a:srgbClr val="00BCB8"/>
              </a:solidFill>
              <a:latin typeface="Helvetica" pitchFamily="34" charset="0"/>
              <a:cs typeface="Arial"/>
            </a:endParaRPr>
          </a:p>
        </p:txBody>
      </p:sp>
      <p:sp>
        <p:nvSpPr>
          <p:cNvPr id="17" name="CasellaDiTesto 16"/>
          <p:cNvSpPr txBox="1"/>
          <p:nvPr/>
        </p:nvSpPr>
        <p:spPr>
          <a:xfrm>
            <a:off x="354623" y="3505200"/>
            <a:ext cx="2769577" cy="300082"/>
          </a:xfrm>
          <a:prstGeom prst="rect">
            <a:avLst/>
          </a:prstGeom>
          <a:noFill/>
        </p:spPr>
        <p:txBody>
          <a:bodyPr wrap="square" rtlCol="0">
            <a:spAutoFit/>
          </a:bodyPr>
          <a:lstStyle/>
          <a:p>
            <a:r>
              <a:rPr lang="it-IT" sz="1350" b="1" dirty="0" err="1">
                <a:solidFill>
                  <a:schemeClr val="tx1">
                    <a:lumMod val="85000"/>
                    <a:lumOff val="15000"/>
                  </a:schemeClr>
                </a:solidFill>
                <a:latin typeface="Helvetica" pitchFamily="34" charset="0"/>
              </a:rPr>
              <a:t>Avant</a:t>
            </a:r>
            <a:r>
              <a:rPr lang="it-IT" sz="1350" b="1" dirty="0">
                <a:solidFill>
                  <a:schemeClr val="tx1">
                    <a:lumMod val="85000"/>
                    <a:lumOff val="15000"/>
                  </a:schemeClr>
                </a:solidFill>
                <a:latin typeface="Helvetica" pitchFamily="34" charset="0"/>
              </a:rPr>
              <a:t> </a:t>
            </a:r>
            <a:r>
              <a:rPr lang="it-IT" sz="1350" dirty="0">
                <a:solidFill>
                  <a:schemeClr val="tx1">
                    <a:lumMod val="85000"/>
                    <a:lumOff val="15000"/>
                  </a:schemeClr>
                </a:solidFill>
                <a:latin typeface="Helvetica" pitchFamily="34" charset="0"/>
              </a:rPr>
              <a:t>le </a:t>
            </a:r>
            <a:r>
              <a:rPr lang="it-IT" sz="1350" dirty="0" err="1">
                <a:solidFill>
                  <a:schemeClr val="tx1">
                    <a:lumMod val="85000"/>
                    <a:lumOff val="15000"/>
                  </a:schemeClr>
                </a:solidFill>
                <a:latin typeface="Helvetica" pitchFamily="34" charset="0"/>
              </a:rPr>
              <a:t>traitement</a:t>
            </a:r>
            <a:r>
              <a:rPr lang="it-IT" sz="1350" dirty="0">
                <a:solidFill>
                  <a:schemeClr val="tx1">
                    <a:lumMod val="85000"/>
                    <a:lumOff val="15000"/>
                  </a:schemeClr>
                </a:solidFill>
                <a:latin typeface="Helvetica" pitchFamily="34" charset="0"/>
              </a:rPr>
              <a:t> </a:t>
            </a:r>
            <a:r>
              <a:rPr lang="it-IT" sz="1350" dirty="0" err="1">
                <a:solidFill>
                  <a:schemeClr val="tx1">
                    <a:lumMod val="85000"/>
                    <a:lumOff val="15000"/>
                  </a:schemeClr>
                </a:solidFill>
                <a:latin typeface="Helvetica" pitchFamily="34" charset="0"/>
              </a:rPr>
              <a:t>BICARmed</a:t>
            </a:r>
            <a:endParaRPr lang="it-IT" sz="1350" dirty="0">
              <a:solidFill>
                <a:schemeClr val="tx1">
                  <a:lumMod val="85000"/>
                  <a:lumOff val="15000"/>
                </a:schemeClr>
              </a:solidFill>
              <a:latin typeface="Helvetica" pitchFamily="34" charset="0"/>
            </a:endParaRPr>
          </a:p>
        </p:txBody>
      </p:sp>
      <p:sp>
        <p:nvSpPr>
          <p:cNvPr id="18" name="CasellaDiTesto 17"/>
          <p:cNvSpPr txBox="1"/>
          <p:nvPr/>
        </p:nvSpPr>
        <p:spPr>
          <a:xfrm>
            <a:off x="354623" y="6400800"/>
            <a:ext cx="2769577" cy="300082"/>
          </a:xfrm>
          <a:prstGeom prst="rect">
            <a:avLst/>
          </a:prstGeom>
          <a:noFill/>
        </p:spPr>
        <p:txBody>
          <a:bodyPr wrap="square" rtlCol="0">
            <a:spAutoFit/>
          </a:bodyPr>
          <a:lstStyle/>
          <a:p>
            <a:r>
              <a:rPr lang="it-IT" sz="1350" b="1" dirty="0" err="1" smtClean="0">
                <a:solidFill>
                  <a:schemeClr val="bg1"/>
                </a:solidFill>
                <a:latin typeface="Helvetica" pitchFamily="34" charset="0"/>
              </a:rPr>
              <a:t>After</a:t>
            </a:r>
            <a:r>
              <a:rPr lang="it-IT" sz="1350" dirty="0" smtClean="0">
                <a:solidFill>
                  <a:schemeClr val="bg1"/>
                </a:solidFill>
                <a:latin typeface="Helvetica" pitchFamily="34" charset="0"/>
              </a:rPr>
              <a:t> </a:t>
            </a:r>
            <a:r>
              <a:rPr lang="it-IT" sz="1350" dirty="0" err="1" smtClean="0">
                <a:solidFill>
                  <a:schemeClr val="bg1"/>
                </a:solidFill>
                <a:latin typeface="Helvetica" pitchFamily="34" charset="0"/>
              </a:rPr>
              <a:t>BICAR</a:t>
            </a:r>
            <a:r>
              <a:rPr lang="it-IT" sz="1350" i="1" dirty="0" err="1" smtClean="0">
                <a:solidFill>
                  <a:schemeClr val="bg1"/>
                </a:solidFill>
                <a:latin typeface="Helvetica" pitchFamily="34" charset="0"/>
              </a:rPr>
              <a:t>med</a:t>
            </a:r>
            <a:r>
              <a:rPr lang="it-IT" sz="1350" dirty="0" smtClean="0">
                <a:solidFill>
                  <a:schemeClr val="bg1"/>
                </a:solidFill>
                <a:latin typeface="Helvetica" pitchFamily="34" charset="0"/>
              </a:rPr>
              <a:t> treatment                    </a:t>
            </a:r>
            <a:endParaRPr lang="it-IT" sz="1350" dirty="0">
              <a:solidFill>
                <a:schemeClr val="bg1"/>
              </a:solidFill>
              <a:latin typeface="Helvetica" pitchFamily="34" charset="0"/>
            </a:endParaRPr>
          </a:p>
        </p:txBody>
      </p:sp>
      <p:sp>
        <p:nvSpPr>
          <p:cNvPr id="19" name="Rettangolo 18"/>
          <p:cNvSpPr/>
          <p:nvPr/>
        </p:nvSpPr>
        <p:spPr>
          <a:xfrm>
            <a:off x="0" y="3962401"/>
            <a:ext cx="3657600" cy="28956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20" name="Rettangolo 19"/>
          <p:cNvSpPr/>
          <p:nvPr/>
        </p:nvSpPr>
        <p:spPr>
          <a:xfrm>
            <a:off x="3657600" y="3962400"/>
            <a:ext cx="3657600" cy="2895600"/>
          </a:xfrm>
          <a:prstGeom prst="rect">
            <a:avLst/>
          </a:prstGeom>
          <a:solidFill>
            <a:srgbClr val="00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21" name="CasellaDiTesto 20"/>
          <p:cNvSpPr txBox="1"/>
          <p:nvPr/>
        </p:nvSpPr>
        <p:spPr>
          <a:xfrm>
            <a:off x="354623" y="6477000"/>
            <a:ext cx="2769577" cy="300082"/>
          </a:xfrm>
          <a:prstGeom prst="rect">
            <a:avLst/>
          </a:prstGeom>
          <a:noFill/>
        </p:spPr>
        <p:txBody>
          <a:bodyPr wrap="square" rtlCol="0">
            <a:spAutoFit/>
          </a:bodyPr>
          <a:lstStyle/>
          <a:p>
            <a:r>
              <a:rPr lang="it-IT" sz="1350" b="1" dirty="0" err="1">
                <a:solidFill>
                  <a:schemeClr val="tx1">
                    <a:lumMod val="85000"/>
                    <a:lumOff val="15000"/>
                  </a:schemeClr>
                </a:solidFill>
                <a:latin typeface="Helvetica" pitchFamily="34" charset="0"/>
              </a:rPr>
              <a:t>Avant</a:t>
            </a:r>
            <a:r>
              <a:rPr lang="it-IT" sz="1350" b="1" dirty="0">
                <a:solidFill>
                  <a:schemeClr val="tx1">
                    <a:lumMod val="85000"/>
                    <a:lumOff val="15000"/>
                  </a:schemeClr>
                </a:solidFill>
                <a:latin typeface="Helvetica" pitchFamily="34" charset="0"/>
              </a:rPr>
              <a:t> </a:t>
            </a:r>
            <a:r>
              <a:rPr lang="it-IT" sz="1350" dirty="0">
                <a:solidFill>
                  <a:schemeClr val="tx1">
                    <a:lumMod val="85000"/>
                    <a:lumOff val="15000"/>
                  </a:schemeClr>
                </a:solidFill>
                <a:latin typeface="Helvetica" pitchFamily="34" charset="0"/>
              </a:rPr>
              <a:t>le </a:t>
            </a:r>
            <a:r>
              <a:rPr lang="it-IT" sz="1350" dirty="0" err="1">
                <a:solidFill>
                  <a:schemeClr val="tx1">
                    <a:lumMod val="85000"/>
                    <a:lumOff val="15000"/>
                  </a:schemeClr>
                </a:solidFill>
                <a:latin typeface="Helvetica" pitchFamily="34" charset="0"/>
              </a:rPr>
              <a:t>traitement</a:t>
            </a:r>
            <a:r>
              <a:rPr lang="it-IT" sz="1350" dirty="0">
                <a:solidFill>
                  <a:schemeClr val="tx1">
                    <a:lumMod val="85000"/>
                    <a:lumOff val="15000"/>
                  </a:schemeClr>
                </a:solidFill>
                <a:latin typeface="Helvetica" pitchFamily="34" charset="0"/>
              </a:rPr>
              <a:t> </a:t>
            </a:r>
            <a:r>
              <a:rPr lang="it-IT" sz="1350" dirty="0" err="1">
                <a:solidFill>
                  <a:schemeClr val="tx1">
                    <a:lumMod val="85000"/>
                    <a:lumOff val="15000"/>
                  </a:schemeClr>
                </a:solidFill>
                <a:latin typeface="Helvetica" pitchFamily="34" charset="0"/>
              </a:rPr>
              <a:t>BICARmed</a:t>
            </a:r>
            <a:endParaRPr lang="it-IT" sz="1350" dirty="0">
              <a:solidFill>
                <a:schemeClr val="tx1">
                  <a:lumMod val="85000"/>
                  <a:lumOff val="15000"/>
                </a:schemeClr>
              </a:solidFill>
              <a:latin typeface="Helvetica" pitchFamily="34" charset="0"/>
            </a:endParaRPr>
          </a:p>
        </p:txBody>
      </p:sp>
      <p:sp>
        <p:nvSpPr>
          <p:cNvPr id="22" name="CasellaDiTesto 21"/>
          <p:cNvSpPr txBox="1"/>
          <p:nvPr/>
        </p:nvSpPr>
        <p:spPr>
          <a:xfrm>
            <a:off x="3981694" y="3509918"/>
            <a:ext cx="2571506" cy="300082"/>
          </a:xfrm>
          <a:prstGeom prst="rect">
            <a:avLst/>
          </a:prstGeom>
          <a:noFill/>
        </p:spPr>
        <p:txBody>
          <a:bodyPr wrap="square" rtlCol="0">
            <a:spAutoFit/>
          </a:bodyPr>
          <a:lstStyle/>
          <a:p>
            <a:r>
              <a:rPr lang="it-IT" sz="1350" b="1" dirty="0" err="1">
                <a:solidFill>
                  <a:schemeClr val="bg1"/>
                </a:solidFill>
                <a:latin typeface="Helvetica" pitchFamily="34" charset="0"/>
              </a:rPr>
              <a:t>Après</a:t>
            </a:r>
            <a:r>
              <a:rPr lang="it-IT" sz="1350" b="1" dirty="0">
                <a:solidFill>
                  <a:schemeClr val="bg1"/>
                </a:solidFill>
                <a:latin typeface="Helvetica" pitchFamily="34" charset="0"/>
              </a:rPr>
              <a:t> </a:t>
            </a:r>
            <a:r>
              <a:rPr lang="it-IT" sz="1350" dirty="0">
                <a:solidFill>
                  <a:schemeClr val="bg1"/>
                </a:solidFill>
                <a:latin typeface="Helvetica" pitchFamily="34" charset="0"/>
              </a:rPr>
              <a:t>le </a:t>
            </a:r>
            <a:r>
              <a:rPr lang="it-IT" sz="1350" dirty="0" err="1">
                <a:solidFill>
                  <a:schemeClr val="bg1"/>
                </a:solidFill>
                <a:latin typeface="Helvetica" pitchFamily="34" charset="0"/>
              </a:rPr>
              <a:t>traitement</a:t>
            </a:r>
            <a:r>
              <a:rPr lang="it-IT" sz="1350" dirty="0">
                <a:solidFill>
                  <a:schemeClr val="bg1"/>
                </a:solidFill>
                <a:latin typeface="Helvetica" pitchFamily="34" charset="0"/>
              </a:rPr>
              <a:t> </a:t>
            </a:r>
            <a:r>
              <a:rPr lang="it-IT" sz="1350" dirty="0" err="1">
                <a:solidFill>
                  <a:schemeClr val="bg1"/>
                </a:solidFill>
                <a:latin typeface="Helvetica" pitchFamily="34" charset="0"/>
              </a:rPr>
              <a:t>BICARmed</a:t>
            </a:r>
            <a:r>
              <a:rPr lang="it-IT" sz="1350" dirty="0">
                <a:solidFill>
                  <a:schemeClr val="bg1"/>
                </a:solidFill>
                <a:latin typeface="Helvetica" pitchFamily="34" charset="0"/>
              </a:rPr>
              <a:t>                    </a:t>
            </a:r>
          </a:p>
        </p:txBody>
      </p:sp>
      <p:sp>
        <p:nvSpPr>
          <p:cNvPr id="23" name="CasellaDiTesto 22"/>
          <p:cNvSpPr txBox="1"/>
          <p:nvPr/>
        </p:nvSpPr>
        <p:spPr>
          <a:xfrm>
            <a:off x="3981694" y="6479931"/>
            <a:ext cx="2667314" cy="300082"/>
          </a:xfrm>
          <a:prstGeom prst="rect">
            <a:avLst/>
          </a:prstGeom>
          <a:noFill/>
        </p:spPr>
        <p:txBody>
          <a:bodyPr wrap="square" rtlCol="0">
            <a:spAutoFit/>
          </a:bodyPr>
          <a:lstStyle/>
          <a:p>
            <a:r>
              <a:rPr lang="it-IT" sz="1350" b="1" dirty="0" err="1">
                <a:solidFill>
                  <a:schemeClr val="bg1"/>
                </a:solidFill>
                <a:latin typeface="Helvetica" pitchFamily="34" charset="0"/>
              </a:rPr>
              <a:t>Après</a:t>
            </a:r>
            <a:r>
              <a:rPr lang="it-IT" sz="1350" b="1" dirty="0">
                <a:solidFill>
                  <a:schemeClr val="bg1"/>
                </a:solidFill>
                <a:latin typeface="Helvetica" pitchFamily="34" charset="0"/>
              </a:rPr>
              <a:t> </a:t>
            </a:r>
            <a:r>
              <a:rPr lang="it-IT" sz="1350" dirty="0">
                <a:solidFill>
                  <a:schemeClr val="bg1"/>
                </a:solidFill>
                <a:latin typeface="Helvetica" pitchFamily="34" charset="0"/>
              </a:rPr>
              <a:t>le </a:t>
            </a:r>
            <a:r>
              <a:rPr lang="it-IT" sz="1350" dirty="0" err="1">
                <a:solidFill>
                  <a:schemeClr val="bg1"/>
                </a:solidFill>
                <a:latin typeface="Helvetica" pitchFamily="34" charset="0"/>
              </a:rPr>
              <a:t>traitement</a:t>
            </a:r>
            <a:r>
              <a:rPr lang="it-IT" sz="1350" dirty="0">
                <a:solidFill>
                  <a:schemeClr val="bg1"/>
                </a:solidFill>
                <a:latin typeface="Helvetica" pitchFamily="34" charset="0"/>
              </a:rPr>
              <a:t> </a:t>
            </a:r>
            <a:r>
              <a:rPr lang="it-IT" sz="1350" dirty="0" err="1">
                <a:solidFill>
                  <a:schemeClr val="bg1"/>
                </a:solidFill>
                <a:latin typeface="Helvetica" pitchFamily="34" charset="0"/>
              </a:rPr>
              <a:t>BICARmed</a:t>
            </a:r>
            <a:r>
              <a:rPr lang="it-IT" sz="1350" dirty="0">
                <a:solidFill>
                  <a:schemeClr val="bg1"/>
                </a:solidFill>
                <a:latin typeface="Helvetica" pitchFamily="34" charset="0"/>
              </a:rPr>
              <a:t>                    </a:t>
            </a:r>
          </a:p>
        </p:txBody>
      </p:sp>
      <p:sp>
        <p:nvSpPr>
          <p:cNvPr id="24" name="object 21"/>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25" name="object 22"/>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26" name="object 23"/>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27"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pic>
        <p:nvPicPr>
          <p:cNvPr id="3" name="Immagine 2"/>
          <p:cNvPicPr>
            <a:picLocks noChangeAspect="1"/>
          </p:cNvPicPr>
          <p:nvPr/>
        </p:nvPicPr>
        <p:blipFill rotWithShape="1">
          <a:blip r:embed="rId3" cstate="print">
            <a:extLst>
              <a:ext uri="{28A0092B-C50C-407E-A947-70E740481C1C}">
                <a14:useLocalDpi xmlns:a14="http://schemas.microsoft.com/office/drawing/2010/main" val="0"/>
              </a:ext>
            </a:extLst>
          </a:blip>
          <a:srcRect t="9101" b="8583"/>
          <a:stretch/>
        </p:blipFill>
        <p:spPr>
          <a:xfrm>
            <a:off x="376955" y="1295400"/>
            <a:ext cx="2899645" cy="2136531"/>
          </a:xfrm>
          <a:prstGeom prst="rect">
            <a:avLst/>
          </a:prstGeom>
        </p:spPr>
      </p:pic>
      <p:pic>
        <p:nvPicPr>
          <p:cNvPr id="5" name="Immagine 4"/>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rcRect l="4290" t="10936" r="4290" b="18510"/>
          <a:stretch/>
        </p:blipFill>
        <p:spPr>
          <a:xfrm>
            <a:off x="4006361" y="1295400"/>
            <a:ext cx="2927839" cy="2136531"/>
          </a:xfrm>
          <a:prstGeom prst="rect">
            <a:avLst/>
          </a:prstGeom>
        </p:spPr>
      </p:pic>
      <p:pic>
        <p:nvPicPr>
          <p:cNvPr id="6" name="Immagine 5"/>
          <p:cNvPicPr>
            <a:picLocks noChangeAspect="1"/>
          </p:cNvPicPr>
          <p:nvPr/>
        </p:nvPicPr>
        <p:blipFill rotWithShape="1">
          <a:blip r:embed="rId6" cstate="print">
            <a:extLst>
              <a:ext uri="{28A0092B-C50C-407E-A947-70E740481C1C}">
                <a14:useLocalDpi xmlns:a14="http://schemas.microsoft.com/office/drawing/2010/main" val="0"/>
              </a:ext>
            </a:extLst>
          </a:blip>
          <a:srcRect l="20528" b="20528"/>
          <a:stretch/>
        </p:blipFill>
        <p:spPr>
          <a:xfrm>
            <a:off x="4038600" y="4191001"/>
            <a:ext cx="2946398" cy="2209799"/>
          </a:xfrm>
          <a:prstGeom prst="rect">
            <a:avLst/>
          </a:prstGeom>
        </p:spPr>
      </p:pic>
      <p:pic>
        <p:nvPicPr>
          <p:cNvPr id="7" name="Immagine 6"/>
          <p:cNvPicPr>
            <a:picLocks noChangeAspect="1"/>
          </p:cNvPicPr>
          <p:nvPr/>
        </p:nvPicPr>
        <p:blipFill rotWithShape="1">
          <a:blip r:embed="rId7" cstate="print">
            <a:extLst>
              <a:ext uri="{28A0092B-C50C-407E-A947-70E740481C1C}">
                <a14:useLocalDpi xmlns:a14="http://schemas.microsoft.com/office/drawing/2010/main" val="0"/>
              </a:ext>
            </a:extLst>
          </a:blip>
          <a:srcRect l="24616" b="24616"/>
          <a:stretch/>
        </p:blipFill>
        <p:spPr>
          <a:xfrm>
            <a:off x="386862" y="4191000"/>
            <a:ext cx="2922952" cy="2192214"/>
          </a:xfrm>
          <a:prstGeom prst="rect">
            <a:avLst/>
          </a:prstGeom>
        </p:spPr>
      </p:pic>
    </p:spTree>
    <p:extLst>
      <p:ext uri="{BB962C8B-B14F-4D97-AF65-F5344CB8AC3E}">
        <p14:creationId xmlns:p14="http://schemas.microsoft.com/office/powerpoint/2010/main" val="160808864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tangolo 11"/>
          <p:cNvSpPr/>
          <p:nvPr/>
        </p:nvSpPr>
        <p:spPr>
          <a:xfrm>
            <a:off x="0" y="990602"/>
            <a:ext cx="3657600" cy="289231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11" name="Rettangolo 10"/>
          <p:cNvSpPr/>
          <p:nvPr/>
        </p:nvSpPr>
        <p:spPr>
          <a:xfrm>
            <a:off x="3657600" y="990600"/>
            <a:ext cx="3657600" cy="2895600"/>
          </a:xfrm>
          <a:prstGeom prst="rect">
            <a:avLst/>
          </a:prstGeom>
          <a:solidFill>
            <a:srgbClr val="00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13" name="CasellaDiTesto 12"/>
          <p:cNvSpPr txBox="1"/>
          <p:nvPr/>
        </p:nvSpPr>
        <p:spPr>
          <a:xfrm>
            <a:off x="7388128" y="1008977"/>
            <a:ext cx="1603472" cy="738664"/>
          </a:xfrm>
          <a:prstGeom prst="rect">
            <a:avLst/>
          </a:prstGeom>
          <a:noFill/>
        </p:spPr>
        <p:txBody>
          <a:bodyPr wrap="square" rtlCol="0">
            <a:spAutoFit/>
          </a:bodyPr>
          <a:lstStyle/>
          <a:p>
            <a:r>
              <a:rPr lang="it-IT" sz="1400" b="1" i="1" spc="10" dirty="0" err="1" smtClean="0">
                <a:solidFill>
                  <a:srgbClr val="00BCB8"/>
                </a:solidFill>
                <a:latin typeface="Helvetica" pitchFamily="34" charset="0"/>
                <a:cs typeface="Arial"/>
              </a:rPr>
              <a:t>Oxydation</a:t>
            </a:r>
            <a:r>
              <a:rPr lang="it-IT" sz="1400" b="1" i="1" spc="10" dirty="0" smtClean="0">
                <a:solidFill>
                  <a:srgbClr val="00BCB8"/>
                </a:solidFill>
                <a:latin typeface="Helvetica" pitchFamily="34" charset="0"/>
                <a:cs typeface="Arial"/>
              </a:rPr>
              <a:t> </a:t>
            </a:r>
            <a:r>
              <a:rPr lang="it-IT" sz="1400" b="1" i="1" spc="10" dirty="0" err="1" smtClean="0">
                <a:solidFill>
                  <a:srgbClr val="00BCB8"/>
                </a:solidFill>
                <a:latin typeface="Helvetica" pitchFamily="34" charset="0"/>
                <a:cs typeface="Arial"/>
              </a:rPr>
              <a:t>sur</a:t>
            </a:r>
            <a:r>
              <a:rPr lang="it-IT" sz="1400" b="1" i="1" spc="10" dirty="0" smtClean="0">
                <a:solidFill>
                  <a:srgbClr val="00BCB8"/>
                </a:solidFill>
                <a:latin typeface="Helvetica" pitchFamily="34" charset="0"/>
                <a:cs typeface="Arial"/>
              </a:rPr>
              <a:t> pince de </a:t>
            </a:r>
            <a:r>
              <a:rPr lang="it-IT" sz="1400" b="1" i="1" spc="10" dirty="0" err="1" smtClean="0">
                <a:solidFill>
                  <a:srgbClr val="00BCB8"/>
                </a:solidFill>
                <a:latin typeface="Helvetica" pitchFamily="34" charset="0"/>
                <a:cs typeface="Arial"/>
              </a:rPr>
              <a:t>serrage</a:t>
            </a:r>
            <a:endParaRPr lang="it-IT" sz="1400" b="1" i="1" spc="10" dirty="0" smtClean="0">
              <a:solidFill>
                <a:srgbClr val="00BCB8"/>
              </a:solidFill>
              <a:latin typeface="Helvetica" pitchFamily="34" charset="0"/>
              <a:cs typeface="Arial"/>
            </a:endParaRPr>
          </a:p>
        </p:txBody>
      </p:sp>
      <p:pic>
        <p:nvPicPr>
          <p:cNvPr id="16" name="Immagine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00" y="226060"/>
            <a:ext cx="2895600" cy="550600"/>
          </a:xfrm>
          <a:prstGeom prst="rect">
            <a:avLst/>
          </a:prstGeom>
        </p:spPr>
      </p:pic>
      <p:sp>
        <p:nvSpPr>
          <p:cNvPr id="2" name="Rettangolo 1"/>
          <p:cNvSpPr/>
          <p:nvPr/>
        </p:nvSpPr>
        <p:spPr>
          <a:xfrm>
            <a:off x="7360250" y="4112441"/>
            <a:ext cx="1707550" cy="738664"/>
          </a:xfrm>
          <a:prstGeom prst="rect">
            <a:avLst/>
          </a:prstGeom>
        </p:spPr>
        <p:txBody>
          <a:bodyPr wrap="square">
            <a:spAutoFit/>
          </a:bodyPr>
          <a:lstStyle/>
          <a:p>
            <a:r>
              <a:rPr lang="fr-FR" sz="1400" b="1" i="1" spc="10" dirty="0">
                <a:solidFill>
                  <a:srgbClr val="00BCB8"/>
                </a:solidFill>
                <a:latin typeface="Helvetica" pitchFamily="34" charset="0"/>
                <a:cs typeface="Arial"/>
              </a:rPr>
              <a:t>Tissus organiques fixés </a:t>
            </a:r>
            <a:r>
              <a:rPr lang="fr-FR" sz="1400" b="1" i="1" spc="10" dirty="0" smtClean="0">
                <a:solidFill>
                  <a:srgbClr val="00BCB8"/>
                </a:solidFill>
                <a:latin typeface="Helvetica" pitchFamily="34" charset="0"/>
                <a:cs typeface="Arial"/>
              </a:rPr>
              <a:t>sur PERCEUSE</a:t>
            </a:r>
            <a:endParaRPr lang="it-IT" sz="1400" b="1" i="1" spc="10" dirty="0">
              <a:solidFill>
                <a:srgbClr val="00BCB8"/>
              </a:solidFill>
              <a:latin typeface="Helvetica" pitchFamily="34" charset="0"/>
              <a:cs typeface="Arial"/>
            </a:endParaRPr>
          </a:p>
        </p:txBody>
      </p:sp>
      <p:sp>
        <p:nvSpPr>
          <p:cNvPr id="17" name="CasellaDiTesto 16"/>
          <p:cNvSpPr txBox="1"/>
          <p:nvPr/>
        </p:nvSpPr>
        <p:spPr>
          <a:xfrm>
            <a:off x="354623" y="3505200"/>
            <a:ext cx="2769577" cy="300082"/>
          </a:xfrm>
          <a:prstGeom prst="rect">
            <a:avLst/>
          </a:prstGeom>
          <a:noFill/>
        </p:spPr>
        <p:txBody>
          <a:bodyPr wrap="square" rtlCol="0">
            <a:spAutoFit/>
          </a:bodyPr>
          <a:lstStyle/>
          <a:p>
            <a:r>
              <a:rPr lang="it-IT" sz="1350" b="1" dirty="0" err="1">
                <a:solidFill>
                  <a:schemeClr val="tx1">
                    <a:lumMod val="85000"/>
                    <a:lumOff val="15000"/>
                  </a:schemeClr>
                </a:solidFill>
                <a:latin typeface="Helvetica" pitchFamily="34" charset="0"/>
              </a:rPr>
              <a:t>Avant</a:t>
            </a:r>
            <a:r>
              <a:rPr lang="it-IT" sz="1350" b="1" dirty="0">
                <a:solidFill>
                  <a:schemeClr val="tx1">
                    <a:lumMod val="85000"/>
                    <a:lumOff val="15000"/>
                  </a:schemeClr>
                </a:solidFill>
                <a:latin typeface="Helvetica" pitchFamily="34" charset="0"/>
              </a:rPr>
              <a:t> </a:t>
            </a:r>
            <a:r>
              <a:rPr lang="it-IT" sz="1350" dirty="0">
                <a:solidFill>
                  <a:schemeClr val="tx1">
                    <a:lumMod val="85000"/>
                    <a:lumOff val="15000"/>
                  </a:schemeClr>
                </a:solidFill>
                <a:latin typeface="Helvetica" pitchFamily="34" charset="0"/>
              </a:rPr>
              <a:t>le </a:t>
            </a:r>
            <a:r>
              <a:rPr lang="it-IT" sz="1350" dirty="0" err="1">
                <a:solidFill>
                  <a:schemeClr val="tx1">
                    <a:lumMod val="85000"/>
                    <a:lumOff val="15000"/>
                  </a:schemeClr>
                </a:solidFill>
                <a:latin typeface="Helvetica" pitchFamily="34" charset="0"/>
              </a:rPr>
              <a:t>traitement</a:t>
            </a:r>
            <a:r>
              <a:rPr lang="it-IT" sz="1350" dirty="0">
                <a:solidFill>
                  <a:schemeClr val="tx1">
                    <a:lumMod val="85000"/>
                    <a:lumOff val="15000"/>
                  </a:schemeClr>
                </a:solidFill>
                <a:latin typeface="Helvetica" pitchFamily="34" charset="0"/>
              </a:rPr>
              <a:t> </a:t>
            </a:r>
            <a:r>
              <a:rPr lang="it-IT" sz="1350" dirty="0" err="1">
                <a:solidFill>
                  <a:schemeClr val="tx1">
                    <a:lumMod val="85000"/>
                    <a:lumOff val="15000"/>
                  </a:schemeClr>
                </a:solidFill>
                <a:latin typeface="Helvetica" pitchFamily="34" charset="0"/>
              </a:rPr>
              <a:t>BICARmed</a:t>
            </a:r>
            <a:endParaRPr lang="it-IT" sz="1350" dirty="0">
              <a:solidFill>
                <a:schemeClr val="tx1">
                  <a:lumMod val="85000"/>
                  <a:lumOff val="15000"/>
                </a:schemeClr>
              </a:solidFill>
              <a:latin typeface="Helvetica" pitchFamily="34" charset="0"/>
            </a:endParaRPr>
          </a:p>
        </p:txBody>
      </p:sp>
      <p:sp>
        <p:nvSpPr>
          <p:cNvPr id="18" name="CasellaDiTesto 17"/>
          <p:cNvSpPr txBox="1"/>
          <p:nvPr/>
        </p:nvSpPr>
        <p:spPr>
          <a:xfrm>
            <a:off x="354623" y="6400800"/>
            <a:ext cx="2769577" cy="300082"/>
          </a:xfrm>
          <a:prstGeom prst="rect">
            <a:avLst/>
          </a:prstGeom>
          <a:noFill/>
        </p:spPr>
        <p:txBody>
          <a:bodyPr wrap="square" rtlCol="0">
            <a:spAutoFit/>
          </a:bodyPr>
          <a:lstStyle/>
          <a:p>
            <a:r>
              <a:rPr lang="it-IT" sz="1350" b="1" dirty="0" err="1" smtClean="0">
                <a:solidFill>
                  <a:schemeClr val="bg1"/>
                </a:solidFill>
                <a:latin typeface="Helvetica" pitchFamily="34" charset="0"/>
              </a:rPr>
              <a:t>After</a:t>
            </a:r>
            <a:r>
              <a:rPr lang="it-IT" sz="1350" dirty="0" smtClean="0">
                <a:solidFill>
                  <a:schemeClr val="bg1"/>
                </a:solidFill>
                <a:latin typeface="Helvetica" pitchFamily="34" charset="0"/>
              </a:rPr>
              <a:t> </a:t>
            </a:r>
            <a:r>
              <a:rPr lang="it-IT" sz="1350" dirty="0" err="1" smtClean="0">
                <a:solidFill>
                  <a:schemeClr val="bg1"/>
                </a:solidFill>
                <a:latin typeface="Helvetica" pitchFamily="34" charset="0"/>
              </a:rPr>
              <a:t>BICAR</a:t>
            </a:r>
            <a:r>
              <a:rPr lang="it-IT" sz="1350" i="1" dirty="0" err="1" smtClean="0">
                <a:solidFill>
                  <a:schemeClr val="bg1"/>
                </a:solidFill>
                <a:latin typeface="Helvetica" pitchFamily="34" charset="0"/>
              </a:rPr>
              <a:t>med</a:t>
            </a:r>
            <a:r>
              <a:rPr lang="it-IT" sz="1350" dirty="0" smtClean="0">
                <a:solidFill>
                  <a:schemeClr val="bg1"/>
                </a:solidFill>
                <a:latin typeface="Helvetica" pitchFamily="34" charset="0"/>
              </a:rPr>
              <a:t> treatment                    </a:t>
            </a:r>
            <a:endParaRPr lang="it-IT" sz="1350" dirty="0">
              <a:solidFill>
                <a:schemeClr val="bg1"/>
              </a:solidFill>
              <a:latin typeface="Helvetica" pitchFamily="34" charset="0"/>
            </a:endParaRPr>
          </a:p>
        </p:txBody>
      </p:sp>
      <p:sp>
        <p:nvSpPr>
          <p:cNvPr id="19" name="Rettangolo 18"/>
          <p:cNvSpPr/>
          <p:nvPr/>
        </p:nvSpPr>
        <p:spPr>
          <a:xfrm>
            <a:off x="0" y="3962401"/>
            <a:ext cx="3657600" cy="28956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20" name="Rettangolo 19"/>
          <p:cNvSpPr/>
          <p:nvPr/>
        </p:nvSpPr>
        <p:spPr>
          <a:xfrm>
            <a:off x="3657600" y="3962400"/>
            <a:ext cx="3657600" cy="2895600"/>
          </a:xfrm>
          <a:prstGeom prst="rect">
            <a:avLst/>
          </a:prstGeom>
          <a:solidFill>
            <a:srgbClr val="00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21" name="CasellaDiTesto 20"/>
          <p:cNvSpPr txBox="1"/>
          <p:nvPr/>
        </p:nvSpPr>
        <p:spPr>
          <a:xfrm>
            <a:off x="354623" y="6477000"/>
            <a:ext cx="2769577" cy="300082"/>
          </a:xfrm>
          <a:prstGeom prst="rect">
            <a:avLst/>
          </a:prstGeom>
          <a:noFill/>
        </p:spPr>
        <p:txBody>
          <a:bodyPr wrap="square" rtlCol="0">
            <a:spAutoFit/>
          </a:bodyPr>
          <a:lstStyle/>
          <a:p>
            <a:r>
              <a:rPr lang="it-IT" sz="1350" b="1" dirty="0" err="1">
                <a:solidFill>
                  <a:schemeClr val="tx1">
                    <a:lumMod val="85000"/>
                    <a:lumOff val="15000"/>
                  </a:schemeClr>
                </a:solidFill>
                <a:latin typeface="Helvetica" pitchFamily="34" charset="0"/>
              </a:rPr>
              <a:t>Avant</a:t>
            </a:r>
            <a:r>
              <a:rPr lang="it-IT" sz="1350" b="1" dirty="0">
                <a:solidFill>
                  <a:schemeClr val="tx1">
                    <a:lumMod val="85000"/>
                    <a:lumOff val="15000"/>
                  </a:schemeClr>
                </a:solidFill>
                <a:latin typeface="Helvetica" pitchFamily="34" charset="0"/>
              </a:rPr>
              <a:t> </a:t>
            </a:r>
            <a:r>
              <a:rPr lang="it-IT" sz="1350" dirty="0">
                <a:solidFill>
                  <a:schemeClr val="tx1">
                    <a:lumMod val="85000"/>
                    <a:lumOff val="15000"/>
                  </a:schemeClr>
                </a:solidFill>
                <a:latin typeface="Helvetica" pitchFamily="34" charset="0"/>
              </a:rPr>
              <a:t>le </a:t>
            </a:r>
            <a:r>
              <a:rPr lang="it-IT" sz="1350" dirty="0" err="1">
                <a:solidFill>
                  <a:schemeClr val="tx1">
                    <a:lumMod val="85000"/>
                    <a:lumOff val="15000"/>
                  </a:schemeClr>
                </a:solidFill>
                <a:latin typeface="Helvetica" pitchFamily="34" charset="0"/>
              </a:rPr>
              <a:t>traitement</a:t>
            </a:r>
            <a:r>
              <a:rPr lang="it-IT" sz="1350" dirty="0">
                <a:solidFill>
                  <a:schemeClr val="tx1">
                    <a:lumMod val="85000"/>
                    <a:lumOff val="15000"/>
                  </a:schemeClr>
                </a:solidFill>
                <a:latin typeface="Helvetica" pitchFamily="34" charset="0"/>
              </a:rPr>
              <a:t> </a:t>
            </a:r>
            <a:r>
              <a:rPr lang="it-IT" sz="1350" dirty="0" err="1">
                <a:solidFill>
                  <a:schemeClr val="tx1">
                    <a:lumMod val="85000"/>
                    <a:lumOff val="15000"/>
                  </a:schemeClr>
                </a:solidFill>
                <a:latin typeface="Helvetica" pitchFamily="34" charset="0"/>
              </a:rPr>
              <a:t>BICARmed</a:t>
            </a:r>
            <a:endParaRPr lang="it-IT" sz="1350" dirty="0">
              <a:solidFill>
                <a:schemeClr val="tx1">
                  <a:lumMod val="85000"/>
                  <a:lumOff val="15000"/>
                </a:schemeClr>
              </a:solidFill>
              <a:latin typeface="Helvetica" pitchFamily="34" charset="0"/>
            </a:endParaRPr>
          </a:p>
        </p:txBody>
      </p:sp>
      <p:sp>
        <p:nvSpPr>
          <p:cNvPr id="22" name="CasellaDiTesto 21"/>
          <p:cNvSpPr txBox="1"/>
          <p:nvPr/>
        </p:nvSpPr>
        <p:spPr>
          <a:xfrm>
            <a:off x="3981694" y="3509918"/>
            <a:ext cx="2571506" cy="300082"/>
          </a:xfrm>
          <a:prstGeom prst="rect">
            <a:avLst/>
          </a:prstGeom>
          <a:noFill/>
        </p:spPr>
        <p:txBody>
          <a:bodyPr wrap="square" rtlCol="0">
            <a:spAutoFit/>
          </a:bodyPr>
          <a:lstStyle/>
          <a:p>
            <a:r>
              <a:rPr lang="it-IT" sz="1350" b="1" dirty="0" err="1">
                <a:solidFill>
                  <a:schemeClr val="bg1"/>
                </a:solidFill>
                <a:latin typeface="Helvetica" pitchFamily="34" charset="0"/>
              </a:rPr>
              <a:t>Après</a:t>
            </a:r>
            <a:r>
              <a:rPr lang="it-IT" sz="1350" b="1" dirty="0">
                <a:solidFill>
                  <a:schemeClr val="bg1"/>
                </a:solidFill>
                <a:latin typeface="Helvetica" pitchFamily="34" charset="0"/>
              </a:rPr>
              <a:t> </a:t>
            </a:r>
            <a:r>
              <a:rPr lang="it-IT" sz="1350" dirty="0">
                <a:solidFill>
                  <a:schemeClr val="bg1"/>
                </a:solidFill>
                <a:latin typeface="Helvetica" pitchFamily="34" charset="0"/>
              </a:rPr>
              <a:t>le </a:t>
            </a:r>
            <a:r>
              <a:rPr lang="it-IT" sz="1350" dirty="0" err="1">
                <a:solidFill>
                  <a:schemeClr val="bg1"/>
                </a:solidFill>
                <a:latin typeface="Helvetica" pitchFamily="34" charset="0"/>
              </a:rPr>
              <a:t>traitement</a:t>
            </a:r>
            <a:r>
              <a:rPr lang="it-IT" sz="1350" dirty="0">
                <a:solidFill>
                  <a:schemeClr val="bg1"/>
                </a:solidFill>
                <a:latin typeface="Helvetica" pitchFamily="34" charset="0"/>
              </a:rPr>
              <a:t> </a:t>
            </a:r>
            <a:r>
              <a:rPr lang="it-IT" sz="1350" dirty="0" err="1">
                <a:solidFill>
                  <a:schemeClr val="bg1"/>
                </a:solidFill>
                <a:latin typeface="Helvetica" pitchFamily="34" charset="0"/>
              </a:rPr>
              <a:t>BICARmed</a:t>
            </a:r>
            <a:r>
              <a:rPr lang="it-IT" sz="1350" dirty="0">
                <a:solidFill>
                  <a:schemeClr val="bg1"/>
                </a:solidFill>
                <a:latin typeface="Helvetica" pitchFamily="34" charset="0"/>
              </a:rPr>
              <a:t>                    </a:t>
            </a:r>
          </a:p>
        </p:txBody>
      </p:sp>
      <p:sp>
        <p:nvSpPr>
          <p:cNvPr id="23" name="CasellaDiTesto 22"/>
          <p:cNvSpPr txBox="1"/>
          <p:nvPr/>
        </p:nvSpPr>
        <p:spPr>
          <a:xfrm>
            <a:off x="3962086" y="6481718"/>
            <a:ext cx="2667314" cy="300082"/>
          </a:xfrm>
          <a:prstGeom prst="rect">
            <a:avLst/>
          </a:prstGeom>
          <a:noFill/>
        </p:spPr>
        <p:txBody>
          <a:bodyPr wrap="square" rtlCol="0">
            <a:spAutoFit/>
          </a:bodyPr>
          <a:lstStyle/>
          <a:p>
            <a:r>
              <a:rPr lang="it-IT" sz="1350" b="1" dirty="0" err="1">
                <a:solidFill>
                  <a:schemeClr val="bg1"/>
                </a:solidFill>
                <a:latin typeface="Helvetica" pitchFamily="34" charset="0"/>
              </a:rPr>
              <a:t>Après</a:t>
            </a:r>
            <a:r>
              <a:rPr lang="it-IT" sz="1350" b="1" dirty="0">
                <a:solidFill>
                  <a:schemeClr val="bg1"/>
                </a:solidFill>
                <a:latin typeface="Helvetica" pitchFamily="34" charset="0"/>
              </a:rPr>
              <a:t> </a:t>
            </a:r>
            <a:r>
              <a:rPr lang="it-IT" sz="1350" dirty="0">
                <a:solidFill>
                  <a:schemeClr val="bg1"/>
                </a:solidFill>
                <a:latin typeface="Helvetica" pitchFamily="34" charset="0"/>
              </a:rPr>
              <a:t>le </a:t>
            </a:r>
            <a:r>
              <a:rPr lang="it-IT" sz="1350" dirty="0" err="1">
                <a:solidFill>
                  <a:schemeClr val="bg1"/>
                </a:solidFill>
                <a:latin typeface="Helvetica" pitchFamily="34" charset="0"/>
              </a:rPr>
              <a:t>traitement</a:t>
            </a:r>
            <a:r>
              <a:rPr lang="it-IT" sz="1350" dirty="0">
                <a:solidFill>
                  <a:schemeClr val="bg1"/>
                </a:solidFill>
                <a:latin typeface="Helvetica" pitchFamily="34" charset="0"/>
              </a:rPr>
              <a:t> </a:t>
            </a:r>
            <a:r>
              <a:rPr lang="it-IT" sz="1350" dirty="0" err="1">
                <a:solidFill>
                  <a:schemeClr val="bg1"/>
                </a:solidFill>
                <a:latin typeface="Helvetica" pitchFamily="34" charset="0"/>
              </a:rPr>
              <a:t>BICARmed</a:t>
            </a:r>
            <a:r>
              <a:rPr lang="it-IT" sz="1350" dirty="0">
                <a:solidFill>
                  <a:schemeClr val="bg1"/>
                </a:solidFill>
                <a:latin typeface="Helvetica" pitchFamily="34" charset="0"/>
              </a:rPr>
              <a:t>                    </a:t>
            </a:r>
          </a:p>
        </p:txBody>
      </p:sp>
      <p:sp>
        <p:nvSpPr>
          <p:cNvPr id="24" name="object 21"/>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25" name="object 22"/>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26" name="object 23"/>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27"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pic>
        <p:nvPicPr>
          <p:cNvPr id="14" name="Immagin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0685" y="4226169"/>
            <a:ext cx="2899508" cy="2174631"/>
          </a:xfrm>
          <a:prstGeom prst="rect">
            <a:avLst/>
          </a:prstGeom>
        </p:spPr>
      </p:pic>
      <p:pic>
        <p:nvPicPr>
          <p:cNvPr id="15" name="Immagine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34692" y="4226169"/>
            <a:ext cx="2899508" cy="2174631"/>
          </a:xfrm>
          <a:prstGeom prst="rect">
            <a:avLst/>
          </a:prstGeom>
        </p:spPr>
      </p:pic>
      <p:pic>
        <p:nvPicPr>
          <p:cNvPr id="28" name="Immagine 2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1000" y="1330569"/>
            <a:ext cx="2899508" cy="2174631"/>
          </a:xfrm>
          <a:prstGeom prst="rect">
            <a:avLst/>
          </a:prstGeom>
        </p:spPr>
      </p:pic>
      <p:pic>
        <p:nvPicPr>
          <p:cNvPr id="29" name="Immagine 2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038600" y="1330569"/>
            <a:ext cx="2895600" cy="2171700"/>
          </a:xfrm>
          <a:prstGeom prst="rect">
            <a:avLst/>
          </a:prstGeom>
        </p:spPr>
      </p:pic>
    </p:spTree>
    <p:extLst>
      <p:ext uri="{BB962C8B-B14F-4D97-AF65-F5344CB8AC3E}">
        <p14:creationId xmlns:p14="http://schemas.microsoft.com/office/powerpoint/2010/main" val="416557405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tangolo 11"/>
          <p:cNvSpPr/>
          <p:nvPr/>
        </p:nvSpPr>
        <p:spPr>
          <a:xfrm>
            <a:off x="0" y="990602"/>
            <a:ext cx="3657600" cy="289231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11" name="Rettangolo 10"/>
          <p:cNvSpPr/>
          <p:nvPr/>
        </p:nvSpPr>
        <p:spPr>
          <a:xfrm>
            <a:off x="3657600" y="990600"/>
            <a:ext cx="3657600" cy="2895600"/>
          </a:xfrm>
          <a:prstGeom prst="rect">
            <a:avLst/>
          </a:prstGeom>
          <a:solidFill>
            <a:srgbClr val="0EC2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13" name="CasellaDiTesto 12"/>
          <p:cNvSpPr txBox="1"/>
          <p:nvPr/>
        </p:nvSpPr>
        <p:spPr>
          <a:xfrm>
            <a:off x="7388128" y="1008977"/>
            <a:ext cx="1679672" cy="954107"/>
          </a:xfrm>
          <a:prstGeom prst="rect">
            <a:avLst/>
          </a:prstGeom>
          <a:noFill/>
        </p:spPr>
        <p:txBody>
          <a:bodyPr wrap="square" rtlCol="0">
            <a:spAutoFit/>
          </a:bodyPr>
          <a:lstStyle/>
          <a:p>
            <a:r>
              <a:rPr lang="fr-FR" sz="1400" b="1" i="1" spc="10" dirty="0">
                <a:solidFill>
                  <a:srgbClr val="00BCB8"/>
                </a:solidFill>
                <a:latin typeface="Helvetica" pitchFamily="34" charset="0"/>
                <a:cs typeface="Arial"/>
              </a:rPr>
              <a:t>Tissus organiques fixés </a:t>
            </a:r>
            <a:r>
              <a:rPr lang="fr-FR" sz="1400" b="1" i="1" spc="10" dirty="0" smtClean="0">
                <a:solidFill>
                  <a:srgbClr val="00BCB8"/>
                </a:solidFill>
                <a:latin typeface="Helvetica" pitchFamily="34" charset="0"/>
                <a:cs typeface="Arial"/>
              </a:rPr>
              <a:t>sur PINCES </a:t>
            </a:r>
            <a:r>
              <a:rPr lang="fr-FR" sz="1400" b="1" i="1" spc="10" dirty="0">
                <a:solidFill>
                  <a:srgbClr val="00BCB8"/>
                </a:solidFill>
                <a:latin typeface="Helvetica" pitchFamily="34" charset="0"/>
                <a:cs typeface="Arial"/>
              </a:rPr>
              <a:t>MONOPOLAIRES</a:t>
            </a:r>
            <a:endParaRPr lang="it-IT" sz="1400" b="1" i="1" spc="10" dirty="0">
              <a:solidFill>
                <a:srgbClr val="00BCB8"/>
              </a:solidFill>
              <a:latin typeface="Helvetica" pitchFamily="34" charset="0"/>
              <a:cs typeface="Arial"/>
            </a:endParaRPr>
          </a:p>
        </p:txBody>
      </p:sp>
      <p:pic>
        <p:nvPicPr>
          <p:cNvPr id="16" name="Immagine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00" y="226060"/>
            <a:ext cx="2895600" cy="550600"/>
          </a:xfrm>
          <a:prstGeom prst="rect">
            <a:avLst/>
          </a:prstGeom>
        </p:spPr>
      </p:pic>
      <p:sp>
        <p:nvSpPr>
          <p:cNvPr id="2" name="Rettangolo 1"/>
          <p:cNvSpPr/>
          <p:nvPr/>
        </p:nvSpPr>
        <p:spPr>
          <a:xfrm>
            <a:off x="7360250" y="4112441"/>
            <a:ext cx="1707550" cy="954107"/>
          </a:xfrm>
          <a:prstGeom prst="rect">
            <a:avLst/>
          </a:prstGeom>
        </p:spPr>
        <p:txBody>
          <a:bodyPr wrap="square">
            <a:spAutoFit/>
          </a:bodyPr>
          <a:lstStyle/>
          <a:p>
            <a:r>
              <a:rPr lang="fr-FR" sz="1400" b="1" i="1" spc="10" dirty="0">
                <a:solidFill>
                  <a:srgbClr val="00BCB8"/>
                </a:solidFill>
                <a:latin typeface="Helvetica" pitchFamily="34" charset="0"/>
                <a:cs typeface="Arial"/>
              </a:rPr>
              <a:t>Tissus organiques fixés </a:t>
            </a:r>
            <a:r>
              <a:rPr lang="fr-FR" sz="1400" b="1" i="1" spc="10" dirty="0" smtClean="0">
                <a:solidFill>
                  <a:srgbClr val="00BCB8"/>
                </a:solidFill>
                <a:latin typeface="Helvetica" pitchFamily="34" charset="0"/>
                <a:cs typeface="Arial"/>
              </a:rPr>
              <a:t>sur PINCES </a:t>
            </a:r>
            <a:r>
              <a:rPr lang="fr-FR" sz="1400" b="1" i="1" spc="10" dirty="0">
                <a:solidFill>
                  <a:srgbClr val="00BCB8"/>
                </a:solidFill>
                <a:latin typeface="Helvetica" pitchFamily="34" charset="0"/>
                <a:cs typeface="Arial"/>
              </a:rPr>
              <a:t>MONOPOLAIRES</a:t>
            </a:r>
            <a:endParaRPr lang="it-IT" sz="1400" b="1" i="1" spc="10" dirty="0">
              <a:solidFill>
                <a:srgbClr val="00BCB8"/>
              </a:solidFill>
              <a:latin typeface="Helvetica" pitchFamily="34" charset="0"/>
              <a:cs typeface="Arial"/>
            </a:endParaRPr>
          </a:p>
        </p:txBody>
      </p:sp>
      <p:sp>
        <p:nvSpPr>
          <p:cNvPr id="17" name="CasellaDiTesto 16"/>
          <p:cNvSpPr txBox="1"/>
          <p:nvPr/>
        </p:nvSpPr>
        <p:spPr>
          <a:xfrm>
            <a:off x="354623" y="3505200"/>
            <a:ext cx="2769577" cy="300082"/>
          </a:xfrm>
          <a:prstGeom prst="rect">
            <a:avLst/>
          </a:prstGeom>
          <a:noFill/>
        </p:spPr>
        <p:txBody>
          <a:bodyPr wrap="square" rtlCol="0">
            <a:spAutoFit/>
          </a:bodyPr>
          <a:lstStyle/>
          <a:p>
            <a:r>
              <a:rPr lang="it-IT" sz="1350" b="1" dirty="0" err="1">
                <a:solidFill>
                  <a:schemeClr val="tx1">
                    <a:lumMod val="85000"/>
                    <a:lumOff val="15000"/>
                  </a:schemeClr>
                </a:solidFill>
                <a:latin typeface="Helvetica" pitchFamily="34" charset="0"/>
              </a:rPr>
              <a:t>Avant</a:t>
            </a:r>
            <a:r>
              <a:rPr lang="it-IT" sz="1350" b="1" dirty="0">
                <a:solidFill>
                  <a:schemeClr val="tx1">
                    <a:lumMod val="85000"/>
                    <a:lumOff val="15000"/>
                  </a:schemeClr>
                </a:solidFill>
                <a:latin typeface="Helvetica" pitchFamily="34" charset="0"/>
              </a:rPr>
              <a:t> </a:t>
            </a:r>
            <a:r>
              <a:rPr lang="it-IT" sz="1350" dirty="0">
                <a:solidFill>
                  <a:schemeClr val="tx1">
                    <a:lumMod val="85000"/>
                    <a:lumOff val="15000"/>
                  </a:schemeClr>
                </a:solidFill>
                <a:latin typeface="Helvetica" pitchFamily="34" charset="0"/>
              </a:rPr>
              <a:t>le </a:t>
            </a:r>
            <a:r>
              <a:rPr lang="it-IT" sz="1350" dirty="0" err="1">
                <a:solidFill>
                  <a:schemeClr val="tx1">
                    <a:lumMod val="85000"/>
                    <a:lumOff val="15000"/>
                  </a:schemeClr>
                </a:solidFill>
                <a:latin typeface="Helvetica" pitchFamily="34" charset="0"/>
              </a:rPr>
              <a:t>traitement</a:t>
            </a:r>
            <a:r>
              <a:rPr lang="it-IT" sz="1350" dirty="0">
                <a:solidFill>
                  <a:schemeClr val="tx1">
                    <a:lumMod val="85000"/>
                    <a:lumOff val="15000"/>
                  </a:schemeClr>
                </a:solidFill>
                <a:latin typeface="Helvetica" pitchFamily="34" charset="0"/>
              </a:rPr>
              <a:t> </a:t>
            </a:r>
            <a:r>
              <a:rPr lang="it-IT" sz="1350" dirty="0" err="1">
                <a:solidFill>
                  <a:schemeClr val="tx1">
                    <a:lumMod val="85000"/>
                    <a:lumOff val="15000"/>
                  </a:schemeClr>
                </a:solidFill>
                <a:latin typeface="Helvetica" pitchFamily="34" charset="0"/>
              </a:rPr>
              <a:t>BICARmed</a:t>
            </a:r>
            <a:endParaRPr lang="it-IT" sz="1350" dirty="0">
              <a:solidFill>
                <a:schemeClr val="tx1">
                  <a:lumMod val="85000"/>
                  <a:lumOff val="15000"/>
                </a:schemeClr>
              </a:solidFill>
              <a:latin typeface="Helvetica" pitchFamily="34" charset="0"/>
            </a:endParaRPr>
          </a:p>
        </p:txBody>
      </p:sp>
      <p:sp>
        <p:nvSpPr>
          <p:cNvPr id="18" name="CasellaDiTesto 17"/>
          <p:cNvSpPr txBox="1"/>
          <p:nvPr/>
        </p:nvSpPr>
        <p:spPr>
          <a:xfrm>
            <a:off x="354623" y="6400800"/>
            <a:ext cx="2769577" cy="300082"/>
          </a:xfrm>
          <a:prstGeom prst="rect">
            <a:avLst/>
          </a:prstGeom>
          <a:noFill/>
        </p:spPr>
        <p:txBody>
          <a:bodyPr wrap="square" rtlCol="0">
            <a:spAutoFit/>
          </a:bodyPr>
          <a:lstStyle/>
          <a:p>
            <a:r>
              <a:rPr lang="it-IT" sz="1350" b="1" dirty="0" err="1" smtClean="0">
                <a:solidFill>
                  <a:schemeClr val="bg1"/>
                </a:solidFill>
                <a:latin typeface="Helvetica" pitchFamily="34" charset="0"/>
              </a:rPr>
              <a:t>After</a:t>
            </a:r>
            <a:r>
              <a:rPr lang="it-IT" sz="1350" dirty="0" smtClean="0">
                <a:solidFill>
                  <a:schemeClr val="bg1"/>
                </a:solidFill>
                <a:latin typeface="Helvetica" pitchFamily="34" charset="0"/>
              </a:rPr>
              <a:t> </a:t>
            </a:r>
            <a:r>
              <a:rPr lang="it-IT" sz="1350" dirty="0" err="1" smtClean="0">
                <a:solidFill>
                  <a:schemeClr val="bg1"/>
                </a:solidFill>
                <a:latin typeface="Helvetica" pitchFamily="34" charset="0"/>
              </a:rPr>
              <a:t>BICAR</a:t>
            </a:r>
            <a:r>
              <a:rPr lang="it-IT" sz="1350" i="1" dirty="0" err="1" smtClean="0">
                <a:solidFill>
                  <a:schemeClr val="bg1"/>
                </a:solidFill>
                <a:latin typeface="Helvetica" pitchFamily="34" charset="0"/>
              </a:rPr>
              <a:t>med</a:t>
            </a:r>
            <a:r>
              <a:rPr lang="it-IT" sz="1350" dirty="0" smtClean="0">
                <a:solidFill>
                  <a:schemeClr val="bg1"/>
                </a:solidFill>
                <a:latin typeface="Helvetica" pitchFamily="34" charset="0"/>
              </a:rPr>
              <a:t> treatment                    </a:t>
            </a:r>
            <a:endParaRPr lang="it-IT" sz="1350" dirty="0">
              <a:solidFill>
                <a:schemeClr val="bg1"/>
              </a:solidFill>
              <a:latin typeface="Helvetica" pitchFamily="34" charset="0"/>
            </a:endParaRPr>
          </a:p>
        </p:txBody>
      </p:sp>
      <p:sp>
        <p:nvSpPr>
          <p:cNvPr id="19" name="Rettangolo 18"/>
          <p:cNvSpPr/>
          <p:nvPr/>
        </p:nvSpPr>
        <p:spPr>
          <a:xfrm>
            <a:off x="0" y="3962401"/>
            <a:ext cx="3657600" cy="28956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20" name="Rettangolo 19"/>
          <p:cNvSpPr/>
          <p:nvPr/>
        </p:nvSpPr>
        <p:spPr>
          <a:xfrm>
            <a:off x="3657600" y="3962400"/>
            <a:ext cx="3657600" cy="2895600"/>
          </a:xfrm>
          <a:prstGeom prst="rect">
            <a:avLst/>
          </a:prstGeom>
          <a:solidFill>
            <a:srgbClr val="00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21" name="CasellaDiTesto 20"/>
          <p:cNvSpPr txBox="1"/>
          <p:nvPr/>
        </p:nvSpPr>
        <p:spPr>
          <a:xfrm>
            <a:off x="354623" y="6477000"/>
            <a:ext cx="2769577" cy="300082"/>
          </a:xfrm>
          <a:prstGeom prst="rect">
            <a:avLst/>
          </a:prstGeom>
          <a:noFill/>
        </p:spPr>
        <p:txBody>
          <a:bodyPr wrap="square" rtlCol="0">
            <a:spAutoFit/>
          </a:bodyPr>
          <a:lstStyle/>
          <a:p>
            <a:r>
              <a:rPr lang="it-IT" sz="1350" b="1" dirty="0" err="1">
                <a:solidFill>
                  <a:schemeClr val="tx1">
                    <a:lumMod val="85000"/>
                    <a:lumOff val="15000"/>
                  </a:schemeClr>
                </a:solidFill>
                <a:latin typeface="Helvetica" pitchFamily="34" charset="0"/>
              </a:rPr>
              <a:t>Avant</a:t>
            </a:r>
            <a:r>
              <a:rPr lang="it-IT" sz="1350" b="1" dirty="0">
                <a:solidFill>
                  <a:schemeClr val="tx1">
                    <a:lumMod val="85000"/>
                    <a:lumOff val="15000"/>
                  </a:schemeClr>
                </a:solidFill>
                <a:latin typeface="Helvetica" pitchFamily="34" charset="0"/>
              </a:rPr>
              <a:t> </a:t>
            </a:r>
            <a:r>
              <a:rPr lang="it-IT" sz="1350" dirty="0">
                <a:solidFill>
                  <a:schemeClr val="tx1">
                    <a:lumMod val="85000"/>
                    <a:lumOff val="15000"/>
                  </a:schemeClr>
                </a:solidFill>
                <a:latin typeface="Helvetica" pitchFamily="34" charset="0"/>
              </a:rPr>
              <a:t>le </a:t>
            </a:r>
            <a:r>
              <a:rPr lang="it-IT" sz="1350" dirty="0" err="1">
                <a:solidFill>
                  <a:schemeClr val="tx1">
                    <a:lumMod val="85000"/>
                    <a:lumOff val="15000"/>
                  </a:schemeClr>
                </a:solidFill>
                <a:latin typeface="Helvetica" pitchFamily="34" charset="0"/>
              </a:rPr>
              <a:t>traitement</a:t>
            </a:r>
            <a:r>
              <a:rPr lang="it-IT" sz="1350" dirty="0">
                <a:solidFill>
                  <a:schemeClr val="tx1">
                    <a:lumMod val="85000"/>
                    <a:lumOff val="15000"/>
                  </a:schemeClr>
                </a:solidFill>
                <a:latin typeface="Helvetica" pitchFamily="34" charset="0"/>
              </a:rPr>
              <a:t> </a:t>
            </a:r>
            <a:r>
              <a:rPr lang="it-IT" sz="1350" dirty="0" err="1">
                <a:solidFill>
                  <a:schemeClr val="tx1">
                    <a:lumMod val="85000"/>
                    <a:lumOff val="15000"/>
                  </a:schemeClr>
                </a:solidFill>
                <a:latin typeface="Helvetica" pitchFamily="34" charset="0"/>
              </a:rPr>
              <a:t>BICARmed</a:t>
            </a:r>
            <a:endParaRPr lang="it-IT" sz="1350" dirty="0">
              <a:solidFill>
                <a:schemeClr val="tx1">
                  <a:lumMod val="85000"/>
                  <a:lumOff val="15000"/>
                </a:schemeClr>
              </a:solidFill>
              <a:latin typeface="Helvetica" pitchFamily="34" charset="0"/>
            </a:endParaRPr>
          </a:p>
        </p:txBody>
      </p:sp>
      <p:sp>
        <p:nvSpPr>
          <p:cNvPr id="22" name="CasellaDiTesto 21"/>
          <p:cNvSpPr txBox="1"/>
          <p:nvPr/>
        </p:nvSpPr>
        <p:spPr>
          <a:xfrm>
            <a:off x="3981694" y="3509918"/>
            <a:ext cx="2571506" cy="300082"/>
          </a:xfrm>
          <a:prstGeom prst="rect">
            <a:avLst/>
          </a:prstGeom>
          <a:noFill/>
        </p:spPr>
        <p:txBody>
          <a:bodyPr wrap="square" rtlCol="0">
            <a:spAutoFit/>
          </a:bodyPr>
          <a:lstStyle/>
          <a:p>
            <a:r>
              <a:rPr lang="it-IT" sz="1350" b="1" dirty="0" err="1">
                <a:solidFill>
                  <a:schemeClr val="bg1"/>
                </a:solidFill>
                <a:latin typeface="Helvetica" pitchFamily="34" charset="0"/>
              </a:rPr>
              <a:t>Après</a:t>
            </a:r>
            <a:r>
              <a:rPr lang="it-IT" sz="1350" b="1" dirty="0">
                <a:solidFill>
                  <a:schemeClr val="bg1"/>
                </a:solidFill>
                <a:latin typeface="Helvetica" pitchFamily="34" charset="0"/>
              </a:rPr>
              <a:t> </a:t>
            </a:r>
            <a:r>
              <a:rPr lang="it-IT" sz="1350" dirty="0">
                <a:solidFill>
                  <a:schemeClr val="bg1"/>
                </a:solidFill>
                <a:latin typeface="Helvetica" pitchFamily="34" charset="0"/>
              </a:rPr>
              <a:t>le </a:t>
            </a:r>
            <a:r>
              <a:rPr lang="it-IT" sz="1350" dirty="0" err="1">
                <a:solidFill>
                  <a:schemeClr val="bg1"/>
                </a:solidFill>
                <a:latin typeface="Helvetica" pitchFamily="34" charset="0"/>
              </a:rPr>
              <a:t>traitement</a:t>
            </a:r>
            <a:r>
              <a:rPr lang="it-IT" sz="1350" dirty="0">
                <a:solidFill>
                  <a:schemeClr val="bg1"/>
                </a:solidFill>
                <a:latin typeface="Helvetica" pitchFamily="34" charset="0"/>
              </a:rPr>
              <a:t> </a:t>
            </a:r>
            <a:r>
              <a:rPr lang="it-IT" sz="1350" dirty="0" err="1">
                <a:solidFill>
                  <a:schemeClr val="bg1"/>
                </a:solidFill>
                <a:latin typeface="Helvetica" pitchFamily="34" charset="0"/>
              </a:rPr>
              <a:t>BICARmed</a:t>
            </a:r>
            <a:r>
              <a:rPr lang="it-IT" sz="1350" dirty="0">
                <a:solidFill>
                  <a:schemeClr val="bg1"/>
                </a:solidFill>
                <a:latin typeface="Helvetica" pitchFamily="34" charset="0"/>
              </a:rPr>
              <a:t>                    </a:t>
            </a:r>
          </a:p>
        </p:txBody>
      </p:sp>
      <p:sp>
        <p:nvSpPr>
          <p:cNvPr id="23" name="CasellaDiTesto 22"/>
          <p:cNvSpPr txBox="1"/>
          <p:nvPr/>
        </p:nvSpPr>
        <p:spPr>
          <a:xfrm>
            <a:off x="3962086" y="6481718"/>
            <a:ext cx="2667314" cy="300082"/>
          </a:xfrm>
          <a:prstGeom prst="rect">
            <a:avLst/>
          </a:prstGeom>
          <a:noFill/>
        </p:spPr>
        <p:txBody>
          <a:bodyPr wrap="square" rtlCol="0">
            <a:spAutoFit/>
          </a:bodyPr>
          <a:lstStyle/>
          <a:p>
            <a:r>
              <a:rPr lang="it-IT" sz="1350" b="1" dirty="0" err="1">
                <a:solidFill>
                  <a:schemeClr val="bg1"/>
                </a:solidFill>
                <a:latin typeface="Helvetica" pitchFamily="34" charset="0"/>
              </a:rPr>
              <a:t>Après</a:t>
            </a:r>
            <a:r>
              <a:rPr lang="it-IT" sz="1350" b="1" dirty="0">
                <a:solidFill>
                  <a:schemeClr val="bg1"/>
                </a:solidFill>
                <a:latin typeface="Helvetica" pitchFamily="34" charset="0"/>
              </a:rPr>
              <a:t> </a:t>
            </a:r>
            <a:r>
              <a:rPr lang="it-IT" sz="1350" dirty="0">
                <a:solidFill>
                  <a:schemeClr val="bg1"/>
                </a:solidFill>
                <a:latin typeface="Helvetica" pitchFamily="34" charset="0"/>
              </a:rPr>
              <a:t>le </a:t>
            </a:r>
            <a:r>
              <a:rPr lang="it-IT" sz="1350" dirty="0" err="1">
                <a:solidFill>
                  <a:schemeClr val="bg1"/>
                </a:solidFill>
                <a:latin typeface="Helvetica" pitchFamily="34" charset="0"/>
              </a:rPr>
              <a:t>traitement</a:t>
            </a:r>
            <a:r>
              <a:rPr lang="it-IT" sz="1350" dirty="0">
                <a:solidFill>
                  <a:schemeClr val="bg1"/>
                </a:solidFill>
                <a:latin typeface="Helvetica" pitchFamily="34" charset="0"/>
              </a:rPr>
              <a:t> </a:t>
            </a:r>
            <a:r>
              <a:rPr lang="it-IT" sz="1350" dirty="0" err="1">
                <a:solidFill>
                  <a:schemeClr val="bg1"/>
                </a:solidFill>
                <a:latin typeface="Helvetica" pitchFamily="34" charset="0"/>
              </a:rPr>
              <a:t>BICARmed</a:t>
            </a:r>
            <a:r>
              <a:rPr lang="it-IT" sz="1350" dirty="0">
                <a:solidFill>
                  <a:schemeClr val="bg1"/>
                </a:solidFill>
                <a:latin typeface="Helvetica" pitchFamily="34" charset="0"/>
              </a:rPr>
              <a:t>                    </a:t>
            </a:r>
          </a:p>
        </p:txBody>
      </p:sp>
      <p:sp>
        <p:nvSpPr>
          <p:cNvPr id="24" name="object 21"/>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25" name="object 22"/>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26" name="object 23"/>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27"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pic>
        <p:nvPicPr>
          <p:cNvPr id="3" name="Immagine 2"/>
          <p:cNvPicPr>
            <a:picLocks noChangeAspect="1"/>
          </p:cNvPicPr>
          <p:nvPr/>
        </p:nvPicPr>
        <p:blipFill rotWithShape="1">
          <a:blip r:embed="rId3" cstate="print">
            <a:extLst>
              <a:ext uri="{28A0092B-C50C-407E-A947-70E740481C1C}">
                <a14:useLocalDpi xmlns:a14="http://schemas.microsoft.com/office/drawing/2010/main" val="0"/>
              </a:ext>
            </a:extLst>
          </a:blip>
          <a:srcRect l="4023" r="15428" b="1357"/>
          <a:stretch/>
        </p:blipFill>
        <p:spPr>
          <a:xfrm>
            <a:off x="381000" y="1295400"/>
            <a:ext cx="2875084" cy="2083480"/>
          </a:xfrm>
          <a:prstGeom prst="rect">
            <a:avLst/>
          </a:prstGeom>
        </p:spPr>
      </p:pic>
      <p:pic>
        <p:nvPicPr>
          <p:cNvPr id="4" name="Immagine 3"/>
          <p:cNvPicPr>
            <a:picLocks noChangeAspect="1"/>
          </p:cNvPicPr>
          <p:nvPr/>
        </p:nvPicPr>
        <p:blipFill rotWithShape="1">
          <a:blip r:embed="rId4" cstate="print">
            <a:extLst>
              <a:ext uri="{28A0092B-C50C-407E-A947-70E740481C1C}">
                <a14:useLocalDpi xmlns:a14="http://schemas.microsoft.com/office/drawing/2010/main" val="0"/>
              </a:ext>
            </a:extLst>
          </a:blip>
          <a:srcRect l="32228" r="13474"/>
          <a:stretch/>
        </p:blipFill>
        <p:spPr>
          <a:xfrm rot="5400000">
            <a:off x="786980" y="3920130"/>
            <a:ext cx="2083481" cy="2877859"/>
          </a:xfrm>
          <a:prstGeom prst="rect">
            <a:avLst/>
          </a:prstGeom>
        </p:spPr>
      </p:pic>
      <p:pic>
        <p:nvPicPr>
          <p:cNvPr id="5" name="Immagine 4"/>
          <p:cNvPicPr>
            <a:picLocks noChangeAspect="1"/>
          </p:cNvPicPr>
          <p:nvPr/>
        </p:nvPicPr>
        <p:blipFill rotWithShape="1">
          <a:blip r:embed="rId5" cstate="print">
            <a:extLst>
              <a:ext uri="{28A0092B-C50C-407E-A947-70E740481C1C}">
                <a14:useLocalDpi xmlns:a14="http://schemas.microsoft.com/office/drawing/2010/main" val="0"/>
              </a:ext>
            </a:extLst>
          </a:blip>
          <a:srcRect l="26755" r="2972" b="19230"/>
          <a:stretch/>
        </p:blipFill>
        <p:spPr>
          <a:xfrm>
            <a:off x="4038600" y="1293786"/>
            <a:ext cx="2857500" cy="2085094"/>
          </a:xfrm>
          <a:prstGeom prst="rect">
            <a:avLst/>
          </a:prstGeom>
        </p:spPr>
      </p:pic>
      <p:pic>
        <p:nvPicPr>
          <p:cNvPr id="6" name="Immagine 5"/>
          <p:cNvPicPr>
            <a:picLocks noChangeAspect="1"/>
          </p:cNvPicPr>
          <p:nvPr/>
        </p:nvPicPr>
        <p:blipFill rotWithShape="1">
          <a:blip r:embed="rId6">
            <a:extLst>
              <a:ext uri="{28A0092B-C50C-407E-A947-70E740481C1C}">
                <a14:useLocalDpi xmlns:a14="http://schemas.microsoft.com/office/drawing/2010/main" val="0"/>
              </a:ext>
            </a:extLst>
          </a:blip>
          <a:srcRect l="27773" t="10146" r="27495" b="19941"/>
          <a:stretch/>
        </p:blipFill>
        <p:spPr>
          <a:xfrm rot="5400000">
            <a:off x="4420359" y="3929699"/>
            <a:ext cx="2083482" cy="2846999"/>
          </a:xfrm>
          <a:prstGeom prst="rect">
            <a:avLst/>
          </a:prstGeom>
        </p:spPr>
      </p:pic>
    </p:spTree>
    <p:extLst>
      <p:ext uri="{BB962C8B-B14F-4D97-AF65-F5344CB8AC3E}">
        <p14:creationId xmlns:p14="http://schemas.microsoft.com/office/powerpoint/2010/main" val="424126339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tangolo 11"/>
          <p:cNvSpPr/>
          <p:nvPr/>
        </p:nvSpPr>
        <p:spPr>
          <a:xfrm>
            <a:off x="0" y="990602"/>
            <a:ext cx="3657600" cy="289231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11" name="Rettangolo 10"/>
          <p:cNvSpPr/>
          <p:nvPr/>
        </p:nvSpPr>
        <p:spPr>
          <a:xfrm>
            <a:off x="3657600" y="990600"/>
            <a:ext cx="3657600" cy="2895600"/>
          </a:xfrm>
          <a:prstGeom prst="rect">
            <a:avLst/>
          </a:prstGeom>
          <a:solidFill>
            <a:srgbClr val="0EC2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13" name="CasellaDiTesto 12"/>
          <p:cNvSpPr txBox="1"/>
          <p:nvPr/>
        </p:nvSpPr>
        <p:spPr>
          <a:xfrm>
            <a:off x="7388128" y="1008977"/>
            <a:ext cx="1679672" cy="954107"/>
          </a:xfrm>
          <a:prstGeom prst="rect">
            <a:avLst/>
          </a:prstGeom>
          <a:noFill/>
        </p:spPr>
        <p:txBody>
          <a:bodyPr wrap="square" rtlCol="0">
            <a:spAutoFit/>
          </a:bodyPr>
          <a:lstStyle/>
          <a:p>
            <a:r>
              <a:rPr lang="fr-FR" sz="1400" b="1" i="1" spc="10" dirty="0">
                <a:solidFill>
                  <a:srgbClr val="00BCB8"/>
                </a:solidFill>
                <a:latin typeface="Helvetica" pitchFamily="34" charset="0"/>
                <a:cs typeface="Arial"/>
              </a:rPr>
              <a:t>Tissus organiques fixés </a:t>
            </a:r>
            <a:r>
              <a:rPr lang="fr-FR" sz="1400" b="1" i="1" spc="10" dirty="0" smtClean="0">
                <a:solidFill>
                  <a:srgbClr val="00BCB8"/>
                </a:solidFill>
                <a:latin typeface="Helvetica" pitchFamily="34" charset="0"/>
                <a:cs typeface="Arial"/>
              </a:rPr>
              <a:t>sur PINCES </a:t>
            </a:r>
            <a:r>
              <a:rPr lang="fr-FR" sz="1400" b="1" i="1" spc="10" dirty="0">
                <a:solidFill>
                  <a:srgbClr val="00BCB8"/>
                </a:solidFill>
                <a:latin typeface="Helvetica" pitchFamily="34" charset="0"/>
                <a:cs typeface="Arial"/>
              </a:rPr>
              <a:t>BIPOLAIRES</a:t>
            </a:r>
            <a:endParaRPr lang="it-IT" sz="1400" b="1" i="1" spc="10" dirty="0">
              <a:solidFill>
                <a:srgbClr val="00BCB8"/>
              </a:solidFill>
              <a:latin typeface="Helvetica" pitchFamily="34" charset="0"/>
              <a:cs typeface="Arial"/>
            </a:endParaRPr>
          </a:p>
        </p:txBody>
      </p:sp>
      <p:pic>
        <p:nvPicPr>
          <p:cNvPr id="16" name="Immagine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00" y="226060"/>
            <a:ext cx="2895600" cy="550600"/>
          </a:xfrm>
          <a:prstGeom prst="rect">
            <a:avLst/>
          </a:prstGeom>
        </p:spPr>
      </p:pic>
      <p:sp>
        <p:nvSpPr>
          <p:cNvPr id="2" name="Rettangolo 1"/>
          <p:cNvSpPr/>
          <p:nvPr/>
        </p:nvSpPr>
        <p:spPr>
          <a:xfrm>
            <a:off x="7360250" y="4112441"/>
            <a:ext cx="1631350" cy="954107"/>
          </a:xfrm>
          <a:prstGeom prst="rect">
            <a:avLst/>
          </a:prstGeom>
        </p:spPr>
        <p:txBody>
          <a:bodyPr wrap="square">
            <a:spAutoFit/>
          </a:bodyPr>
          <a:lstStyle/>
          <a:p>
            <a:r>
              <a:rPr lang="fr-FR" sz="1400" b="1" i="1" spc="10" dirty="0">
                <a:solidFill>
                  <a:srgbClr val="00BCB8"/>
                </a:solidFill>
                <a:latin typeface="Helvetica" pitchFamily="34" charset="0"/>
                <a:cs typeface="Arial"/>
              </a:rPr>
              <a:t>Tissus organiques fixés sur PINCES BIPOLAIRES</a:t>
            </a:r>
            <a:endParaRPr lang="it-IT" sz="1400" b="1" i="1" spc="10" dirty="0">
              <a:solidFill>
                <a:srgbClr val="00BCB8"/>
              </a:solidFill>
              <a:latin typeface="Helvetica" pitchFamily="34" charset="0"/>
              <a:cs typeface="Arial"/>
            </a:endParaRPr>
          </a:p>
        </p:txBody>
      </p:sp>
      <p:sp>
        <p:nvSpPr>
          <p:cNvPr id="17" name="CasellaDiTesto 16"/>
          <p:cNvSpPr txBox="1"/>
          <p:nvPr/>
        </p:nvSpPr>
        <p:spPr>
          <a:xfrm>
            <a:off x="354623" y="3505200"/>
            <a:ext cx="2769577" cy="300082"/>
          </a:xfrm>
          <a:prstGeom prst="rect">
            <a:avLst/>
          </a:prstGeom>
          <a:noFill/>
        </p:spPr>
        <p:txBody>
          <a:bodyPr wrap="square" rtlCol="0">
            <a:spAutoFit/>
          </a:bodyPr>
          <a:lstStyle/>
          <a:p>
            <a:r>
              <a:rPr lang="it-IT" sz="1350" b="1" dirty="0" err="1">
                <a:solidFill>
                  <a:schemeClr val="tx1">
                    <a:lumMod val="85000"/>
                    <a:lumOff val="15000"/>
                  </a:schemeClr>
                </a:solidFill>
                <a:latin typeface="Helvetica" pitchFamily="34" charset="0"/>
              </a:rPr>
              <a:t>Avant</a:t>
            </a:r>
            <a:r>
              <a:rPr lang="it-IT" sz="1350" b="1" dirty="0">
                <a:solidFill>
                  <a:schemeClr val="tx1">
                    <a:lumMod val="85000"/>
                    <a:lumOff val="15000"/>
                  </a:schemeClr>
                </a:solidFill>
                <a:latin typeface="Helvetica" pitchFamily="34" charset="0"/>
              </a:rPr>
              <a:t> </a:t>
            </a:r>
            <a:r>
              <a:rPr lang="it-IT" sz="1350" dirty="0">
                <a:solidFill>
                  <a:schemeClr val="tx1">
                    <a:lumMod val="85000"/>
                    <a:lumOff val="15000"/>
                  </a:schemeClr>
                </a:solidFill>
                <a:latin typeface="Helvetica" pitchFamily="34" charset="0"/>
              </a:rPr>
              <a:t>le </a:t>
            </a:r>
            <a:r>
              <a:rPr lang="it-IT" sz="1350" dirty="0" err="1">
                <a:solidFill>
                  <a:schemeClr val="tx1">
                    <a:lumMod val="85000"/>
                    <a:lumOff val="15000"/>
                  </a:schemeClr>
                </a:solidFill>
                <a:latin typeface="Helvetica" pitchFamily="34" charset="0"/>
              </a:rPr>
              <a:t>traitement</a:t>
            </a:r>
            <a:r>
              <a:rPr lang="it-IT" sz="1350" dirty="0">
                <a:solidFill>
                  <a:schemeClr val="tx1">
                    <a:lumMod val="85000"/>
                    <a:lumOff val="15000"/>
                  </a:schemeClr>
                </a:solidFill>
                <a:latin typeface="Helvetica" pitchFamily="34" charset="0"/>
              </a:rPr>
              <a:t> </a:t>
            </a:r>
            <a:r>
              <a:rPr lang="it-IT" sz="1350" dirty="0" err="1">
                <a:solidFill>
                  <a:schemeClr val="tx1">
                    <a:lumMod val="85000"/>
                    <a:lumOff val="15000"/>
                  </a:schemeClr>
                </a:solidFill>
                <a:latin typeface="Helvetica" pitchFamily="34" charset="0"/>
              </a:rPr>
              <a:t>BICARmed</a:t>
            </a:r>
            <a:endParaRPr lang="it-IT" sz="1350" dirty="0">
              <a:solidFill>
                <a:schemeClr val="tx1">
                  <a:lumMod val="85000"/>
                  <a:lumOff val="15000"/>
                </a:schemeClr>
              </a:solidFill>
              <a:latin typeface="Helvetica" pitchFamily="34" charset="0"/>
            </a:endParaRPr>
          </a:p>
        </p:txBody>
      </p:sp>
      <p:sp>
        <p:nvSpPr>
          <p:cNvPr id="18" name="CasellaDiTesto 17"/>
          <p:cNvSpPr txBox="1"/>
          <p:nvPr/>
        </p:nvSpPr>
        <p:spPr>
          <a:xfrm>
            <a:off x="354623" y="6400800"/>
            <a:ext cx="2769577" cy="300082"/>
          </a:xfrm>
          <a:prstGeom prst="rect">
            <a:avLst/>
          </a:prstGeom>
          <a:noFill/>
        </p:spPr>
        <p:txBody>
          <a:bodyPr wrap="square" rtlCol="0">
            <a:spAutoFit/>
          </a:bodyPr>
          <a:lstStyle/>
          <a:p>
            <a:r>
              <a:rPr lang="it-IT" sz="1350" b="1" dirty="0" err="1" smtClean="0">
                <a:solidFill>
                  <a:schemeClr val="bg1"/>
                </a:solidFill>
                <a:latin typeface="Helvetica" pitchFamily="34" charset="0"/>
              </a:rPr>
              <a:t>After</a:t>
            </a:r>
            <a:r>
              <a:rPr lang="it-IT" sz="1350" dirty="0" smtClean="0">
                <a:solidFill>
                  <a:schemeClr val="bg1"/>
                </a:solidFill>
                <a:latin typeface="Helvetica" pitchFamily="34" charset="0"/>
              </a:rPr>
              <a:t> </a:t>
            </a:r>
            <a:r>
              <a:rPr lang="it-IT" sz="1350" dirty="0" err="1" smtClean="0">
                <a:solidFill>
                  <a:schemeClr val="bg1"/>
                </a:solidFill>
                <a:latin typeface="Helvetica" pitchFamily="34" charset="0"/>
              </a:rPr>
              <a:t>BICAR</a:t>
            </a:r>
            <a:r>
              <a:rPr lang="it-IT" sz="1350" i="1" dirty="0" err="1" smtClean="0">
                <a:solidFill>
                  <a:schemeClr val="bg1"/>
                </a:solidFill>
                <a:latin typeface="Helvetica" pitchFamily="34" charset="0"/>
              </a:rPr>
              <a:t>med</a:t>
            </a:r>
            <a:r>
              <a:rPr lang="it-IT" sz="1350" dirty="0" smtClean="0">
                <a:solidFill>
                  <a:schemeClr val="bg1"/>
                </a:solidFill>
                <a:latin typeface="Helvetica" pitchFamily="34" charset="0"/>
              </a:rPr>
              <a:t> treatment                    </a:t>
            </a:r>
            <a:endParaRPr lang="it-IT" sz="1350" dirty="0">
              <a:solidFill>
                <a:schemeClr val="bg1"/>
              </a:solidFill>
              <a:latin typeface="Helvetica" pitchFamily="34" charset="0"/>
            </a:endParaRPr>
          </a:p>
        </p:txBody>
      </p:sp>
      <p:sp>
        <p:nvSpPr>
          <p:cNvPr id="19" name="Rettangolo 18"/>
          <p:cNvSpPr/>
          <p:nvPr/>
        </p:nvSpPr>
        <p:spPr>
          <a:xfrm>
            <a:off x="0" y="3962401"/>
            <a:ext cx="3657600" cy="28956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20" name="Rettangolo 19"/>
          <p:cNvSpPr/>
          <p:nvPr/>
        </p:nvSpPr>
        <p:spPr>
          <a:xfrm>
            <a:off x="3657600" y="3962400"/>
            <a:ext cx="3657600" cy="2895600"/>
          </a:xfrm>
          <a:prstGeom prst="rect">
            <a:avLst/>
          </a:prstGeom>
          <a:solidFill>
            <a:srgbClr val="00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21" name="CasellaDiTesto 20"/>
          <p:cNvSpPr txBox="1"/>
          <p:nvPr/>
        </p:nvSpPr>
        <p:spPr>
          <a:xfrm>
            <a:off x="354623" y="6477000"/>
            <a:ext cx="2769577" cy="300082"/>
          </a:xfrm>
          <a:prstGeom prst="rect">
            <a:avLst/>
          </a:prstGeom>
          <a:noFill/>
        </p:spPr>
        <p:txBody>
          <a:bodyPr wrap="square" rtlCol="0">
            <a:spAutoFit/>
          </a:bodyPr>
          <a:lstStyle/>
          <a:p>
            <a:r>
              <a:rPr lang="it-IT" sz="1350" b="1" dirty="0" err="1">
                <a:solidFill>
                  <a:schemeClr val="tx1">
                    <a:lumMod val="85000"/>
                    <a:lumOff val="15000"/>
                  </a:schemeClr>
                </a:solidFill>
                <a:latin typeface="Helvetica" pitchFamily="34" charset="0"/>
              </a:rPr>
              <a:t>Avant</a:t>
            </a:r>
            <a:r>
              <a:rPr lang="it-IT" sz="1350" b="1" dirty="0">
                <a:solidFill>
                  <a:schemeClr val="tx1">
                    <a:lumMod val="85000"/>
                    <a:lumOff val="15000"/>
                  </a:schemeClr>
                </a:solidFill>
                <a:latin typeface="Helvetica" pitchFamily="34" charset="0"/>
              </a:rPr>
              <a:t> </a:t>
            </a:r>
            <a:r>
              <a:rPr lang="it-IT" sz="1350" dirty="0">
                <a:solidFill>
                  <a:schemeClr val="tx1">
                    <a:lumMod val="85000"/>
                    <a:lumOff val="15000"/>
                  </a:schemeClr>
                </a:solidFill>
                <a:latin typeface="Helvetica" pitchFamily="34" charset="0"/>
              </a:rPr>
              <a:t>le </a:t>
            </a:r>
            <a:r>
              <a:rPr lang="it-IT" sz="1350" dirty="0" err="1">
                <a:solidFill>
                  <a:schemeClr val="tx1">
                    <a:lumMod val="85000"/>
                    <a:lumOff val="15000"/>
                  </a:schemeClr>
                </a:solidFill>
                <a:latin typeface="Helvetica" pitchFamily="34" charset="0"/>
              </a:rPr>
              <a:t>traitement</a:t>
            </a:r>
            <a:r>
              <a:rPr lang="it-IT" sz="1350" dirty="0">
                <a:solidFill>
                  <a:schemeClr val="tx1">
                    <a:lumMod val="85000"/>
                    <a:lumOff val="15000"/>
                  </a:schemeClr>
                </a:solidFill>
                <a:latin typeface="Helvetica" pitchFamily="34" charset="0"/>
              </a:rPr>
              <a:t> </a:t>
            </a:r>
            <a:r>
              <a:rPr lang="it-IT" sz="1350" dirty="0" err="1">
                <a:solidFill>
                  <a:schemeClr val="tx1">
                    <a:lumMod val="85000"/>
                    <a:lumOff val="15000"/>
                  </a:schemeClr>
                </a:solidFill>
                <a:latin typeface="Helvetica" pitchFamily="34" charset="0"/>
              </a:rPr>
              <a:t>BICARmed</a:t>
            </a:r>
            <a:endParaRPr lang="it-IT" sz="1350" dirty="0">
              <a:solidFill>
                <a:schemeClr val="tx1">
                  <a:lumMod val="85000"/>
                  <a:lumOff val="15000"/>
                </a:schemeClr>
              </a:solidFill>
              <a:latin typeface="Helvetica" pitchFamily="34" charset="0"/>
            </a:endParaRPr>
          </a:p>
        </p:txBody>
      </p:sp>
      <p:sp>
        <p:nvSpPr>
          <p:cNvPr id="22" name="CasellaDiTesto 21"/>
          <p:cNvSpPr txBox="1"/>
          <p:nvPr/>
        </p:nvSpPr>
        <p:spPr>
          <a:xfrm>
            <a:off x="3981694" y="3509918"/>
            <a:ext cx="2571506" cy="300082"/>
          </a:xfrm>
          <a:prstGeom prst="rect">
            <a:avLst/>
          </a:prstGeom>
          <a:noFill/>
        </p:spPr>
        <p:txBody>
          <a:bodyPr wrap="square" rtlCol="0">
            <a:spAutoFit/>
          </a:bodyPr>
          <a:lstStyle/>
          <a:p>
            <a:r>
              <a:rPr lang="it-IT" sz="1350" b="1" dirty="0" err="1">
                <a:solidFill>
                  <a:schemeClr val="bg1"/>
                </a:solidFill>
                <a:latin typeface="Helvetica" pitchFamily="34" charset="0"/>
              </a:rPr>
              <a:t>Après</a:t>
            </a:r>
            <a:r>
              <a:rPr lang="it-IT" sz="1350" b="1" dirty="0">
                <a:solidFill>
                  <a:schemeClr val="bg1"/>
                </a:solidFill>
                <a:latin typeface="Helvetica" pitchFamily="34" charset="0"/>
              </a:rPr>
              <a:t> </a:t>
            </a:r>
            <a:r>
              <a:rPr lang="it-IT" sz="1350" dirty="0">
                <a:solidFill>
                  <a:schemeClr val="bg1"/>
                </a:solidFill>
                <a:latin typeface="Helvetica" pitchFamily="34" charset="0"/>
              </a:rPr>
              <a:t>le </a:t>
            </a:r>
            <a:r>
              <a:rPr lang="it-IT" sz="1350" dirty="0" err="1">
                <a:solidFill>
                  <a:schemeClr val="bg1"/>
                </a:solidFill>
                <a:latin typeface="Helvetica" pitchFamily="34" charset="0"/>
              </a:rPr>
              <a:t>traitement</a:t>
            </a:r>
            <a:r>
              <a:rPr lang="it-IT" sz="1350" dirty="0">
                <a:solidFill>
                  <a:schemeClr val="bg1"/>
                </a:solidFill>
                <a:latin typeface="Helvetica" pitchFamily="34" charset="0"/>
              </a:rPr>
              <a:t> </a:t>
            </a:r>
            <a:r>
              <a:rPr lang="it-IT" sz="1350" dirty="0" err="1">
                <a:solidFill>
                  <a:schemeClr val="bg1"/>
                </a:solidFill>
                <a:latin typeface="Helvetica" pitchFamily="34" charset="0"/>
              </a:rPr>
              <a:t>BICARmed</a:t>
            </a:r>
            <a:r>
              <a:rPr lang="it-IT" sz="1350" dirty="0">
                <a:solidFill>
                  <a:schemeClr val="bg1"/>
                </a:solidFill>
                <a:latin typeface="Helvetica" pitchFamily="34" charset="0"/>
              </a:rPr>
              <a:t>                    </a:t>
            </a:r>
          </a:p>
        </p:txBody>
      </p:sp>
      <p:sp>
        <p:nvSpPr>
          <p:cNvPr id="23" name="CasellaDiTesto 22"/>
          <p:cNvSpPr txBox="1"/>
          <p:nvPr/>
        </p:nvSpPr>
        <p:spPr>
          <a:xfrm>
            <a:off x="3962400" y="6481718"/>
            <a:ext cx="2667314" cy="300082"/>
          </a:xfrm>
          <a:prstGeom prst="rect">
            <a:avLst/>
          </a:prstGeom>
          <a:noFill/>
        </p:spPr>
        <p:txBody>
          <a:bodyPr wrap="square" rtlCol="0">
            <a:spAutoFit/>
          </a:bodyPr>
          <a:lstStyle/>
          <a:p>
            <a:r>
              <a:rPr lang="it-IT" sz="1350" b="1" dirty="0" err="1">
                <a:solidFill>
                  <a:schemeClr val="bg1"/>
                </a:solidFill>
                <a:latin typeface="Helvetica" pitchFamily="34" charset="0"/>
              </a:rPr>
              <a:t>Après</a:t>
            </a:r>
            <a:r>
              <a:rPr lang="it-IT" sz="1350" b="1" dirty="0">
                <a:solidFill>
                  <a:schemeClr val="bg1"/>
                </a:solidFill>
                <a:latin typeface="Helvetica" pitchFamily="34" charset="0"/>
              </a:rPr>
              <a:t> </a:t>
            </a:r>
            <a:r>
              <a:rPr lang="it-IT" sz="1350" dirty="0">
                <a:solidFill>
                  <a:schemeClr val="bg1"/>
                </a:solidFill>
                <a:latin typeface="Helvetica" pitchFamily="34" charset="0"/>
              </a:rPr>
              <a:t>le </a:t>
            </a:r>
            <a:r>
              <a:rPr lang="it-IT" sz="1350" dirty="0" err="1">
                <a:solidFill>
                  <a:schemeClr val="bg1"/>
                </a:solidFill>
                <a:latin typeface="Helvetica" pitchFamily="34" charset="0"/>
              </a:rPr>
              <a:t>traitement</a:t>
            </a:r>
            <a:r>
              <a:rPr lang="it-IT" sz="1350" dirty="0">
                <a:solidFill>
                  <a:schemeClr val="bg1"/>
                </a:solidFill>
                <a:latin typeface="Helvetica" pitchFamily="34" charset="0"/>
              </a:rPr>
              <a:t> </a:t>
            </a:r>
            <a:r>
              <a:rPr lang="it-IT" sz="1350" dirty="0" err="1">
                <a:solidFill>
                  <a:schemeClr val="bg1"/>
                </a:solidFill>
                <a:latin typeface="Helvetica" pitchFamily="34" charset="0"/>
              </a:rPr>
              <a:t>BICARmed</a:t>
            </a:r>
            <a:r>
              <a:rPr lang="it-IT" sz="1350" dirty="0">
                <a:solidFill>
                  <a:schemeClr val="bg1"/>
                </a:solidFill>
                <a:latin typeface="Helvetica" pitchFamily="34" charset="0"/>
              </a:rPr>
              <a:t>                    </a:t>
            </a:r>
          </a:p>
        </p:txBody>
      </p:sp>
      <p:sp>
        <p:nvSpPr>
          <p:cNvPr id="24" name="object 21"/>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25" name="object 22"/>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26" name="object 23"/>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27"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pic>
        <p:nvPicPr>
          <p:cNvPr id="7" name="Immagin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00" y="1295400"/>
            <a:ext cx="2895600" cy="2171700"/>
          </a:xfrm>
          <a:prstGeom prst="rect">
            <a:avLst/>
          </a:prstGeom>
        </p:spPr>
      </p:pic>
      <p:pic>
        <p:nvPicPr>
          <p:cNvPr id="8" name="Immagin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742949" y="3867151"/>
            <a:ext cx="2171701" cy="2895600"/>
          </a:xfrm>
          <a:prstGeom prst="rect">
            <a:avLst/>
          </a:prstGeom>
        </p:spPr>
      </p:pic>
      <p:pic>
        <p:nvPicPr>
          <p:cNvPr id="9" name="Immagin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38600" y="1295400"/>
            <a:ext cx="2895600" cy="2171700"/>
          </a:xfrm>
          <a:prstGeom prst="rect">
            <a:avLst/>
          </a:prstGeom>
        </p:spPr>
      </p:pic>
      <p:pic>
        <p:nvPicPr>
          <p:cNvPr id="10" name="Immagine 9"/>
          <p:cNvPicPr>
            <a:picLocks noChangeAspect="1"/>
          </p:cNvPicPr>
          <p:nvPr/>
        </p:nvPicPr>
        <p:blipFill rotWithShape="1">
          <a:blip r:embed="rId6" cstate="print">
            <a:extLst>
              <a:ext uri="{28A0092B-C50C-407E-A947-70E740481C1C}">
                <a14:useLocalDpi xmlns:a14="http://schemas.microsoft.com/office/drawing/2010/main" val="0"/>
              </a:ext>
            </a:extLst>
          </a:blip>
          <a:srcRect l="55084" t="3070" r="880" b="18981"/>
          <a:stretch/>
        </p:blipFill>
        <p:spPr>
          <a:xfrm rot="16200000">
            <a:off x="4400549" y="3867151"/>
            <a:ext cx="2171702" cy="2895600"/>
          </a:xfrm>
          <a:prstGeom prst="rect">
            <a:avLst/>
          </a:prstGeom>
        </p:spPr>
      </p:pic>
    </p:spTree>
    <p:extLst>
      <p:ext uri="{BB962C8B-B14F-4D97-AF65-F5344CB8AC3E}">
        <p14:creationId xmlns:p14="http://schemas.microsoft.com/office/powerpoint/2010/main" val="155966299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tangolo 11"/>
          <p:cNvSpPr/>
          <p:nvPr/>
        </p:nvSpPr>
        <p:spPr>
          <a:xfrm>
            <a:off x="0" y="990602"/>
            <a:ext cx="3657600" cy="289231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11" name="Rettangolo 10"/>
          <p:cNvSpPr/>
          <p:nvPr/>
        </p:nvSpPr>
        <p:spPr>
          <a:xfrm>
            <a:off x="3657600" y="990600"/>
            <a:ext cx="3657600" cy="2895600"/>
          </a:xfrm>
          <a:prstGeom prst="rect">
            <a:avLst/>
          </a:prstGeom>
          <a:solidFill>
            <a:srgbClr val="00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13" name="CasellaDiTesto 12"/>
          <p:cNvSpPr txBox="1"/>
          <p:nvPr/>
        </p:nvSpPr>
        <p:spPr>
          <a:xfrm>
            <a:off x="7388128" y="1008977"/>
            <a:ext cx="1832072" cy="738664"/>
          </a:xfrm>
          <a:prstGeom prst="rect">
            <a:avLst/>
          </a:prstGeom>
          <a:noFill/>
        </p:spPr>
        <p:txBody>
          <a:bodyPr wrap="square" rtlCol="0">
            <a:spAutoFit/>
          </a:bodyPr>
          <a:lstStyle/>
          <a:p>
            <a:r>
              <a:rPr lang="fr-FR" sz="1400" b="1" i="1" spc="10" dirty="0">
                <a:solidFill>
                  <a:srgbClr val="00BCB8"/>
                </a:solidFill>
                <a:latin typeface="Helvetica" pitchFamily="34" charset="0"/>
                <a:cs typeface="Arial"/>
              </a:rPr>
              <a:t>Tissus organiques fixés </a:t>
            </a:r>
            <a:r>
              <a:rPr lang="fr-FR" sz="1400" b="1" i="1" spc="10" dirty="0" smtClean="0">
                <a:solidFill>
                  <a:srgbClr val="00BCB8"/>
                </a:solidFill>
                <a:latin typeface="Helvetica" pitchFamily="34" charset="0"/>
                <a:cs typeface="Arial"/>
              </a:rPr>
              <a:t>sur PINCES </a:t>
            </a:r>
            <a:r>
              <a:rPr lang="fr-FR" sz="1400" b="1" i="1" spc="10" dirty="0">
                <a:solidFill>
                  <a:srgbClr val="00BCB8"/>
                </a:solidFill>
                <a:latin typeface="Helvetica" pitchFamily="34" charset="0"/>
                <a:cs typeface="Arial"/>
              </a:rPr>
              <a:t>ENDOSCOPIQUES</a:t>
            </a:r>
            <a:endParaRPr lang="it-IT" sz="1400" dirty="0">
              <a:solidFill>
                <a:srgbClr val="00BCB8"/>
              </a:solidFill>
              <a:latin typeface="Helvetica" pitchFamily="34" charset="0"/>
              <a:cs typeface="Arial"/>
            </a:endParaRPr>
          </a:p>
        </p:txBody>
      </p:sp>
      <p:pic>
        <p:nvPicPr>
          <p:cNvPr id="16" name="Immagine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00" y="226060"/>
            <a:ext cx="2895600" cy="550600"/>
          </a:xfrm>
          <a:prstGeom prst="rect">
            <a:avLst/>
          </a:prstGeom>
        </p:spPr>
      </p:pic>
      <p:sp>
        <p:nvSpPr>
          <p:cNvPr id="2" name="Rettangolo 1"/>
          <p:cNvSpPr/>
          <p:nvPr/>
        </p:nvSpPr>
        <p:spPr>
          <a:xfrm>
            <a:off x="7360250" y="4112441"/>
            <a:ext cx="1783750" cy="738664"/>
          </a:xfrm>
          <a:prstGeom prst="rect">
            <a:avLst/>
          </a:prstGeom>
        </p:spPr>
        <p:txBody>
          <a:bodyPr wrap="square">
            <a:spAutoFit/>
          </a:bodyPr>
          <a:lstStyle/>
          <a:p>
            <a:r>
              <a:rPr lang="fr-FR" sz="1400" b="1" i="1" spc="10" dirty="0">
                <a:solidFill>
                  <a:srgbClr val="00BCB8"/>
                </a:solidFill>
                <a:latin typeface="Helvetica" pitchFamily="34" charset="0"/>
                <a:cs typeface="Arial"/>
              </a:rPr>
              <a:t>Tissus organiques fixés sur PINCES ENDOSCOPIQUES</a:t>
            </a:r>
            <a:endParaRPr lang="it-IT" sz="1400" dirty="0">
              <a:solidFill>
                <a:srgbClr val="00BCB8"/>
              </a:solidFill>
              <a:latin typeface="Helvetica" pitchFamily="34" charset="0"/>
              <a:cs typeface="Arial"/>
            </a:endParaRPr>
          </a:p>
        </p:txBody>
      </p:sp>
      <p:sp>
        <p:nvSpPr>
          <p:cNvPr id="17" name="CasellaDiTesto 16"/>
          <p:cNvSpPr txBox="1"/>
          <p:nvPr/>
        </p:nvSpPr>
        <p:spPr>
          <a:xfrm>
            <a:off x="354623" y="3505200"/>
            <a:ext cx="2769577" cy="300082"/>
          </a:xfrm>
          <a:prstGeom prst="rect">
            <a:avLst/>
          </a:prstGeom>
          <a:noFill/>
        </p:spPr>
        <p:txBody>
          <a:bodyPr wrap="square" rtlCol="0">
            <a:spAutoFit/>
          </a:bodyPr>
          <a:lstStyle/>
          <a:p>
            <a:r>
              <a:rPr lang="it-IT" sz="1350" b="1" dirty="0" err="1">
                <a:solidFill>
                  <a:schemeClr val="tx1">
                    <a:lumMod val="85000"/>
                    <a:lumOff val="15000"/>
                  </a:schemeClr>
                </a:solidFill>
                <a:latin typeface="Helvetica" pitchFamily="34" charset="0"/>
              </a:rPr>
              <a:t>Avant</a:t>
            </a:r>
            <a:r>
              <a:rPr lang="it-IT" sz="1350" b="1" dirty="0">
                <a:solidFill>
                  <a:schemeClr val="tx1">
                    <a:lumMod val="85000"/>
                    <a:lumOff val="15000"/>
                  </a:schemeClr>
                </a:solidFill>
                <a:latin typeface="Helvetica" pitchFamily="34" charset="0"/>
              </a:rPr>
              <a:t> </a:t>
            </a:r>
            <a:r>
              <a:rPr lang="it-IT" sz="1350" dirty="0">
                <a:solidFill>
                  <a:schemeClr val="tx1">
                    <a:lumMod val="85000"/>
                    <a:lumOff val="15000"/>
                  </a:schemeClr>
                </a:solidFill>
                <a:latin typeface="Helvetica" pitchFamily="34" charset="0"/>
              </a:rPr>
              <a:t>le </a:t>
            </a:r>
            <a:r>
              <a:rPr lang="it-IT" sz="1350" dirty="0" err="1">
                <a:solidFill>
                  <a:schemeClr val="tx1">
                    <a:lumMod val="85000"/>
                    <a:lumOff val="15000"/>
                  </a:schemeClr>
                </a:solidFill>
                <a:latin typeface="Helvetica" pitchFamily="34" charset="0"/>
              </a:rPr>
              <a:t>traitement</a:t>
            </a:r>
            <a:r>
              <a:rPr lang="it-IT" sz="1350" dirty="0">
                <a:solidFill>
                  <a:schemeClr val="tx1">
                    <a:lumMod val="85000"/>
                    <a:lumOff val="15000"/>
                  </a:schemeClr>
                </a:solidFill>
                <a:latin typeface="Helvetica" pitchFamily="34" charset="0"/>
              </a:rPr>
              <a:t> </a:t>
            </a:r>
            <a:r>
              <a:rPr lang="it-IT" sz="1350" dirty="0" err="1">
                <a:solidFill>
                  <a:schemeClr val="tx1">
                    <a:lumMod val="85000"/>
                    <a:lumOff val="15000"/>
                  </a:schemeClr>
                </a:solidFill>
                <a:latin typeface="Helvetica" pitchFamily="34" charset="0"/>
              </a:rPr>
              <a:t>BICARmed</a:t>
            </a:r>
            <a:endParaRPr lang="it-IT" sz="1350" dirty="0">
              <a:solidFill>
                <a:schemeClr val="tx1">
                  <a:lumMod val="85000"/>
                  <a:lumOff val="15000"/>
                </a:schemeClr>
              </a:solidFill>
              <a:latin typeface="Helvetica" pitchFamily="34" charset="0"/>
            </a:endParaRPr>
          </a:p>
        </p:txBody>
      </p:sp>
      <p:sp>
        <p:nvSpPr>
          <p:cNvPr id="18" name="CasellaDiTesto 17"/>
          <p:cNvSpPr txBox="1"/>
          <p:nvPr/>
        </p:nvSpPr>
        <p:spPr>
          <a:xfrm>
            <a:off x="354623" y="6400800"/>
            <a:ext cx="2769577" cy="300082"/>
          </a:xfrm>
          <a:prstGeom prst="rect">
            <a:avLst/>
          </a:prstGeom>
          <a:noFill/>
        </p:spPr>
        <p:txBody>
          <a:bodyPr wrap="square" rtlCol="0">
            <a:spAutoFit/>
          </a:bodyPr>
          <a:lstStyle/>
          <a:p>
            <a:r>
              <a:rPr lang="it-IT" sz="1350" b="1" dirty="0" err="1" smtClean="0">
                <a:solidFill>
                  <a:schemeClr val="bg1"/>
                </a:solidFill>
                <a:latin typeface="Helvetica" pitchFamily="34" charset="0"/>
              </a:rPr>
              <a:t>After</a:t>
            </a:r>
            <a:r>
              <a:rPr lang="it-IT" sz="1350" dirty="0" smtClean="0">
                <a:solidFill>
                  <a:schemeClr val="bg1"/>
                </a:solidFill>
                <a:latin typeface="Helvetica" pitchFamily="34" charset="0"/>
              </a:rPr>
              <a:t> </a:t>
            </a:r>
            <a:r>
              <a:rPr lang="it-IT" sz="1350" dirty="0" err="1" smtClean="0">
                <a:solidFill>
                  <a:schemeClr val="bg1"/>
                </a:solidFill>
                <a:latin typeface="Helvetica" pitchFamily="34" charset="0"/>
              </a:rPr>
              <a:t>BICAR</a:t>
            </a:r>
            <a:r>
              <a:rPr lang="it-IT" sz="1350" i="1" dirty="0" err="1" smtClean="0">
                <a:solidFill>
                  <a:schemeClr val="bg1"/>
                </a:solidFill>
                <a:latin typeface="Helvetica" pitchFamily="34" charset="0"/>
              </a:rPr>
              <a:t>med</a:t>
            </a:r>
            <a:r>
              <a:rPr lang="it-IT" sz="1350" dirty="0" smtClean="0">
                <a:solidFill>
                  <a:schemeClr val="bg1"/>
                </a:solidFill>
                <a:latin typeface="Helvetica" pitchFamily="34" charset="0"/>
              </a:rPr>
              <a:t> treatment                    </a:t>
            </a:r>
            <a:endParaRPr lang="it-IT" sz="1350" dirty="0">
              <a:solidFill>
                <a:schemeClr val="bg1"/>
              </a:solidFill>
              <a:latin typeface="Helvetica" pitchFamily="34" charset="0"/>
            </a:endParaRPr>
          </a:p>
        </p:txBody>
      </p:sp>
      <p:sp>
        <p:nvSpPr>
          <p:cNvPr id="19" name="Rettangolo 18"/>
          <p:cNvSpPr/>
          <p:nvPr/>
        </p:nvSpPr>
        <p:spPr>
          <a:xfrm>
            <a:off x="0" y="3962401"/>
            <a:ext cx="3657600" cy="28956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20" name="Rettangolo 19"/>
          <p:cNvSpPr/>
          <p:nvPr/>
        </p:nvSpPr>
        <p:spPr>
          <a:xfrm>
            <a:off x="3657600" y="3962400"/>
            <a:ext cx="3657600" cy="2895600"/>
          </a:xfrm>
          <a:prstGeom prst="rect">
            <a:avLst/>
          </a:prstGeom>
          <a:solidFill>
            <a:srgbClr val="00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21" name="CasellaDiTesto 20"/>
          <p:cNvSpPr txBox="1"/>
          <p:nvPr/>
        </p:nvSpPr>
        <p:spPr>
          <a:xfrm>
            <a:off x="354623" y="6477000"/>
            <a:ext cx="2769577" cy="300082"/>
          </a:xfrm>
          <a:prstGeom prst="rect">
            <a:avLst/>
          </a:prstGeom>
          <a:noFill/>
        </p:spPr>
        <p:txBody>
          <a:bodyPr wrap="square" rtlCol="0">
            <a:spAutoFit/>
          </a:bodyPr>
          <a:lstStyle/>
          <a:p>
            <a:r>
              <a:rPr lang="it-IT" sz="1350" b="1" dirty="0" err="1">
                <a:solidFill>
                  <a:schemeClr val="tx1">
                    <a:lumMod val="85000"/>
                    <a:lumOff val="15000"/>
                  </a:schemeClr>
                </a:solidFill>
                <a:latin typeface="Helvetica" pitchFamily="34" charset="0"/>
              </a:rPr>
              <a:t>Avant</a:t>
            </a:r>
            <a:r>
              <a:rPr lang="it-IT" sz="1350" b="1" dirty="0">
                <a:solidFill>
                  <a:schemeClr val="tx1">
                    <a:lumMod val="85000"/>
                    <a:lumOff val="15000"/>
                  </a:schemeClr>
                </a:solidFill>
                <a:latin typeface="Helvetica" pitchFamily="34" charset="0"/>
              </a:rPr>
              <a:t> </a:t>
            </a:r>
            <a:r>
              <a:rPr lang="it-IT" sz="1350" dirty="0">
                <a:solidFill>
                  <a:schemeClr val="tx1">
                    <a:lumMod val="85000"/>
                    <a:lumOff val="15000"/>
                  </a:schemeClr>
                </a:solidFill>
                <a:latin typeface="Helvetica" pitchFamily="34" charset="0"/>
              </a:rPr>
              <a:t>le </a:t>
            </a:r>
            <a:r>
              <a:rPr lang="it-IT" sz="1350" dirty="0" err="1">
                <a:solidFill>
                  <a:schemeClr val="tx1">
                    <a:lumMod val="85000"/>
                    <a:lumOff val="15000"/>
                  </a:schemeClr>
                </a:solidFill>
                <a:latin typeface="Helvetica" pitchFamily="34" charset="0"/>
              </a:rPr>
              <a:t>traitement</a:t>
            </a:r>
            <a:r>
              <a:rPr lang="it-IT" sz="1350" dirty="0">
                <a:solidFill>
                  <a:schemeClr val="tx1">
                    <a:lumMod val="85000"/>
                    <a:lumOff val="15000"/>
                  </a:schemeClr>
                </a:solidFill>
                <a:latin typeface="Helvetica" pitchFamily="34" charset="0"/>
              </a:rPr>
              <a:t> </a:t>
            </a:r>
            <a:r>
              <a:rPr lang="it-IT" sz="1350" dirty="0" err="1">
                <a:solidFill>
                  <a:schemeClr val="tx1">
                    <a:lumMod val="85000"/>
                    <a:lumOff val="15000"/>
                  </a:schemeClr>
                </a:solidFill>
                <a:latin typeface="Helvetica" pitchFamily="34" charset="0"/>
              </a:rPr>
              <a:t>BICARmed</a:t>
            </a:r>
            <a:endParaRPr lang="it-IT" sz="1350" dirty="0">
              <a:solidFill>
                <a:schemeClr val="tx1">
                  <a:lumMod val="85000"/>
                  <a:lumOff val="15000"/>
                </a:schemeClr>
              </a:solidFill>
              <a:latin typeface="Helvetica" pitchFamily="34" charset="0"/>
            </a:endParaRPr>
          </a:p>
        </p:txBody>
      </p:sp>
      <p:sp>
        <p:nvSpPr>
          <p:cNvPr id="22" name="CasellaDiTesto 21"/>
          <p:cNvSpPr txBox="1"/>
          <p:nvPr/>
        </p:nvSpPr>
        <p:spPr>
          <a:xfrm>
            <a:off x="3961179" y="3505200"/>
            <a:ext cx="2571506" cy="300082"/>
          </a:xfrm>
          <a:prstGeom prst="rect">
            <a:avLst/>
          </a:prstGeom>
          <a:noFill/>
        </p:spPr>
        <p:txBody>
          <a:bodyPr wrap="square" rtlCol="0">
            <a:spAutoFit/>
          </a:bodyPr>
          <a:lstStyle/>
          <a:p>
            <a:r>
              <a:rPr lang="it-IT" sz="1350" b="1" dirty="0" err="1">
                <a:solidFill>
                  <a:schemeClr val="bg1"/>
                </a:solidFill>
                <a:latin typeface="Helvetica" pitchFamily="34" charset="0"/>
              </a:rPr>
              <a:t>Après</a:t>
            </a:r>
            <a:r>
              <a:rPr lang="it-IT" sz="1350" b="1" dirty="0">
                <a:solidFill>
                  <a:schemeClr val="bg1"/>
                </a:solidFill>
                <a:latin typeface="Helvetica" pitchFamily="34" charset="0"/>
              </a:rPr>
              <a:t> </a:t>
            </a:r>
            <a:r>
              <a:rPr lang="it-IT" sz="1350" dirty="0">
                <a:solidFill>
                  <a:schemeClr val="bg1"/>
                </a:solidFill>
                <a:latin typeface="Helvetica" pitchFamily="34" charset="0"/>
              </a:rPr>
              <a:t>le </a:t>
            </a:r>
            <a:r>
              <a:rPr lang="it-IT" sz="1350" dirty="0" err="1">
                <a:solidFill>
                  <a:schemeClr val="bg1"/>
                </a:solidFill>
                <a:latin typeface="Helvetica" pitchFamily="34" charset="0"/>
              </a:rPr>
              <a:t>traitement</a:t>
            </a:r>
            <a:r>
              <a:rPr lang="it-IT" sz="1350" dirty="0">
                <a:solidFill>
                  <a:schemeClr val="bg1"/>
                </a:solidFill>
                <a:latin typeface="Helvetica" pitchFamily="34" charset="0"/>
              </a:rPr>
              <a:t> </a:t>
            </a:r>
            <a:r>
              <a:rPr lang="it-IT" sz="1350" dirty="0" err="1">
                <a:solidFill>
                  <a:schemeClr val="bg1"/>
                </a:solidFill>
                <a:latin typeface="Helvetica" pitchFamily="34" charset="0"/>
              </a:rPr>
              <a:t>BICARmed</a:t>
            </a:r>
            <a:r>
              <a:rPr lang="it-IT" sz="1350" dirty="0">
                <a:solidFill>
                  <a:schemeClr val="bg1"/>
                </a:solidFill>
                <a:latin typeface="Helvetica" pitchFamily="34" charset="0"/>
              </a:rPr>
              <a:t>                    </a:t>
            </a:r>
          </a:p>
        </p:txBody>
      </p:sp>
      <p:sp>
        <p:nvSpPr>
          <p:cNvPr id="23" name="CasellaDiTesto 22"/>
          <p:cNvSpPr txBox="1"/>
          <p:nvPr/>
        </p:nvSpPr>
        <p:spPr>
          <a:xfrm>
            <a:off x="3962400" y="6481718"/>
            <a:ext cx="2667314" cy="300082"/>
          </a:xfrm>
          <a:prstGeom prst="rect">
            <a:avLst/>
          </a:prstGeom>
          <a:noFill/>
        </p:spPr>
        <p:txBody>
          <a:bodyPr wrap="square" rtlCol="0">
            <a:spAutoFit/>
          </a:bodyPr>
          <a:lstStyle/>
          <a:p>
            <a:r>
              <a:rPr lang="it-IT" sz="1350" b="1" dirty="0" err="1">
                <a:solidFill>
                  <a:schemeClr val="bg1"/>
                </a:solidFill>
                <a:latin typeface="Helvetica" pitchFamily="34" charset="0"/>
              </a:rPr>
              <a:t>Après</a:t>
            </a:r>
            <a:r>
              <a:rPr lang="it-IT" sz="1350" b="1" dirty="0">
                <a:solidFill>
                  <a:schemeClr val="bg1"/>
                </a:solidFill>
                <a:latin typeface="Helvetica" pitchFamily="34" charset="0"/>
              </a:rPr>
              <a:t> </a:t>
            </a:r>
            <a:r>
              <a:rPr lang="it-IT" sz="1350" dirty="0">
                <a:solidFill>
                  <a:schemeClr val="bg1"/>
                </a:solidFill>
                <a:latin typeface="Helvetica" pitchFamily="34" charset="0"/>
              </a:rPr>
              <a:t>le </a:t>
            </a:r>
            <a:r>
              <a:rPr lang="it-IT" sz="1350" dirty="0" err="1">
                <a:solidFill>
                  <a:schemeClr val="bg1"/>
                </a:solidFill>
                <a:latin typeface="Helvetica" pitchFamily="34" charset="0"/>
              </a:rPr>
              <a:t>traitement</a:t>
            </a:r>
            <a:r>
              <a:rPr lang="it-IT" sz="1350" dirty="0">
                <a:solidFill>
                  <a:schemeClr val="bg1"/>
                </a:solidFill>
                <a:latin typeface="Helvetica" pitchFamily="34" charset="0"/>
              </a:rPr>
              <a:t> </a:t>
            </a:r>
            <a:r>
              <a:rPr lang="it-IT" sz="1350" dirty="0" err="1">
                <a:solidFill>
                  <a:schemeClr val="bg1"/>
                </a:solidFill>
                <a:latin typeface="Helvetica" pitchFamily="34" charset="0"/>
              </a:rPr>
              <a:t>BICARmed</a:t>
            </a:r>
            <a:r>
              <a:rPr lang="it-IT" sz="1350" dirty="0">
                <a:solidFill>
                  <a:schemeClr val="bg1"/>
                </a:solidFill>
                <a:latin typeface="Helvetica" pitchFamily="34" charset="0"/>
              </a:rPr>
              <a:t>                    </a:t>
            </a:r>
          </a:p>
        </p:txBody>
      </p:sp>
      <p:sp>
        <p:nvSpPr>
          <p:cNvPr id="24" name="object 21"/>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25" name="object 22"/>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26" name="object 23"/>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27"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pic>
        <p:nvPicPr>
          <p:cNvPr id="3" name="Immagine 2"/>
          <p:cNvPicPr>
            <a:picLocks noChangeAspect="1"/>
          </p:cNvPicPr>
          <p:nvPr/>
        </p:nvPicPr>
        <p:blipFill rotWithShape="1">
          <a:blip r:embed="rId3" cstate="print">
            <a:extLst>
              <a:ext uri="{28A0092B-C50C-407E-A947-70E740481C1C}">
                <a14:useLocalDpi xmlns:a14="http://schemas.microsoft.com/office/drawing/2010/main" val="0"/>
              </a:ext>
            </a:extLst>
          </a:blip>
          <a:srcRect l="14270" t="20343" r="6971"/>
          <a:stretch/>
        </p:blipFill>
        <p:spPr>
          <a:xfrm rot="5400000">
            <a:off x="769327" y="926123"/>
            <a:ext cx="2118946" cy="2857500"/>
          </a:xfrm>
          <a:prstGeom prst="rect">
            <a:avLst/>
          </a:prstGeom>
        </p:spPr>
      </p:pic>
      <p:pic>
        <p:nvPicPr>
          <p:cNvPr id="4" name="Immagine 3"/>
          <p:cNvPicPr>
            <a:picLocks noChangeAspect="1"/>
          </p:cNvPicPr>
          <p:nvPr/>
        </p:nvPicPr>
        <p:blipFill rotWithShape="1">
          <a:blip r:embed="rId4" cstate="print">
            <a:extLst>
              <a:ext uri="{28A0092B-C50C-407E-A947-70E740481C1C}">
                <a14:useLocalDpi xmlns:a14="http://schemas.microsoft.com/office/drawing/2010/main" val="0"/>
              </a:ext>
            </a:extLst>
          </a:blip>
          <a:srcRect l="-103" r="205"/>
          <a:stretch/>
        </p:blipFill>
        <p:spPr>
          <a:xfrm>
            <a:off x="400050" y="4226701"/>
            <a:ext cx="2857500" cy="2174099"/>
          </a:xfrm>
          <a:prstGeom prst="rect">
            <a:avLst/>
          </a:prstGeom>
        </p:spPr>
      </p:pic>
      <p:pic>
        <p:nvPicPr>
          <p:cNvPr id="6" name="Immagine 5"/>
          <p:cNvPicPr>
            <a:picLocks noChangeAspect="1"/>
          </p:cNvPicPr>
          <p:nvPr/>
        </p:nvPicPr>
        <p:blipFill rotWithShape="1">
          <a:blip r:embed="rId5" cstate="print">
            <a:extLst>
              <a:ext uri="{28A0092B-C50C-407E-A947-70E740481C1C}">
                <a14:useLocalDpi xmlns:a14="http://schemas.microsoft.com/office/drawing/2010/main" val="0"/>
              </a:ext>
            </a:extLst>
          </a:blip>
          <a:srcRect b="2"/>
          <a:stretch/>
        </p:blipFill>
        <p:spPr>
          <a:xfrm rot="16200000">
            <a:off x="4420045" y="926202"/>
            <a:ext cx="2132709" cy="2843579"/>
          </a:xfrm>
          <a:prstGeom prst="rect">
            <a:avLst/>
          </a:prstGeom>
        </p:spPr>
      </p:pic>
      <p:pic>
        <p:nvPicPr>
          <p:cNvPr id="14" name="Immagine 13"/>
          <p:cNvPicPr>
            <a:picLocks noChangeAspect="1"/>
          </p:cNvPicPr>
          <p:nvPr/>
        </p:nvPicPr>
        <p:blipFill rotWithShape="1">
          <a:blip r:embed="rId6" cstate="print">
            <a:extLst>
              <a:ext uri="{28A0092B-C50C-407E-A947-70E740481C1C}">
                <a14:useLocalDpi xmlns:a14="http://schemas.microsoft.com/office/drawing/2010/main" val="0"/>
              </a:ext>
            </a:extLst>
          </a:blip>
          <a:srcRect r="1947"/>
          <a:stretch/>
        </p:blipFill>
        <p:spPr>
          <a:xfrm>
            <a:off x="4038600" y="4226700"/>
            <a:ext cx="2842359" cy="2174099"/>
          </a:xfrm>
          <a:prstGeom prst="rect">
            <a:avLst/>
          </a:prstGeom>
        </p:spPr>
      </p:pic>
    </p:spTree>
    <p:extLst>
      <p:ext uri="{BB962C8B-B14F-4D97-AF65-F5344CB8AC3E}">
        <p14:creationId xmlns:p14="http://schemas.microsoft.com/office/powerpoint/2010/main" val="151822764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tangolo 11"/>
          <p:cNvSpPr/>
          <p:nvPr/>
        </p:nvSpPr>
        <p:spPr>
          <a:xfrm>
            <a:off x="0" y="990602"/>
            <a:ext cx="3657600" cy="289231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11" name="Rettangolo 10"/>
          <p:cNvSpPr/>
          <p:nvPr/>
        </p:nvSpPr>
        <p:spPr>
          <a:xfrm>
            <a:off x="3657600" y="990600"/>
            <a:ext cx="3657600" cy="2895600"/>
          </a:xfrm>
          <a:prstGeom prst="rect">
            <a:avLst/>
          </a:prstGeom>
          <a:solidFill>
            <a:srgbClr val="00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13" name="CasellaDiTesto 12"/>
          <p:cNvSpPr txBox="1"/>
          <p:nvPr/>
        </p:nvSpPr>
        <p:spPr>
          <a:xfrm>
            <a:off x="7388128" y="1008977"/>
            <a:ext cx="1832072" cy="738664"/>
          </a:xfrm>
          <a:prstGeom prst="rect">
            <a:avLst/>
          </a:prstGeom>
          <a:noFill/>
        </p:spPr>
        <p:txBody>
          <a:bodyPr wrap="square" rtlCol="0">
            <a:spAutoFit/>
          </a:bodyPr>
          <a:lstStyle/>
          <a:p>
            <a:r>
              <a:rPr lang="fr-FR" sz="1400" b="1" i="1" spc="10" dirty="0">
                <a:solidFill>
                  <a:srgbClr val="00BCB8"/>
                </a:solidFill>
                <a:latin typeface="Helvetica" pitchFamily="34" charset="0"/>
                <a:cs typeface="Arial"/>
              </a:rPr>
              <a:t>Tissus organiques fixés sur </a:t>
            </a:r>
            <a:r>
              <a:rPr lang="fr-FR" sz="1400" b="1" i="1" spc="10" dirty="0" smtClean="0">
                <a:solidFill>
                  <a:srgbClr val="00BCB8"/>
                </a:solidFill>
                <a:latin typeface="Helvetica" pitchFamily="34" charset="0"/>
                <a:cs typeface="Arial"/>
              </a:rPr>
              <a:t>PINCES</a:t>
            </a:r>
          </a:p>
          <a:p>
            <a:r>
              <a:rPr lang="fr-FR" sz="1400" b="1" i="1" spc="10" dirty="0" smtClean="0">
                <a:solidFill>
                  <a:srgbClr val="00BCB8"/>
                </a:solidFill>
                <a:latin typeface="Helvetica" pitchFamily="34" charset="0"/>
                <a:cs typeface="Arial"/>
              </a:rPr>
              <a:t>ENDOSCOPIQUES</a:t>
            </a:r>
            <a:endParaRPr lang="it-IT" sz="1400" dirty="0">
              <a:solidFill>
                <a:srgbClr val="00BCB8"/>
              </a:solidFill>
              <a:latin typeface="Helvetica" pitchFamily="34" charset="0"/>
              <a:cs typeface="Arial"/>
            </a:endParaRPr>
          </a:p>
        </p:txBody>
      </p:sp>
      <p:pic>
        <p:nvPicPr>
          <p:cNvPr id="16" name="Immagine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00" y="226060"/>
            <a:ext cx="2895600" cy="550600"/>
          </a:xfrm>
          <a:prstGeom prst="rect">
            <a:avLst/>
          </a:prstGeom>
        </p:spPr>
      </p:pic>
      <p:sp>
        <p:nvSpPr>
          <p:cNvPr id="2" name="Rettangolo 1"/>
          <p:cNvSpPr/>
          <p:nvPr/>
        </p:nvSpPr>
        <p:spPr>
          <a:xfrm>
            <a:off x="7360250" y="4112441"/>
            <a:ext cx="1783750" cy="738664"/>
          </a:xfrm>
          <a:prstGeom prst="rect">
            <a:avLst/>
          </a:prstGeom>
        </p:spPr>
        <p:txBody>
          <a:bodyPr wrap="square">
            <a:spAutoFit/>
          </a:bodyPr>
          <a:lstStyle/>
          <a:p>
            <a:r>
              <a:rPr lang="fr-FR" sz="1400" b="1" i="1" spc="10" dirty="0">
                <a:solidFill>
                  <a:srgbClr val="00BCB8"/>
                </a:solidFill>
                <a:latin typeface="Helvetica" pitchFamily="34" charset="0"/>
                <a:cs typeface="Arial"/>
              </a:rPr>
              <a:t>Tissus organiques fixés sur PINCES ENDOSCOPIQUES</a:t>
            </a:r>
            <a:endParaRPr lang="it-IT" sz="1400" dirty="0">
              <a:solidFill>
                <a:srgbClr val="00BCB8"/>
              </a:solidFill>
              <a:latin typeface="Helvetica" pitchFamily="34" charset="0"/>
              <a:cs typeface="Arial"/>
            </a:endParaRPr>
          </a:p>
        </p:txBody>
      </p:sp>
      <p:sp>
        <p:nvSpPr>
          <p:cNvPr id="17" name="CasellaDiTesto 16"/>
          <p:cNvSpPr txBox="1"/>
          <p:nvPr/>
        </p:nvSpPr>
        <p:spPr>
          <a:xfrm>
            <a:off x="354623" y="3505200"/>
            <a:ext cx="2769577" cy="300082"/>
          </a:xfrm>
          <a:prstGeom prst="rect">
            <a:avLst/>
          </a:prstGeom>
          <a:noFill/>
        </p:spPr>
        <p:txBody>
          <a:bodyPr wrap="square" rtlCol="0">
            <a:spAutoFit/>
          </a:bodyPr>
          <a:lstStyle/>
          <a:p>
            <a:r>
              <a:rPr lang="it-IT" sz="1350" b="1" dirty="0" err="1">
                <a:solidFill>
                  <a:schemeClr val="tx1">
                    <a:lumMod val="85000"/>
                    <a:lumOff val="15000"/>
                  </a:schemeClr>
                </a:solidFill>
                <a:latin typeface="Helvetica" pitchFamily="34" charset="0"/>
              </a:rPr>
              <a:t>Avant</a:t>
            </a:r>
            <a:r>
              <a:rPr lang="it-IT" sz="1350" b="1" dirty="0">
                <a:solidFill>
                  <a:schemeClr val="tx1">
                    <a:lumMod val="85000"/>
                    <a:lumOff val="15000"/>
                  </a:schemeClr>
                </a:solidFill>
                <a:latin typeface="Helvetica" pitchFamily="34" charset="0"/>
              </a:rPr>
              <a:t> </a:t>
            </a:r>
            <a:r>
              <a:rPr lang="it-IT" sz="1350" dirty="0">
                <a:solidFill>
                  <a:schemeClr val="tx1">
                    <a:lumMod val="85000"/>
                    <a:lumOff val="15000"/>
                  </a:schemeClr>
                </a:solidFill>
                <a:latin typeface="Helvetica" pitchFamily="34" charset="0"/>
              </a:rPr>
              <a:t>le </a:t>
            </a:r>
            <a:r>
              <a:rPr lang="it-IT" sz="1350" dirty="0" err="1">
                <a:solidFill>
                  <a:schemeClr val="tx1">
                    <a:lumMod val="85000"/>
                    <a:lumOff val="15000"/>
                  </a:schemeClr>
                </a:solidFill>
                <a:latin typeface="Helvetica" pitchFamily="34" charset="0"/>
              </a:rPr>
              <a:t>traitement</a:t>
            </a:r>
            <a:r>
              <a:rPr lang="it-IT" sz="1350" dirty="0">
                <a:solidFill>
                  <a:schemeClr val="tx1">
                    <a:lumMod val="85000"/>
                    <a:lumOff val="15000"/>
                  </a:schemeClr>
                </a:solidFill>
                <a:latin typeface="Helvetica" pitchFamily="34" charset="0"/>
              </a:rPr>
              <a:t> </a:t>
            </a:r>
            <a:r>
              <a:rPr lang="it-IT" sz="1350" dirty="0" err="1">
                <a:solidFill>
                  <a:schemeClr val="tx1">
                    <a:lumMod val="85000"/>
                    <a:lumOff val="15000"/>
                  </a:schemeClr>
                </a:solidFill>
                <a:latin typeface="Helvetica" pitchFamily="34" charset="0"/>
              </a:rPr>
              <a:t>BICARmed</a:t>
            </a:r>
            <a:endParaRPr lang="it-IT" sz="1350" dirty="0">
              <a:solidFill>
                <a:schemeClr val="tx1">
                  <a:lumMod val="85000"/>
                  <a:lumOff val="15000"/>
                </a:schemeClr>
              </a:solidFill>
              <a:latin typeface="Helvetica" pitchFamily="34" charset="0"/>
            </a:endParaRPr>
          </a:p>
        </p:txBody>
      </p:sp>
      <p:sp>
        <p:nvSpPr>
          <p:cNvPr id="18" name="CasellaDiTesto 17"/>
          <p:cNvSpPr txBox="1"/>
          <p:nvPr/>
        </p:nvSpPr>
        <p:spPr>
          <a:xfrm>
            <a:off x="354623" y="6400800"/>
            <a:ext cx="2769577" cy="300082"/>
          </a:xfrm>
          <a:prstGeom prst="rect">
            <a:avLst/>
          </a:prstGeom>
          <a:noFill/>
        </p:spPr>
        <p:txBody>
          <a:bodyPr wrap="square" rtlCol="0">
            <a:spAutoFit/>
          </a:bodyPr>
          <a:lstStyle/>
          <a:p>
            <a:r>
              <a:rPr lang="it-IT" sz="1350" b="1" dirty="0" err="1" smtClean="0">
                <a:solidFill>
                  <a:schemeClr val="bg1"/>
                </a:solidFill>
                <a:latin typeface="Helvetica" pitchFamily="34" charset="0"/>
              </a:rPr>
              <a:t>After</a:t>
            </a:r>
            <a:r>
              <a:rPr lang="it-IT" sz="1350" dirty="0" smtClean="0">
                <a:solidFill>
                  <a:schemeClr val="bg1"/>
                </a:solidFill>
                <a:latin typeface="Helvetica" pitchFamily="34" charset="0"/>
              </a:rPr>
              <a:t> </a:t>
            </a:r>
            <a:r>
              <a:rPr lang="it-IT" sz="1350" dirty="0" err="1" smtClean="0">
                <a:solidFill>
                  <a:schemeClr val="bg1"/>
                </a:solidFill>
                <a:latin typeface="Helvetica" pitchFamily="34" charset="0"/>
              </a:rPr>
              <a:t>BICAR</a:t>
            </a:r>
            <a:r>
              <a:rPr lang="it-IT" sz="1350" i="1" dirty="0" err="1" smtClean="0">
                <a:solidFill>
                  <a:schemeClr val="bg1"/>
                </a:solidFill>
                <a:latin typeface="Helvetica" pitchFamily="34" charset="0"/>
              </a:rPr>
              <a:t>med</a:t>
            </a:r>
            <a:r>
              <a:rPr lang="it-IT" sz="1350" dirty="0" smtClean="0">
                <a:solidFill>
                  <a:schemeClr val="bg1"/>
                </a:solidFill>
                <a:latin typeface="Helvetica" pitchFamily="34" charset="0"/>
              </a:rPr>
              <a:t> treatment                    </a:t>
            </a:r>
            <a:endParaRPr lang="it-IT" sz="1350" dirty="0">
              <a:solidFill>
                <a:schemeClr val="bg1"/>
              </a:solidFill>
              <a:latin typeface="Helvetica" pitchFamily="34" charset="0"/>
            </a:endParaRPr>
          </a:p>
        </p:txBody>
      </p:sp>
      <p:sp>
        <p:nvSpPr>
          <p:cNvPr id="19" name="Rettangolo 18"/>
          <p:cNvSpPr/>
          <p:nvPr/>
        </p:nvSpPr>
        <p:spPr>
          <a:xfrm>
            <a:off x="0" y="3962401"/>
            <a:ext cx="3657600" cy="28956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20" name="Rettangolo 19"/>
          <p:cNvSpPr/>
          <p:nvPr/>
        </p:nvSpPr>
        <p:spPr>
          <a:xfrm>
            <a:off x="3657600" y="3962400"/>
            <a:ext cx="3657600" cy="2895600"/>
          </a:xfrm>
          <a:prstGeom prst="rect">
            <a:avLst/>
          </a:prstGeom>
          <a:solidFill>
            <a:srgbClr val="00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21" name="CasellaDiTesto 20"/>
          <p:cNvSpPr txBox="1"/>
          <p:nvPr/>
        </p:nvSpPr>
        <p:spPr>
          <a:xfrm>
            <a:off x="354623" y="6477000"/>
            <a:ext cx="2769577" cy="300082"/>
          </a:xfrm>
          <a:prstGeom prst="rect">
            <a:avLst/>
          </a:prstGeom>
          <a:noFill/>
        </p:spPr>
        <p:txBody>
          <a:bodyPr wrap="square" rtlCol="0">
            <a:spAutoFit/>
          </a:bodyPr>
          <a:lstStyle/>
          <a:p>
            <a:r>
              <a:rPr lang="it-IT" sz="1350" b="1" dirty="0" err="1">
                <a:solidFill>
                  <a:schemeClr val="tx1">
                    <a:lumMod val="85000"/>
                    <a:lumOff val="15000"/>
                  </a:schemeClr>
                </a:solidFill>
                <a:latin typeface="Helvetica" pitchFamily="34" charset="0"/>
              </a:rPr>
              <a:t>Avant</a:t>
            </a:r>
            <a:r>
              <a:rPr lang="it-IT" sz="1350" b="1" dirty="0">
                <a:solidFill>
                  <a:schemeClr val="tx1">
                    <a:lumMod val="85000"/>
                    <a:lumOff val="15000"/>
                  </a:schemeClr>
                </a:solidFill>
                <a:latin typeface="Helvetica" pitchFamily="34" charset="0"/>
              </a:rPr>
              <a:t> </a:t>
            </a:r>
            <a:r>
              <a:rPr lang="it-IT" sz="1350" dirty="0">
                <a:solidFill>
                  <a:schemeClr val="tx1">
                    <a:lumMod val="85000"/>
                    <a:lumOff val="15000"/>
                  </a:schemeClr>
                </a:solidFill>
                <a:latin typeface="Helvetica" pitchFamily="34" charset="0"/>
              </a:rPr>
              <a:t>le </a:t>
            </a:r>
            <a:r>
              <a:rPr lang="it-IT" sz="1350" dirty="0" err="1">
                <a:solidFill>
                  <a:schemeClr val="tx1">
                    <a:lumMod val="85000"/>
                    <a:lumOff val="15000"/>
                  </a:schemeClr>
                </a:solidFill>
                <a:latin typeface="Helvetica" pitchFamily="34" charset="0"/>
              </a:rPr>
              <a:t>traitement</a:t>
            </a:r>
            <a:r>
              <a:rPr lang="it-IT" sz="1350" dirty="0">
                <a:solidFill>
                  <a:schemeClr val="tx1">
                    <a:lumMod val="85000"/>
                    <a:lumOff val="15000"/>
                  </a:schemeClr>
                </a:solidFill>
                <a:latin typeface="Helvetica" pitchFamily="34" charset="0"/>
              </a:rPr>
              <a:t> </a:t>
            </a:r>
            <a:r>
              <a:rPr lang="it-IT" sz="1350" dirty="0" err="1">
                <a:solidFill>
                  <a:schemeClr val="tx1">
                    <a:lumMod val="85000"/>
                    <a:lumOff val="15000"/>
                  </a:schemeClr>
                </a:solidFill>
                <a:latin typeface="Helvetica" pitchFamily="34" charset="0"/>
              </a:rPr>
              <a:t>BICARmed</a:t>
            </a:r>
            <a:endParaRPr lang="it-IT" sz="1350" dirty="0">
              <a:solidFill>
                <a:schemeClr val="tx1">
                  <a:lumMod val="85000"/>
                  <a:lumOff val="15000"/>
                </a:schemeClr>
              </a:solidFill>
              <a:latin typeface="Helvetica" pitchFamily="34" charset="0"/>
            </a:endParaRPr>
          </a:p>
        </p:txBody>
      </p:sp>
      <p:sp>
        <p:nvSpPr>
          <p:cNvPr id="22" name="CasellaDiTesto 21"/>
          <p:cNvSpPr txBox="1"/>
          <p:nvPr/>
        </p:nvSpPr>
        <p:spPr>
          <a:xfrm>
            <a:off x="3981694" y="3509918"/>
            <a:ext cx="2571506" cy="300082"/>
          </a:xfrm>
          <a:prstGeom prst="rect">
            <a:avLst/>
          </a:prstGeom>
          <a:noFill/>
        </p:spPr>
        <p:txBody>
          <a:bodyPr wrap="square" rtlCol="0">
            <a:spAutoFit/>
          </a:bodyPr>
          <a:lstStyle/>
          <a:p>
            <a:r>
              <a:rPr lang="it-IT" sz="1350" b="1" dirty="0" err="1">
                <a:solidFill>
                  <a:schemeClr val="bg1"/>
                </a:solidFill>
                <a:latin typeface="Helvetica" pitchFamily="34" charset="0"/>
              </a:rPr>
              <a:t>Après</a:t>
            </a:r>
            <a:r>
              <a:rPr lang="it-IT" sz="1350" b="1" dirty="0">
                <a:solidFill>
                  <a:schemeClr val="bg1"/>
                </a:solidFill>
                <a:latin typeface="Helvetica" pitchFamily="34" charset="0"/>
              </a:rPr>
              <a:t> </a:t>
            </a:r>
            <a:r>
              <a:rPr lang="it-IT" sz="1350" dirty="0">
                <a:solidFill>
                  <a:schemeClr val="bg1"/>
                </a:solidFill>
                <a:latin typeface="Helvetica" pitchFamily="34" charset="0"/>
              </a:rPr>
              <a:t>le </a:t>
            </a:r>
            <a:r>
              <a:rPr lang="it-IT" sz="1350" dirty="0" err="1">
                <a:solidFill>
                  <a:schemeClr val="bg1"/>
                </a:solidFill>
                <a:latin typeface="Helvetica" pitchFamily="34" charset="0"/>
              </a:rPr>
              <a:t>traitement</a:t>
            </a:r>
            <a:r>
              <a:rPr lang="it-IT" sz="1350" dirty="0">
                <a:solidFill>
                  <a:schemeClr val="bg1"/>
                </a:solidFill>
                <a:latin typeface="Helvetica" pitchFamily="34" charset="0"/>
              </a:rPr>
              <a:t> </a:t>
            </a:r>
            <a:r>
              <a:rPr lang="it-IT" sz="1350" dirty="0" err="1">
                <a:solidFill>
                  <a:schemeClr val="bg1"/>
                </a:solidFill>
                <a:latin typeface="Helvetica" pitchFamily="34" charset="0"/>
              </a:rPr>
              <a:t>BICARmed</a:t>
            </a:r>
            <a:r>
              <a:rPr lang="it-IT" sz="1350" dirty="0">
                <a:solidFill>
                  <a:schemeClr val="bg1"/>
                </a:solidFill>
                <a:latin typeface="Helvetica" pitchFamily="34" charset="0"/>
              </a:rPr>
              <a:t>                    </a:t>
            </a:r>
          </a:p>
        </p:txBody>
      </p:sp>
      <p:sp>
        <p:nvSpPr>
          <p:cNvPr id="23" name="CasellaDiTesto 22"/>
          <p:cNvSpPr txBox="1"/>
          <p:nvPr/>
        </p:nvSpPr>
        <p:spPr>
          <a:xfrm>
            <a:off x="3962400" y="6481718"/>
            <a:ext cx="2667314" cy="300082"/>
          </a:xfrm>
          <a:prstGeom prst="rect">
            <a:avLst/>
          </a:prstGeom>
          <a:noFill/>
        </p:spPr>
        <p:txBody>
          <a:bodyPr wrap="square" rtlCol="0">
            <a:spAutoFit/>
          </a:bodyPr>
          <a:lstStyle/>
          <a:p>
            <a:r>
              <a:rPr lang="it-IT" sz="1350" b="1" dirty="0" err="1">
                <a:solidFill>
                  <a:schemeClr val="bg1"/>
                </a:solidFill>
                <a:latin typeface="Helvetica" pitchFamily="34" charset="0"/>
              </a:rPr>
              <a:t>Après</a:t>
            </a:r>
            <a:r>
              <a:rPr lang="it-IT" sz="1350" b="1" dirty="0">
                <a:solidFill>
                  <a:schemeClr val="bg1"/>
                </a:solidFill>
                <a:latin typeface="Helvetica" pitchFamily="34" charset="0"/>
              </a:rPr>
              <a:t> </a:t>
            </a:r>
            <a:r>
              <a:rPr lang="it-IT" sz="1350" dirty="0">
                <a:solidFill>
                  <a:schemeClr val="bg1"/>
                </a:solidFill>
                <a:latin typeface="Helvetica" pitchFamily="34" charset="0"/>
              </a:rPr>
              <a:t>le </a:t>
            </a:r>
            <a:r>
              <a:rPr lang="it-IT" sz="1350" dirty="0" err="1">
                <a:solidFill>
                  <a:schemeClr val="bg1"/>
                </a:solidFill>
                <a:latin typeface="Helvetica" pitchFamily="34" charset="0"/>
              </a:rPr>
              <a:t>traitement</a:t>
            </a:r>
            <a:r>
              <a:rPr lang="it-IT" sz="1350" dirty="0">
                <a:solidFill>
                  <a:schemeClr val="bg1"/>
                </a:solidFill>
                <a:latin typeface="Helvetica" pitchFamily="34" charset="0"/>
              </a:rPr>
              <a:t> </a:t>
            </a:r>
            <a:r>
              <a:rPr lang="it-IT" sz="1350" dirty="0" err="1">
                <a:solidFill>
                  <a:schemeClr val="bg1"/>
                </a:solidFill>
                <a:latin typeface="Helvetica" pitchFamily="34" charset="0"/>
              </a:rPr>
              <a:t>BICARmed</a:t>
            </a:r>
            <a:r>
              <a:rPr lang="it-IT" sz="1350" dirty="0">
                <a:solidFill>
                  <a:schemeClr val="bg1"/>
                </a:solidFill>
                <a:latin typeface="Helvetica" pitchFamily="34" charset="0"/>
              </a:rPr>
              <a:t>                    </a:t>
            </a:r>
          </a:p>
        </p:txBody>
      </p:sp>
      <p:sp>
        <p:nvSpPr>
          <p:cNvPr id="24" name="object 21"/>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25" name="object 22"/>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26" name="object 23"/>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27"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pic>
        <p:nvPicPr>
          <p:cNvPr id="5" name="Immagin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805032" y="994177"/>
            <a:ext cx="2086991" cy="2782655"/>
          </a:xfrm>
          <a:prstGeom prst="rect">
            <a:avLst/>
          </a:prstGeom>
        </p:spPr>
      </p:pic>
      <p:pic>
        <p:nvPicPr>
          <p:cNvPr id="7" name="Immagine 6"/>
          <p:cNvPicPr>
            <a:picLocks noChangeAspect="1"/>
          </p:cNvPicPr>
          <p:nvPr/>
        </p:nvPicPr>
        <p:blipFill rotWithShape="1">
          <a:blip r:embed="rId4" cstate="print">
            <a:extLst>
              <a:ext uri="{28A0092B-C50C-407E-A947-70E740481C1C}">
                <a14:useLocalDpi xmlns:a14="http://schemas.microsoft.com/office/drawing/2010/main" val="0"/>
              </a:ext>
            </a:extLst>
          </a:blip>
          <a:srcRect b="12744"/>
          <a:stretch/>
        </p:blipFill>
        <p:spPr>
          <a:xfrm>
            <a:off x="457200" y="4267200"/>
            <a:ext cx="2801591" cy="2086991"/>
          </a:xfrm>
          <a:prstGeom prst="rect">
            <a:avLst/>
          </a:prstGeom>
        </p:spPr>
      </p:pic>
      <p:pic>
        <p:nvPicPr>
          <p:cNvPr id="8" name="Immagine 7"/>
          <p:cNvPicPr>
            <a:picLocks noChangeAspect="1"/>
          </p:cNvPicPr>
          <p:nvPr/>
        </p:nvPicPr>
        <p:blipFill rotWithShape="1">
          <a:blip r:embed="rId5" cstate="print">
            <a:extLst>
              <a:ext uri="{28A0092B-C50C-407E-A947-70E740481C1C}">
                <a14:useLocalDpi xmlns:a14="http://schemas.microsoft.com/office/drawing/2010/main" val="0"/>
              </a:ext>
            </a:extLst>
          </a:blip>
          <a:srcRect l="18836" r="21336" b="41282"/>
          <a:stretch/>
        </p:blipFill>
        <p:spPr>
          <a:xfrm>
            <a:off x="4022725" y="4267200"/>
            <a:ext cx="2835275" cy="2086991"/>
          </a:xfrm>
          <a:prstGeom prst="rect">
            <a:avLst/>
          </a:prstGeom>
        </p:spPr>
      </p:pic>
      <p:pic>
        <p:nvPicPr>
          <p:cNvPr id="9" name="Immagine 8"/>
          <p:cNvPicPr>
            <a:picLocks noChangeAspect="1"/>
          </p:cNvPicPr>
          <p:nvPr/>
        </p:nvPicPr>
        <p:blipFill rotWithShape="1">
          <a:blip r:embed="rId6" cstate="print">
            <a:extLst>
              <a:ext uri="{28A0092B-C50C-407E-A947-70E740481C1C}">
                <a14:useLocalDpi xmlns:a14="http://schemas.microsoft.com/office/drawing/2010/main" val="0"/>
              </a:ext>
            </a:extLst>
          </a:blip>
          <a:srcRect l="5791" t="225" r="10780" b="14981"/>
          <a:stretch/>
        </p:blipFill>
        <p:spPr>
          <a:xfrm rot="5400000">
            <a:off x="4414527" y="973518"/>
            <a:ext cx="2074981" cy="2811964"/>
          </a:xfrm>
          <a:prstGeom prst="rect">
            <a:avLst/>
          </a:prstGeom>
        </p:spPr>
      </p:pic>
    </p:spTree>
    <p:extLst>
      <p:ext uri="{BB962C8B-B14F-4D97-AF65-F5344CB8AC3E}">
        <p14:creationId xmlns:p14="http://schemas.microsoft.com/office/powerpoint/2010/main" val="257942941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tangolo 11"/>
          <p:cNvSpPr/>
          <p:nvPr/>
        </p:nvSpPr>
        <p:spPr>
          <a:xfrm>
            <a:off x="0" y="990602"/>
            <a:ext cx="3657600" cy="289231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11" name="Rettangolo 10"/>
          <p:cNvSpPr/>
          <p:nvPr/>
        </p:nvSpPr>
        <p:spPr>
          <a:xfrm>
            <a:off x="3657600" y="990600"/>
            <a:ext cx="3657600" cy="2895600"/>
          </a:xfrm>
          <a:prstGeom prst="rect">
            <a:avLst/>
          </a:prstGeom>
          <a:solidFill>
            <a:srgbClr val="00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13" name="CasellaDiTesto 12"/>
          <p:cNvSpPr txBox="1"/>
          <p:nvPr/>
        </p:nvSpPr>
        <p:spPr>
          <a:xfrm>
            <a:off x="7388128" y="1008977"/>
            <a:ext cx="1679672" cy="954107"/>
          </a:xfrm>
          <a:prstGeom prst="rect">
            <a:avLst/>
          </a:prstGeom>
          <a:noFill/>
        </p:spPr>
        <p:txBody>
          <a:bodyPr wrap="square" rtlCol="0">
            <a:spAutoFit/>
          </a:bodyPr>
          <a:lstStyle/>
          <a:p>
            <a:r>
              <a:rPr lang="fr-FR" sz="1400" b="1" i="1" spc="10" dirty="0">
                <a:solidFill>
                  <a:srgbClr val="00BCB8"/>
                </a:solidFill>
                <a:latin typeface="Helvetica" pitchFamily="34" charset="0"/>
                <a:cs typeface="Arial"/>
              </a:rPr>
              <a:t>Tissus organiques fixés sur PINCE ENDOSCOPIQUE</a:t>
            </a:r>
            <a:endParaRPr lang="it-IT" sz="1400" dirty="0">
              <a:solidFill>
                <a:srgbClr val="00BCB8"/>
              </a:solidFill>
              <a:latin typeface="Helvetica" pitchFamily="34" charset="0"/>
              <a:cs typeface="Arial"/>
            </a:endParaRPr>
          </a:p>
        </p:txBody>
      </p:sp>
      <p:pic>
        <p:nvPicPr>
          <p:cNvPr id="16" name="Immagine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00" y="226060"/>
            <a:ext cx="2895600" cy="550600"/>
          </a:xfrm>
          <a:prstGeom prst="rect">
            <a:avLst/>
          </a:prstGeom>
        </p:spPr>
      </p:pic>
      <p:sp>
        <p:nvSpPr>
          <p:cNvPr id="2" name="Rettangolo 1"/>
          <p:cNvSpPr/>
          <p:nvPr/>
        </p:nvSpPr>
        <p:spPr>
          <a:xfrm>
            <a:off x="7239000" y="4112441"/>
            <a:ext cx="2133600" cy="738664"/>
          </a:xfrm>
          <a:prstGeom prst="rect">
            <a:avLst/>
          </a:prstGeom>
        </p:spPr>
        <p:txBody>
          <a:bodyPr wrap="square">
            <a:spAutoFit/>
          </a:bodyPr>
          <a:lstStyle/>
          <a:p>
            <a:r>
              <a:rPr lang="fr-FR" sz="1400" b="1" i="1" spc="10" dirty="0">
                <a:solidFill>
                  <a:srgbClr val="00BCB8"/>
                </a:solidFill>
                <a:latin typeface="Helvetica" pitchFamily="34" charset="0"/>
                <a:cs typeface="Arial"/>
              </a:rPr>
              <a:t>Tissus organiques fixés </a:t>
            </a:r>
            <a:r>
              <a:rPr lang="fr-FR" sz="1400" b="1" i="1" spc="10" dirty="0" smtClean="0">
                <a:solidFill>
                  <a:srgbClr val="00BCB8"/>
                </a:solidFill>
                <a:latin typeface="Helvetica" pitchFamily="34" charset="0"/>
                <a:cs typeface="Arial"/>
              </a:rPr>
              <a:t>sur PINCES </a:t>
            </a:r>
            <a:r>
              <a:rPr lang="fr-FR" sz="1400" b="1" i="1" spc="10" dirty="0">
                <a:solidFill>
                  <a:srgbClr val="00BCB8"/>
                </a:solidFill>
                <a:latin typeface="Helvetica" pitchFamily="34" charset="0"/>
                <a:cs typeface="Arial"/>
              </a:rPr>
              <a:t>LAPAROSCOPIQUES</a:t>
            </a:r>
            <a:endParaRPr lang="it-IT" sz="1400" b="1" i="1" spc="10" dirty="0">
              <a:solidFill>
                <a:srgbClr val="00BCB8"/>
              </a:solidFill>
              <a:latin typeface="Helvetica" pitchFamily="34" charset="0"/>
              <a:cs typeface="Arial"/>
            </a:endParaRPr>
          </a:p>
        </p:txBody>
      </p:sp>
      <p:pic>
        <p:nvPicPr>
          <p:cNvPr id="3" name="Immagine 2"/>
          <p:cNvPicPr>
            <a:picLocks noChangeAspect="1"/>
          </p:cNvPicPr>
          <p:nvPr/>
        </p:nvPicPr>
        <p:blipFill rotWithShape="1">
          <a:blip r:embed="rId3">
            <a:extLst>
              <a:ext uri="{28A0092B-C50C-407E-A947-70E740481C1C}">
                <a14:useLocalDpi xmlns:a14="http://schemas.microsoft.com/office/drawing/2010/main" val="0"/>
              </a:ext>
            </a:extLst>
          </a:blip>
          <a:srcRect r="3786"/>
          <a:stretch/>
        </p:blipFill>
        <p:spPr>
          <a:xfrm>
            <a:off x="4098918" y="1219200"/>
            <a:ext cx="2835282" cy="2211185"/>
          </a:xfrm>
          <a:prstGeom prst="rect">
            <a:avLst/>
          </a:prstGeom>
        </p:spPr>
      </p:pic>
      <p:pic>
        <p:nvPicPr>
          <p:cNvPr id="5" name="Immagin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9738" y="1219200"/>
            <a:ext cx="2946862" cy="2211185"/>
          </a:xfrm>
          <a:prstGeom prst="rect">
            <a:avLst/>
          </a:prstGeom>
        </p:spPr>
      </p:pic>
      <p:sp>
        <p:nvSpPr>
          <p:cNvPr id="17" name="CasellaDiTesto 16"/>
          <p:cNvSpPr txBox="1"/>
          <p:nvPr/>
        </p:nvSpPr>
        <p:spPr>
          <a:xfrm>
            <a:off x="329738" y="3505200"/>
            <a:ext cx="2769577" cy="300082"/>
          </a:xfrm>
          <a:prstGeom prst="rect">
            <a:avLst/>
          </a:prstGeom>
          <a:noFill/>
        </p:spPr>
        <p:txBody>
          <a:bodyPr wrap="square" rtlCol="0">
            <a:spAutoFit/>
          </a:bodyPr>
          <a:lstStyle/>
          <a:p>
            <a:r>
              <a:rPr lang="it-IT" sz="1350" b="1" dirty="0" err="1">
                <a:solidFill>
                  <a:schemeClr val="tx1">
                    <a:lumMod val="85000"/>
                    <a:lumOff val="15000"/>
                  </a:schemeClr>
                </a:solidFill>
                <a:latin typeface="Helvetica" pitchFamily="34" charset="0"/>
              </a:rPr>
              <a:t>Avant</a:t>
            </a:r>
            <a:r>
              <a:rPr lang="it-IT" sz="1350" b="1" dirty="0">
                <a:solidFill>
                  <a:schemeClr val="tx1">
                    <a:lumMod val="85000"/>
                    <a:lumOff val="15000"/>
                  </a:schemeClr>
                </a:solidFill>
                <a:latin typeface="Helvetica" pitchFamily="34" charset="0"/>
              </a:rPr>
              <a:t> </a:t>
            </a:r>
            <a:r>
              <a:rPr lang="it-IT" sz="1350" dirty="0">
                <a:solidFill>
                  <a:schemeClr val="tx1">
                    <a:lumMod val="85000"/>
                    <a:lumOff val="15000"/>
                  </a:schemeClr>
                </a:solidFill>
                <a:latin typeface="Helvetica" pitchFamily="34" charset="0"/>
              </a:rPr>
              <a:t>le </a:t>
            </a:r>
            <a:r>
              <a:rPr lang="it-IT" sz="1350" dirty="0" err="1">
                <a:solidFill>
                  <a:schemeClr val="tx1">
                    <a:lumMod val="85000"/>
                    <a:lumOff val="15000"/>
                  </a:schemeClr>
                </a:solidFill>
                <a:latin typeface="Helvetica" pitchFamily="34" charset="0"/>
              </a:rPr>
              <a:t>traitement</a:t>
            </a:r>
            <a:r>
              <a:rPr lang="it-IT" sz="1350" dirty="0">
                <a:solidFill>
                  <a:schemeClr val="tx1">
                    <a:lumMod val="85000"/>
                    <a:lumOff val="15000"/>
                  </a:schemeClr>
                </a:solidFill>
                <a:latin typeface="Helvetica" pitchFamily="34" charset="0"/>
              </a:rPr>
              <a:t> </a:t>
            </a:r>
            <a:r>
              <a:rPr lang="it-IT" sz="1350" dirty="0" err="1">
                <a:solidFill>
                  <a:schemeClr val="tx1">
                    <a:lumMod val="85000"/>
                    <a:lumOff val="15000"/>
                  </a:schemeClr>
                </a:solidFill>
                <a:latin typeface="Helvetica" pitchFamily="34" charset="0"/>
              </a:rPr>
              <a:t>BICARmed</a:t>
            </a:r>
            <a:endParaRPr lang="it-IT" sz="1350" dirty="0">
              <a:solidFill>
                <a:schemeClr val="tx1">
                  <a:lumMod val="85000"/>
                  <a:lumOff val="15000"/>
                </a:schemeClr>
              </a:solidFill>
              <a:latin typeface="Helvetica" pitchFamily="34" charset="0"/>
            </a:endParaRPr>
          </a:p>
        </p:txBody>
      </p:sp>
      <p:sp>
        <p:nvSpPr>
          <p:cNvPr id="18" name="CasellaDiTesto 17"/>
          <p:cNvSpPr txBox="1"/>
          <p:nvPr/>
        </p:nvSpPr>
        <p:spPr>
          <a:xfrm>
            <a:off x="354623" y="6400800"/>
            <a:ext cx="2769577" cy="300082"/>
          </a:xfrm>
          <a:prstGeom prst="rect">
            <a:avLst/>
          </a:prstGeom>
          <a:noFill/>
        </p:spPr>
        <p:txBody>
          <a:bodyPr wrap="square" rtlCol="0">
            <a:spAutoFit/>
          </a:bodyPr>
          <a:lstStyle/>
          <a:p>
            <a:r>
              <a:rPr lang="it-IT" sz="1350" b="1" dirty="0" err="1" smtClean="0">
                <a:solidFill>
                  <a:schemeClr val="bg1"/>
                </a:solidFill>
                <a:latin typeface="Helvetica" pitchFamily="34" charset="0"/>
              </a:rPr>
              <a:t>After</a:t>
            </a:r>
            <a:r>
              <a:rPr lang="it-IT" sz="1350" dirty="0" smtClean="0">
                <a:solidFill>
                  <a:schemeClr val="bg1"/>
                </a:solidFill>
                <a:latin typeface="Helvetica" pitchFamily="34" charset="0"/>
              </a:rPr>
              <a:t> </a:t>
            </a:r>
            <a:r>
              <a:rPr lang="it-IT" sz="1350" dirty="0" err="1" smtClean="0">
                <a:solidFill>
                  <a:schemeClr val="bg1"/>
                </a:solidFill>
                <a:latin typeface="Helvetica" pitchFamily="34" charset="0"/>
              </a:rPr>
              <a:t>BICAR</a:t>
            </a:r>
            <a:r>
              <a:rPr lang="it-IT" sz="1350" i="1" dirty="0" err="1" smtClean="0">
                <a:solidFill>
                  <a:schemeClr val="bg1"/>
                </a:solidFill>
                <a:latin typeface="Helvetica" pitchFamily="34" charset="0"/>
              </a:rPr>
              <a:t>med</a:t>
            </a:r>
            <a:r>
              <a:rPr lang="it-IT" sz="1350" dirty="0" smtClean="0">
                <a:solidFill>
                  <a:schemeClr val="bg1"/>
                </a:solidFill>
                <a:latin typeface="Helvetica" pitchFamily="34" charset="0"/>
              </a:rPr>
              <a:t> treatment                    </a:t>
            </a:r>
            <a:endParaRPr lang="it-IT" sz="1350" dirty="0">
              <a:solidFill>
                <a:schemeClr val="bg1"/>
              </a:solidFill>
              <a:latin typeface="Helvetica" pitchFamily="34" charset="0"/>
            </a:endParaRPr>
          </a:p>
        </p:txBody>
      </p:sp>
      <p:sp>
        <p:nvSpPr>
          <p:cNvPr id="19" name="Rettangolo 18"/>
          <p:cNvSpPr/>
          <p:nvPr/>
        </p:nvSpPr>
        <p:spPr>
          <a:xfrm>
            <a:off x="0" y="3962401"/>
            <a:ext cx="3657600" cy="28956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20" name="Rettangolo 19"/>
          <p:cNvSpPr/>
          <p:nvPr/>
        </p:nvSpPr>
        <p:spPr>
          <a:xfrm>
            <a:off x="3642732" y="3962400"/>
            <a:ext cx="3657600" cy="2895600"/>
          </a:xfrm>
          <a:prstGeom prst="rect">
            <a:avLst/>
          </a:prstGeom>
          <a:solidFill>
            <a:srgbClr val="00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pic>
        <p:nvPicPr>
          <p:cNvPr id="7" name="Immagin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6898" y="4207615"/>
            <a:ext cx="2929702" cy="2193185"/>
          </a:xfrm>
          <a:prstGeom prst="rect">
            <a:avLst/>
          </a:prstGeom>
        </p:spPr>
      </p:pic>
      <p:pic>
        <p:nvPicPr>
          <p:cNvPr id="8" name="Immagine 7"/>
          <p:cNvPicPr>
            <a:picLocks noChangeAspect="1"/>
          </p:cNvPicPr>
          <p:nvPr/>
        </p:nvPicPr>
        <p:blipFill rotWithShape="1">
          <a:blip r:embed="rId6">
            <a:extLst>
              <a:ext uri="{28A0092B-C50C-407E-A947-70E740481C1C}">
                <a14:useLocalDpi xmlns:a14="http://schemas.microsoft.com/office/drawing/2010/main" val="0"/>
              </a:ext>
            </a:extLst>
          </a:blip>
          <a:srcRect l="17447" b="14416"/>
          <a:stretch/>
        </p:blipFill>
        <p:spPr>
          <a:xfrm>
            <a:off x="4085817" y="4207615"/>
            <a:ext cx="2772183" cy="2155473"/>
          </a:xfrm>
          <a:prstGeom prst="rect">
            <a:avLst/>
          </a:prstGeom>
        </p:spPr>
      </p:pic>
      <p:sp>
        <p:nvSpPr>
          <p:cNvPr id="21" name="CasellaDiTesto 20"/>
          <p:cNvSpPr txBox="1"/>
          <p:nvPr/>
        </p:nvSpPr>
        <p:spPr>
          <a:xfrm>
            <a:off x="278423" y="6477000"/>
            <a:ext cx="2769577" cy="300082"/>
          </a:xfrm>
          <a:prstGeom prst="rect">
            <a:avLst/>
          </a:prstGeom>
          <a:noFill/>
        </p:spPr>
        <p:txBody>
          <a:bodyPr wrap="square" rtlCol="0">
            <a:spAutoFit/>
          </a:bodyPr>
          <a:lstStyle/>
          <a:p>
            <a:r>
              <a:rPr lang="it-IT" sz="1350" b="1" dirty="0" err="1">
                <a:solidFill>
                  <a:schemeClr val="tx1">
                    <a:lumMod val="85000"/>
                    <a:lumOff val="15000"/>
                  </a:schemeClr>
                </a:solidFill>
                <a:latin typeface="Helvetica" pitchFamily="34" charset="0"/>
              </a:rPr>
              <a:t>Avant</a:t>
            </a:r>
            <a:r>
              <a:rPr lang="it-IT" sz="1350" b="1" dirty="0">
                <a:solidFill>
                  <a:schemeClr val="tx1">
                    <a:lumMod val="85000"/>
                    <a:lumOff val="15000"/>
                  </a:schemeClr>
                </a:solidFill>
                <a:latin typeface="Helvetica" pitchFamily="34" charset="0"/>
              </a:rPr>
              <a:t> </a:t>
            </a:r>
            <a:r>
              <a:rPr lang="it-IT" sz="1350" dirty="0">
                <a:solidFill>
                  <a:schemeClr val="tx1">
                    <a:lumMod val="85000"/>
                    <a:lumOff val="15000"/>
                  </a:schemeClr>
                </a:solidFill>
                <a:latin typeface="Helvetica" pitchFamily="34" charset="0"/>
              </a:rPr>
              <a:t>le </a:t>
            </a:r>
            <a:r>
              <a:rPr lang="it-IT" sz="1350" dirty="0" err="1">
                <a:solidFill>
                  <a:schemeClr val="tx1">
                    <a:lumMod val="85000"/>
                    <a:lumOff val="15000"/>
                  </a:schemeClr>
                </a:solidFill>
                <a:latin typeface="Helvetica" pitchFamily="34" charset="0"/>
              </a:rPr>
              <a:t>traitement</a:t>
            </a:r>
            <a:r>
              <a:rPr lang="it-IT" sz="1350" dirty="0">
                <a:solidFill>
                  <a:schemeClr val="tx1">
                    <a:lumMod val="85000"/>
                    <a:lumOff val="15000"/>
                  </a:schemeClr>
                </a:solidFill>
                <a:latin typeface="Helvetica" pitchFamily="34" charset="0"/>
              </a:rPr>
              <a:t> </a:t>
            </a:r>
            <a:r>
              <a:rPr lang="it-IT" sz="1350" dirty="0" err="1">
                <a:solidFill>
                  <a:schemeClr val="tx1">
                    <a:lumMod val="85000"/>
                    <a:lumOff val="15000"/>
                  </a:schemeClr>
                </a:solidFill>
                <a:latin typeface="Helvetica" pitchFamily="34" charset="0"/>
              </a:rPr>
              <a:t>BICARmed</a:t>
            </a:r>
            <a:endParaRPr lang="it-IT" sz="1350" dirty="0">
              <a:solidFill>
                <a:schemeClr val="tx1">
                  <a:lumMod val="85000"/>
                  <a:lumOff val="15000"/>
                </a:schemeClr>
              </a:solidFill>
              <a:latin typeface="Helvetica" pitchFamily="34" charset="0"/>
            </a:endParaRPr>
          </a:p>
        </p:txBody>
      </p:sp>
      <p:sp>
        <p:nvSpPr>
          <p:cNvPr id="22" name="CasellaDiTesto 21"/>
          <p:cNvSpPr txBox="1"/>
          <p:nvPr/>
        </p:nvSpPr>
        <p:spPr>
          <a:xfrm>
            <a:off x="4085817" y="3505200"/>
            <a:ext cx="2571506" cy="300082"/>
          </a:xfrm>
          <a:prstGeom prst="rect">
            <a:avLst/>
          </a:prstGeom>
          <a:noFill/>
        </p:spPr>
        <p:txBody>
          <a:bodyPr wrap="square" rtlCol="0">
            <a:spAutoFit/>
          </a:bodyPr>
          <a:lstStyle/>
          <a:p>
            <a:r>
              <a:rPr lang="it-IT" sz="1350" b="1" dirty="0" err="1">
                <a:solidFill>
                  <a:schemeClr val="bg1"/>
                </a:solidFill>
                <a:latin typeface="Helvetica" pitchFamily="34" charset="0"/>
              </a:rPr>
              <a:t>Après</a:t>
            </a:r>
            <a:r>
              <a:rPr lang="it-IT" sz="1350" b="1" dirty="0">
                <a:solidFill>
                  <a:schemeClr val="bg1"/>
                </a:solidFill>
                <a:latin typeface="Helvetica" pitchFamily="34" charset="0"/>
              </a:rPr>
              <a:t> </a:t>
            </a:r>
            <a:r>
              <a:rPr lang="it-IT" sz="1350" dirty="0">
                <a:solidFill>
                  <a:schemeClr val="bg1"/>
                </a:solidFill>
                <a:latin typeface="Helvetica" pitchFamily="34" charset="0"/>
              </a:rPr>
              <a:t>le </a:t>
            </a:r>
            <a:r>
              <a:rPr lang="it-IT" sz="1350" dirty="0" err="1">
                <a:solidFill>
                  <a:schemeClr val="bg1"/>
                </a:solidFill>
                <a:latin typeface="Helvetica" pitchFamily="34" charset="0"/>
              </a:rPr>
              <a:t>traitement</a:t>
            </a:r>
            <a:r>
              <a:rPr lang="it-IT" sz="1350" dirty="0">
                <a:solidFill>
                  <a:schemeClr val="bg1"/>
                </a:solidFill>
                <a:latin typeface="Helvetica" pitchFamily="34" charset="0"/>
              </a:rPr>
              <a:t> </a:t>
            </a:r>
            <a:r>
              <a:rPr lang="it-IT" sz="1350" dirty="0" err="1">
                <a:solidFill>
                  <a:schemeClr val="bg1"/>
                </a:solidFill>
                <a:latin typeface="Helvetica" pitchFamily="34" charset="0"/>
              </a:rPr>
              <a:t>BICARmed</a:t>
            </a:r>
            <a:r>
              <a:rPr lang="it-IT" sz="1350" dirty="0">
                <a:solidFill>
                  <a:schemeClr val="bg1"/>
                </a:solidFill>
                <a:latin typeface="Helvetica" pitchFamily="34" charset="0"/>
              </a:rPr>
              <a:t>                    </a:t>
            </a:r>
          </a:p>
        </p:txBody>
      </p:sp>
      <p:sp>
        <p:nvSpPr>
          <p:cNvPr id="23" name="CasellaDiTesto 22"/>
          <p:cNvSpPr txBox="1"/>
          <p:nvPr/>
        </p:nvSpPr>
        <p:spPr>
          <a:xfrm>
            <a:off x="4085817" y="6481718"/>
            <a:ext cx="2582613" cy="300082"/>
          </a:xfrm>
          <a:prstGeom prst="rect">
            <a:avLst/>
          </a:prstGeom>
          <a:noFill/>
        </p:spPr>
        <p:txBody>
          <a:bodyPr wrap="square" rtlCol="0">
            <a:spAutoFit/>
          </a:bodyPr>
          <a:lstStyle/>
          <a:p>
            <a:r>
              <a:rPr lang="it-IT" sz="1350" b="1" dirty="0" err="1">
                <a:solidFill>
                  <a:schemeClr val="bg1"/>
                </a:solidFill>
                <a:latin typeface="Helvetica" pitchFamily="34" charset="0"/>
              </a:rPr>
              <a:t>Après</a:t>
            </a:r>
            <a:r>
              <a:rPr lang="it-IT" sz="1350" b="1" dirty="0">
                <a:solidFill>
                  <a:schemeClr val="bg1"/>
                </a:solidFill>
                <a:latin typeface="Helvetica" pitchFamily="34" charset="0"/>
              </a:rPr>
              <a:t> </a:t>
            </a:r>
            <a:r>
              <a:rPr lang="it-IT" sz="1350" dirty="0">
                <a:solidFill>
                  <a:schemeClr val="bg1"/>
                </a:solidFill>
                <a:latin typeface="Helvetica" pitchFamily="34" charset="0"/>
              </a:rPr>
              <a:t>le </a:t>
            </a:r>
            <a:r>
              <a:rPr lang="it-IT" sz="1350" dirty="0" err="1">
                <a:solidFill>
                  <a:schemeClr val="bg1"/>
                </a:solidFill>
                <a:latin typeface="Helvetica" pitchFamily="34" charset="0"/>
              </a:rPr>
              <a:t>traitement</a:t>
            </a:r>
            <a:r>
              <a:rPr lang="it-IT" sz="1350" dirty="0">
                <a:solidFill>
                  <a:schemeClr val="bg1"/>
                </a:solidFill>
                <a:latin typeface="Helvetica" pitchFamily="34" charset="0"/>
              </a:rPr>
              <a:t> </a:t>
            </a:r>
            <a:r>
              <a:rPr lang="it-IT" sz="1350" dirty="0" err="1">
                <a:solidFill>
                  <a:schemeClr val="bg1"/>
                </a:solidFill>
                <a:latin typeface="Helvetica" pitchFamily="34" charset="0"/>
              </a:rPr>
              <a:t>BICARmed</a:t>
            </a:r>
            <a:r>
              <a:rPr lang="it-IT" sz="1350" dirty="0">
                <a:solidFill>
                  <a:schemeClr val="bg1"/>
                </a:solidFill>
                <a:latin typeface="Helvetica" pitchFamily="34" charset="0"/>
              </a:rPr>
              <a:t>                    </a:t>
            </a:r>
          </a:p>
        </p:txBody>
      </p:sp>
      <p:sp>
        <p:nvSpPr>
          <p:cNvPr id="24" name="object 21"/>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25" name="object 22"/>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26" name="object 23"/>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27"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spTree>
    <p:extLst>
      <p:ext uri="{BB962C8B-B14F-4D97-AF65-F5344CB8AC3E}">
        <p14:creationId xmlns:p14="http://schemas.microsoft.com/office/powerpoint/2010/main" val="355827469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tangolo 11"/>
          <p:cNvSpPr/>
          <p:nvPr/>
        </p:nvSpPr>
        <p:spPr>
          <a:xfrm>
            <a:off x="0" y="990602"/>
            <a:ext cx="3657600" cy="289231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11" name="Rettangolo 10"/>
          <p:cNvSpPr/>
          <p:nvPr/>
        </p:nvSpPr>
        <p:spPr>
          <a:xfrm>
            <a:off x="3657600" y="990600"/>
            <a:ext cx="3657600" cy="2895600"/>
          </a:xfrm>
          <a:prstGeom prst="rect">
            <a:avLst/>
          </a:prstGeom>
          <a:solidFill>
            <a:srgbClr val="00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13" name="CasellaDiTesto 12"/>
          <p:cNvSpPr txBox="1"/>
          <p:nvPr/>
        </p:nvSpPr>
        <p:spPr>
          <a:xfrm>
            <a:off x="7388128" y="1008977"/>
            <a:ext cx="1679672" cy="954107"/>
          </a:xfrm>
          <a:prstGeom prst="rect">
            <a:avLst/>
          </a:prstGeom>
          <a:noFill/>
        </p:spPr>
        <p:txBody>
          <a:bodyPr wrap="square" rtlCol="0">
            <a:spAutoFit/>
          </a:bodyPr>
          <a:lstStyle/>
          <a:p>
            <a:r>
              <a:rPr lang="fr-FR" sz="1400" b="1" i="1" spc="10" dirty="0">
                <a:solidFill>
                  <a:srgbClr val="00BCB8"/>
                </a:solidFill>
                <a:latin typeface="Helvetica" pitchFamily="34" charset="0"/>
                <a:cs typeface="Arial"/>
              </a:rPr>
              <a:t>Tissus organiques fixés </a:t>
            </a:r>
            <a:r>
              <a:rPr lang="fr-FR" sz="1400" b="1" i="1" spc="10" dirty="0" smtClean="0">
                <a:solidFill>
                  <a:srgbClr val="00BCB8"/>
                </a:solidFill>
                <a:latin typeface="Helvetica" pitchFamily="34" charset="0"/>
                <a:cs typeface="Arial"/>
              </a:rPr>
              <a:t>sur ROBOT</a:t>
            </a:r>
            <a:endParaRPr lang="fr-FR" sz="1400" b="1" i="1" spc="10" dirty="0">
              <a:solidFill>
                <a:srgbClr val="00BCB8"/>
              </a:solidFill>
              <a:latin typeface="Helvetica" pitchFamily="34" charset="0"/>
              <a:cs typeface="Arial"/>
            </a:endParaRPr>
          </a:p>
          <a:p>
            <a:r>
              <a:rPr lang="fr-FR" sz="1400" b="1" i="1" spc="10" dirty="0">
                <a:solidFill>
                  <a:srgbClr val="00BCB8"/>
                </a:solidFill>
                <a:latin typeface="Helvetica" pitchFamily="34" charset="0"/>
                <a:cs typeface="Arial"/>
              </a:rPr>
              <a:t>DA </a:t>
            </a:r>
            <a:r>
              <a:rPr lang="fr-FR" sz="1400" b="1" i="1" spc="10" dirty="0" smtClean="0">
                <a:solidFill>
                  <a:srgbClr val="00BCB8"/>
                </a:solidFill>
                <a:latin typeface="Helvetica" pitchFamily="34" charset="0"/>
                <a:cs typeface="Arial"/>
              </a:rPr>
              <a:t>VINCI</a:t>
            </a:r>
            <a:endParaRPr lang="fr-FR" sz="1400" b="1" i="1" spc="10" dirty="0">
              <a:solidFill>
                <a:srgbClr val="00BCB8"/>
              </a:solidFill>
              <a:latin typeface="Helvetica" pitchFamily="34" charset="0"/>
              <a:cs typeface="Arial"/>
            </a:endParaRPr>
          </a:p>
        </p:txBody>
      </p:sp>
      <p:pic>
        <p:nvPicPr>
          <p:cNvPr id="16" name="Immagine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00" y="226060"/>
            <a:ext cx="2895600" cy="550600"/>
          </a:xfrm>
          <a:prstGeom prst="rect">
            <a:avLst/>
          </a:prstGeom>
        </p:spPr>
      </p:pic>
      <p:sp>
        <p:nvSpPr>
          <p:cNvPr id="2" name="Rettangolo 1"/>
          <p:cNvSpPr/>
          <p:nvPr/>
        </p:nvSpPr>
        <p:spPr>
          <a:xfrm>
            <a:off x="7360250" y="4112441"/>
            <a:ext cx="1828800" cy="738664"/>
          </a:xfrm>
          <a:prstGeom prst="rect">
            <a:avLst/>
          </a:prstGeom>
        </p:spPr>
        <p:txBody>
          <a:bodyPr wrap="square">
            <a:spAutoFit/>
          </a:bodyPr>
          <a:lstStyle/>
          <a:p>
            <a:r>
              <a:rPr lang="fr-FR" sz="1400" b="1" i="1" spc="10" dirty="0">
                <a:solidFill>
                  <a:srgbClr val="00BCB8"/>
                </a:solidFill>
                <a:latin typeface="Helvetica" pitchFamily="34" charset="0"/>
                <a:cs typeface="Arial"/>
              </a:rPr>
              <a:t>Tissus organiques fixés sur ROBOT</a:t>
            </a:r>
          </a:p>
          <a:p>
            <a:r>
              <a:rPr lang="fr-FR" sz="1400" b="1" i="1" spc="10" dirty="0">
                <a:solidFill>
                  <a:srgbClr val="00BCB8"/>
                </a:solidFill>
                <a:latin typeface="Helvetica" pitchFamily="34" charset="0"/>
                <a:cs typeface="Arial"/>
              </a:rPr>
              <a:t>DA VINCI</a:t>
            </a:r>
          </a:p>
        </p:txBody>
      </p:sp>
      <p:sp>
        <p:nvSpPr>
          <p:cNvPr id="17" name="CasellaDiTesto 16"/>
          <p:cNvSpPr txBox="1"/>
          <p:nvPr/>
        </p:nvSpPr>
        <p:spPr>
          <a:xfrm>
            <a:off x="329738" y="3505200"/>
            <a:ext cx="2769577" cy="300082"/>
          </a:xfrm>
          <a:prstGeom prst="rect">
            <a:avLst/>
          </a:prstGeom>
          <a:noFill/>
        </p:spPr>
        <p:txBody>
          <a:bodyPr wrap="square" rtlCol="0">
            <a:spAutoFit/>
          </a:bodyPr>
          <a:lstStyle/>
          <a:p>
            <a:r>
              <a:rPr lang="it-IT" sz="1350" b="1" dirty="0" err="1">
                <a:solidFill>
                  <a:schemeClr val="tx1">
                    <a:lumMod val="85000"/>
                    <a:lumOff val="15000"/>
                  </a:schemeClr>
                </a:solidFill>
                <a:latin typeface="Helvetica" pitchFamily="34" charset="0"/>
              </a:rPr>
              <a:t>Avant</a:t>
            </a:r>
            <a:r>
              <a:rPr lang="it-IT" sz="1350" b="1" dirty="0">
                <a:solidFill>
                  <a:schemeClr val="tx1">
                    <a:lumMod val="85000"/>
                    <a:lumOff val="15000"/>
                  </a:schemeClr>
                </a:solidFill>
                <a:latin typeface="Helvetica" pitchFamily="34" charset="0"/>
              </a:rPr>
              <a:t> </a:t>
            </a:r>
            <a:r>
              <a:rPr lang="it-IT" sz="1350" dirty="0">
                <a:solidFill>
                  <a:schemeClr val="tx1">
                    <a:lumMod val="85000"/>
                    <a:lumOff val="15000"/>
                  </a:schemeClr>
                </a:solidFill>
                <a:latin typeface="Helvetica" pitchFamily="34" charset="0"/>
              </a:rPr>
              <a:t>le </a:t>
            </a:r>
            <a:r>
              <a:rPr lang="it-IT" sz="1350" dirty="0" err="1">
                <a:solidFill>
                  <a:schemeClr val="tx1">
                    <a:lumMod val="85000"/>
                    <a:lumOff val="15000"/>
                  </a:schemeClr>
                </a:solidFill>
                <a:latin typeface="Helvetica" pitchFamily="34" charset="0"/>
              </a:rPr>
              <a:t>traitement</a:t>
            </a:r>
            <a:r>
              <a:rPr lang="it-IT" sz="1350" dirty="0">
                <a:solidFill>
                  <a:schemeClr val="tx1">
                    <a:lumMod val="85000"/>
                    <a:lumOff val="15000"/>
                  </a:schemeClr>
                </a:solidFill>
                <a:latin typeface="Helvetica" pitchFamily="34" charset="0"/>
              </a:rPr>
              <a:t> </a:t>
            </a:r>
            <a:r>
              <a:rPr lang="it-IT" sz="1350" dirty="0" err="1">
                <a:solidFill>
                  <a:schemeClr val="tx1">
                    <a:lumMod val="85000"/>
                    <a:lumOff val="15000"/>
                  </a:schemeClr>
                </a:solidFill>
                <a:latin typeface="Helvetica" pitchFamily="34" charset="0"/>
              </a:rPr>
              <a:t>BICARmed</a:t>
            </a:r>
            <a:endParaRPr lang="it-IT" sz="1350" dirty="0">
              <a:solidFill>
                <a:schemeClr val="tx1">
                  <a:lumMod val="85000"/>
                  <a:lumOff val="15000"/>
                </a:schemeClr>
              </a:solidFill>
              <a:latin typeface="Helvetica" pitchFamily="34" charset="0"/>
            </a:endParaRPr>
          </a:p>
        </p:txBody>
      </p:sp>
      <p:sp>
        <p:nvSpPr>
          <p:cNvPr id="18" name="CasellaDiTesto 17"/>
          <p:cNvSpPr txBox="1"/>
          <p:nvPr/>
        </p:nvSpPr>
        <p:spPr>
          <a:xfrm>
            <a:off x="354623" y="6400800"/>
            <a:ext cx="2769577" cy="300082"/>
          </a:xfrm>
          <a:prstGeom prst="rect">
            <a:avLst/>
          </a:prstGeom>
          <a:noFill/>
        </p:spPr>
        <p:txBody>
          <a:bodyPr wrap="square" rtlCol="0">
            <a:spAutoFit/>
          </a:bodyPr>
          <a:lstStyle/>
          <a:p>
            <a:r>
              <a:rPr lang="it-IT" sz="1350" b="1" dirty="0" err="1" smtClean="0">
                <a:solidFill>
                  <a:schemeClr val="bg1"/>
                </a:solidFill>
                <a:latin typeface="Helvetica" pitchFamily="34" charset="0"/>
              </a:rPr>
              <a:t>After</a:t>
            </a:r>
            <a:r>
              <a:rPr lang="it-IT" sz="1350" dirty="0" smtClean="0">
                <a:solidFill>
                  <a:schemeClr val="bg1"/>
                </a:solidFill>
                <a:latin typeface="Helvetica" pitchFamily="34" charset="0"/>
              </a:rPr>
              <a:t> </a:t>
            </a:r>
            <a:r>
              <a:rPr lang="it-IT" sz="1350" dirty="0" err="1" smtClean="0">
                <a:solidFill>
                  <a:schemeClr val="bg1"/>
                </a:solidFill>
                <a:latin typeface="Helvetica" pitchFamily="34" charset="0"/>
              </a:rPr>
              <a:t>BICAR</a:t>
            </a:r>
            <a:r>
              <a:rPr lang="it-IT" sz="1350" i="1" dirty="0" err="1" smtClean="0">
                <a:solidFill>
                  <a:schemeClr val="bg1"/>
                </a:solidFill>
                <a:latin typeface="Helvetica" pitchFamily="34" charset="0"/>
              </a:rPr>
              <a:t>med</a:t>
            </a:r>
            <a:r>
              <a:rPr lang="it-IT" sz="1350" dirty="0" smtClean="0">
                <a:solidFill>
                  <a:schemeClr val="bg1"/>
                </a:solidFill>
                <a:latin typeface="Helvetica" pitchFamily="34" charset="0"/>
              </a:rPr>
              <a:t> treatment                    </a:t>
            </a:r>
            <a:endParaRPr lang="it-IT" sz="1350" dirty="0">
              <a:solidFill>
                <a:schemeClr val="bg1"/>
              </a:solidFill>
              <a:latin typeface="Helvetica" pitchFamily="34" charset="0"/>
            </a:endParaRPr>
          </a:p>
        </p:txBody>
      </p:sp>
      <p:sp>
        <p:nvSpPr>
          <p:cNvPr id="19" name="Rettangolo 18"/>
          <p:cNvSpPr/>
          <p:nvPr/>
        </p:nvSpPr>
        <p:spPr>
          <a:xfrm>
            <a:off x="0" y="3962401"/>
            <a:ext cx="3657600" cy="28956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20" name="Rettangolo 19"/>
          <p:cNvSpPr/>
          <p:nvPr/>
        </p:nvSpPr>
        <p:spPr>
          <a:xfrm>
            <a:off x="3642732" y="3962400"/>
            <a:ext cx="3657600" cy="2895600"/>
          </a:xfrm>
          <a:prstGeom prst="rect">
            <a:avLst/>
          </a:prstGeom>
          <a:solidFill>
            <a:srgbClr val="00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21" name="CasellaDiTesto 20"/>
          <p:cNvSpPr txBox="1"/>
          <p:nvPr/>
        </p:nvSpPr>
        <p:spPr>
          <a:xfrm>
            <a:off x="278423" y="6477000"/>
            <a:ext cx="2769577" cy="300082"/>
          </a:xfrm>
          <a:prstGeom prst="rect">
            <a:avLst/>
          </a:prstGeom>
          <a:noFill/>
        </p:spPr>
        <p:txBody>
          <a:bodyPr wrap="square" rtlCol="0">
            <a:spAutoFit/>
          </a:bodyPr>
          <a:lstStyle/>
          <a:p>
            <a:r>
              <a:rPr lang="it-IT" sz="1350" b="1" dirty="0" err="1">
                <a:solidFill>
                  <a:schemeClr val="tx1">
                    <a:lumMod val="85000"/>
                    <a:lumOff val="15000"/>
                  </a:schemeClr>
                </a:solidFill>
                <a:latin typeface="Helvetica" pitchFamily="34" charset="0"/>
              </a:rPr>
              <a:t>Avant</a:t>
            </a:r>
            <a:r>
              <a:rPr lang="it-IT" sz="1350" b="1" dirty="0">
                <a:solidFill>
                  <a:schemeClr val="tx1">
                    <a:lumMod val="85000"/>
                    <a:lumOff val="15000"/>
                  </a:schemeClr>
                </a:solidFill>
                <a:latin typeface="Helvetica" pitchFamily="34" charset="0"/>
              </a:rPr>
              <a:t> </a:t>
            </a:r>
            <a:r>
              <a:rPr lang="it-IT" sz="1350" dirty="0">
                <a:solidFill>
                  <a:schemeClr val="tx1">
                    <a:lumMod val="85000"/>
                    <a:lumOff val="15000"/>
                  </a:schemeClr>
                </a:solidFill>
                <a:latin typeface="Helvetica" pitchFamily="34" charset="0"/>
              </a:rPr>
              <a:t>le </a:t>
            </a:r>
            <a:r>
              <a:rPr lang="it-IT" sz="1350" dirty="0" err="1">
                <a:solidFill>
                  <a:schemeClr val="tx1">
                    <a:lumMod val="85000"/>
                    <a:lumOff val="15000"/>
                  </a:schemeClr>
                </a:solidFill>
                <a:latin typeface="Helvetica" pitchFamily="34" charset="0"/>
              </a:rPr>
              <a:t>traitement</a:t>
            </a:r>
            <a:r>
              <a:rPr lang="it-IT" sz="1350" dirty="0">
                <a:solidFill>
                  <a:schemeClr val="tx1">
                    <a:lumMod val="85000"/>
                    <a:lumOff val="15000"/>
                  </a:schemeClr>
                </a:solidFill>
                <a:latin typeface="Helvetica" pitchFamily="34" charset="0"/>
              </a:rPr>
              <a:t> </a:t>
            </a:r>
            <a:r>
              <a:rPr lang="it-IT" sz="1350" dirty="0" err="1">
                <a:solidFill>
                  <a:schemeClr val="tx1">
                    <a:lumMod val="85000"/>
                    <a:lumOff val="15000"/>
                  </a:schemeClr>
                </a:solidFill>
                <a:latin typeface="Helvetica" pitchFamily="34" charset="0"/>
              </a:rPr>
              <a:t>BICARmed</a:t>
            </a:r>
            <a:endParaRPr lang="it-IT" sz="1350" dirty="0">
              <a:solidFill>
                <a:schemeClr val="tx1">
                  <a:lumMod val="85000"/>
                  <a:lumOff val="15000"/>
                </a:schemeClr>
              </a:solidFill>
              <a:latin typeface="Helvetica" pitchFamily="34" charset="0"/>
            </a:endParaRPr>
          </a:p>
        </p:txBody>
      </p:sp>
      <p:sp>
        <p:nvSpPr>
          <p:cNvPr id="22" name="CasellaDiTesto 21"/>
          <p:cNvSpPr txBox="1"/>
          <p:nvPr/>
        </p:nvSpPr>
        <p:spPr>
          <a:xfrm>
            <a:off x="4085817" y="3505200"/>
            <a:ext cx="2571506" cy="300082"/>
          </a:xfrm>
          <a:prstGeom prst="rect">
            <a:avLst/>
          </a:prstGeom>
          <a:noFill/>
        </p:spPr>
        <p:txBody>
          <a:bodyPr wrap="square" rtlCol="0">
            <a:spAutoFit/>
          </a:bodyPr>
          <a:lstStyle/>
          <a:p>
            <a:r>
              <a:rPr lang="it-IT" sz="1350" b="1" dirty="0" err="1">
                <a:solidFill>
                  <a:schemeClr val="bg1"/>
                </a:solidFill>
                <a:latin typeface="Helvetica" pitchFamily="34" charset="0"/>
              </a:rPr>
              <a:t>Après</a:t>
            </a:r>
            <a:r>
              <a:rPr lang="it-IT" sz="1350" b="1" dirty="0">
                <a:solidFill>
                  <a:schemeClr val="bg1"/>
                </a:solidFill>
                <a:latin typeface="Helvetica" pitchFamily="34" charset="0"/>
              </a:rPr>
              <a:t> </a:t>
            </a:r>
            <a:r>
              <a:rPr lang="it-IT" sz="1350" dirty="0">
                <a:solidFill>
                  <a:schemeClr val="bg1"/>
                </a:solidFill>
                <a:latin typeface="Helvetica" pitchFamily="34" charset="0"/>
              </a:rPr>
              <a:t>le </a:t>
            </a:r>
            <a:r>
              <a:rPr lang="it-IT" sz="1350" dirty="0" err="1">
                <a:solidFill>
                  <a:schemeClr val="bg1"/>
                </a:solidFill>
                <a:latin typeface="Helvetica" pitchFamily="34" charset="0"/>
              </a:rPr>
              <a:t>traitement</a:t>
            </a:r>
            <a:r>
              <a:rPr lang="it-IT" sz="1350" dirty="0">
                <a:solidFill>
                  <a:schemeClr val="bg1"/>
                </a:solidFill>
                <a:latin typeface="Helvetica" pitchFamily="34" charset="0"/>
              </a:rPr>
              <a:t> </a:t>
            </a:r>
            <a:r>
              <a:rPr lang="it-IT" sz="1350" dirty="0" err="1">
                <a:solidFill>
                  <a:schemeClr val="bg1"/>
                </a:solidFill>
                <a:latin typeface="Helvetica" pitchFamily="34" charset="0"/>
              </a:rPr>
              <a:t>BICARmed</a:t>
            </a:r>
            <a:r>
              <a:rPr lang="it-IT" sz="1350" dirty="0">
                <a:solidFill>
                  <a:schemeClr val="bg1"/>
                </a:solidFill>
                <a:latin typeface="Helvetica" pitchFamily="34" charset="0"/>
              </a:rPr>
              <a:t>                    </a:t>
            </a:r>
          </a:p>
        </p:txBody>
      </p:sp>
      <p:sp>
        <p:nvSpPr>
          <p:cNvPr id="23" name="CasellaDiTesto 22"/>
          <p:cNvSpPr txBox="1"/>
          <p:nvPr/>
        </p:nvSpPr>
        <p:spPr>
          <a:xfrm>
            <a:off x="4085817" y="6481718"/>
            <a:ext cx="2582613" cy="300082"/>
          </a:xfrm>
          <a:prstGeom prst="rect">
            <a:avLst/>
          </a:prstGeom>
          <a:noFill/>
        </p:spPr>
        <p:txBody>
          <a:bodyPr wrap="square" rtlCol="0">
            <a:spAutoFit/>
          </a:bodyPr>
          <a:lstStyle/>
          <a:p>
            <a:r>
              <a:rPr lang="it-IT" sz="1350" b="1" dirty="0" err="1">
                <a:solidFill>
                  <a:schemeClr val="bg1"/>
                </a:solidFill>
                <a:latin typeface="Helvetica" pitchFamily="34" charset="0"/>
              </a:rPr>
              <a:t>Après</a:t>
            </a:r>
            <a:r>
              <a:rPr lang="it-IT" sz="1350" b="1" dirty="0">
                <a:solidFill>
                  <a:schemeClr val="bg1"/>
                </a:solidFill>
                <a:latin typeface="Helvetica" pitchFamily="34" charset="0"/>
              </a:rPr>
              <a:t> </a:t>
            </a:r>
            <a:r>
              <a:rPr lang="it-IT" sz="1350" dirty="0">
                <a:solidFill>
                  <a:schemeClr val="bg1"/>
                </a:solidFill>
                <a:latin typeface="Helvetica" pitchFamily="34" charset="0"/>
              </a:rPr>
              <a:t>le </a:t>
            </a:r>
            <a:r>
              <a:rPr lang="it-IT" sz="1350" dirty="0" err="1">
                <a:solidFill>
                  <a:schemeClr val="bg1"/>
                </a:solidFill>
                <a:latin typeface="Helvetica" pitchFamily="34" charset="0"/>
              </a:rPr>
              <a:t>traitement</a:t>
            </a:r>
            <a:r>
              <a:rPr lang="it-IT" sz="1350" dirty="0">
                <a:solidFill>
                  <a:schemeClr val="bg1"/>
                </a:solidFill>
                <a:latin typeface="Helvetica" pitchFamily="34" charset="0"/>
              </a:rPr>
              <a:t> </a:t>
            </a:r>
            <a:r>
              <a:rPr lang="it-IT" sz="1350" dirty="0" err="1">
                <a:solidFill>
                  <a:schemeClr val="bg1"/>
                </a:solidFill>
                <a:latin typeface="Helvetica" pitchFamily="34" charset="0"/>
              </a:rPr>
              <a:t>BICARmed</a:t>
            </a:r>
            <a:r>
              <a:rPr lang="it-IT" sz="1350" dirty="0">
                <a:solidFill>
                  <a:schemeClr val="bg1"/>
                </a:solidFill>
                <a:latin typeface="Helvetica" pitchFamily="34" charset="0"/>
              </a:rPr>
              <a:t>                    </a:t>
            </a:r>
          </a:p>
        </p:txBody>
      </p:sp>
      <p:sp>
        <p:nvSpPr>
          <p:cNvPr id="24" name="object 21"/>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25" name="object 22"/>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26" name="object 23"/>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27"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pic>
        <p:nvPicPr>
          <p:cNvPr id="4" name="Immagin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4623" y="1295400"/>
            <a:ext cx="2844800" cy="2133600"/>
          </a:xfrm>
          <a:prstGeom prst="rect">
            <a:avLst/>
          </a:prstGeom>
        </p:spPr>
      </p:pic>
      <p:pic>
        <p:nvPicPr>
          <p:cNvPr id="6" name="Immagin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27500" y="1295400"/>
            <a:ext cx="2844800" cy="2133600"/>
          </a:xfrm>
          <a:prstGeom prst="rect">
            <a:avLst/>
          </a:prstGeom>
        </p:spPr>
      </p:pic>
      <p:pic>
        <p:nvPicPr>
          <p:cNvPr id="9" name="Immagin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49131" y="4267198"/>
            <a:ext cx="2844801" cy="2133601"/>
          </a:xfrm>
          <a:prstGeom prst="rect">
            <a:avLst/>
          </a:prstGeom>
        </p:spPr>
      </p:pic>
      <p:pic>
        <p:nvPicPr>
          <p:cNvPr id="10" name="Immagine 9"/>
          <p:cNvPicPr>
            <a:picLocks noChangeAspect="1"/>
          </p:cNvPicPr>
          <p:nvPr/>
        </p:nvPicPr>
        <p:blipFill rotWithShape="1">
          <a:blip r:embed="rId6" cstate="print">
            <a:extLst>
              <a:ext uri="{28A0092B-C50C-407E-A947-70E740481C1C}">
                <a14:useLocalDpi xmlns:a14="http://schemas.microsoft.com/office/drawing/2010/main" val="0"/>
              </a:ext>
            </a:extLst>
          </a:blip>
          <a:srcRect l="13475" b="13475"/>
          <a:stretch/>
        </p:blipFill>
        <p:spPr>
          <a:xfrm>
            <a:off x="381000" y="4267199"/>
            <a:ext cx="2844802" cy="2133601"/>
          </a:xfrm>
          <a:prstGeom prst="rect">
            <a:avLst/>
          </a:prstGeom>
        </p:spPr>
      </p:pic>
    </p:spTree>
    <p:extLst>
      <p:ext uri="{BB962C8B-B14F-4D97-AF65-F5344CB8AC3E}">
        <p14:creationId xmlns:p14="http://schemas.microsoft.com/office/powerpoint/2010/main" val="205249907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tangolo 11"/>
          <p:cNvSpPr/>
          <p:nvPr/>
        </p:nvSpPr>
        <p:spPr>
          <a:xfrm>
            <a:off x="0" y="990602"/>
            <a:ext cx="3657600" cy="289231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11" name="Rettangolo 10"/>
          <p:cNvSpPr/>
          <p:nvPr/>
        </p:nvSpPr>
        <p:spPr>
          <a:xfrm>
            <a:off x="3657600" y="990600"/>
            <a:ext cx="3657600" cy="2895600"/>
          </a:xfrm>
          <a:prstGeom prst="rect">
            <a:avLst/>
          </a:prstGeom>
          <a:solidFill>
            <a:srgbClr val="00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13" name="CasellaDiTesto 12"/>
          <p:cNvSpPr txBox="1"/>
          <p:nvPr/>
        </p:nvSpPr>
        <p:spPr>
          <a:xfrm>
            <a:off x="7388128" y="1008977"/>
            <a:ext cx="1679672" cy="954107"/>
          </a:xfrm>
          <a:prstGeom prst="rect">
            <a:avLst/>
          </a:prstGeom>
          <a:noFill/>
        </p:spPr>
        <p:txBody>
          <a:bodyPr wrap="square" rtlCol="0">
            <a:spAutoFit/>
          </a:bodyPr>
          <a:lstStyle/>
          <a:p>
            <a:r>
              <a:rPr lang="fr-FR" sz="1400" b="1" i="1" spc="10" dirty="0">
                <a:solidFill>
                  <a:srgbClr val="00BCB8"/>
                </a:solidFill>
                <a:latin typeface="Helvetica" pitchFamily="34" charset="0"/>
                <a:cs typeface="Arial"/>
              </a:rPr>
              <a:t>Tissus organiques fixés </a:t>
            </a:r>
            <a:r>
              <a:rPr lang="fr-FR" sz="1400" b="1" i="1" spc="10" dirty="0" smtClean="0">
                <a:solidFill>
                  <a:srgbClr val="00BCB8"/>
                </a:solidFill>
                <a:latin typeface="Helvetica" pitchFamily="34" charset="0"/>
                <a:cs typeface="Arial"/>
              </a:rPr>
              <a:t>sur ROBOT</a:t>
            </a:r>
            <a:endParaRPr lang="fr-FR" sz="1400" b="1" i="1" spc="10" dirty="0">
              <a:solidFill>
                <a:srgbClr val="00BCB8"/>
              </a:solidFill>
              <a:latin typeface="Helvetica" pitchFamily="34" charset="0"/>
              <a:cs typeface="Arial"/>
            </a:endParaRPr>
          </a:p>
          <a:p>
            <a:r>
              <a:rPr lang="fr-FR" sz="1400" b="1" i="1" spc="10" dirty="0">
                <a:solidFill>
                  <a:srgbClr val="00BCB8"/>
                </a:solidFill>
                <a:latin typeface="Helvetica" pitchFamily="34" charset="0"/>
                <a:cs typeface="Arial"/>
              </a:rPr>
              <a:t>DA VINCI</a:t>
            </a:r>
          </a:p>
        </p:txBody>
      </p:sp>
      <p:pic>
        <p:nvPicPr>
          <p:cNvPr id="16" name="Immagine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00" y="226060"/>
            <a:ext cx="2895600" cy="550600"/>
          </a:xfrm>
          <a:prstGeom prst="rect">
            <a:avLst/>
          </a:prstGeom>
        </p:spPr>
      </p:pic>
      <p:sp>
        <p:nvSpPr>
          <p:cNvPr id="2" name="Rettangolo 1"/>
          <p:cNvSpPr/>
          <p:nvPr/>
        </p:nvSpPr>
        <p:spPr>
          <a:xfrm>
            <a:off x="7360250" y="4112441"/>
            <a:ext cx="1828800" cy="738664"/>
          </a:xfrm>
          <a:prstGeom prst="rect">
            <a:avLst/>
          </a:prstGeom>
        </p:spPr>
        <p:txBody>
          <a:bodyPr wrap="square">
            <a:spAutoFit/>
          </a:bodyPr>
          <a:lstStyle/>
          <a:p>
            <a:r>
              <a:rPr lang="fr-FR" sz="1400" b="1" i="1" spc="10" dirty="0">
                <a:solidFill>
                  <a:srgbClr val="00BCB8"/>
                </a:solidFill>
                <a:latin typeface="Helvetica" pitchFamily="34" charset="0"/>
                <a:cs typeface="Arial"/>
              </a:rPr>
              <a:t>Tissus organiques fixés sur ROBOT</a:t>
            </a:r>
          </a:p>
          <a:p>
            <a:r>
              <a:rPr lang="fr-FR" sz="1400" b="1" i="1" spc="10" dirty="0">
                <a:solidFill>
                  <a:srgbClr val="00BCB8"/>
                </a:solidFill>
                <a:latin typeface="Helvetica" pitchFamily="34" charset="0"/>
                <a:cs typeface="Arial"/>
              </a:rPr>
              <a:t>DA VINCI</a:t>
            </a:r>
          </a:p>
        </p:txBody>
      </p:sp>
      <p:sp>
        <p:nvSpPr>
          <p:cNvPr id="17" name="CasellaDiTesto 16"/>
          <p:cNvSpPr txBox="1"/>
          <p:nvPr/>
        </p:nvSpPr>
        <p:spPr>
          <a:xfrm>
            <a:off x="329738" y="3505200"/>
            <a:ext cx="2769577" cy="300082"/>
          </a:xfrm>
          <a:prstGeom prst="rect">
            <a:avLst/>
          </a:prstGeom>
          <a:noFill/>
        </p:spPr>
        <p:txBody>
          <a:bodyPr wrap="square" rtlCol="0">
            <a:spAutoFit/>
          </a:bodyPr>
          <a:lstStyle/>
          <a:p>
            <a:r>
              <a:rPr lang="it-IT" sz="1350" b="1" dirty="0" err="1">
                <a:solidFill>
                  <a:schemeClr val="tx1">
                    <a:lumMod val="85000"/>
                    <a:lumOff val="15000"/>
                  </a:schemeClr>
                </a:solidFill>
                <a:latin typeface="Helvetica" pitchFamily="34" charset="0"/>
              </a:rPr>
              <a:t>Avant</a:t>
            </a:r>
            <a:r>
              <a:rPr lang="it-IT" sz="1350" b="1" dirty="0">
                <a:solidFill>
                  <a:schemeClr val="tx1">
                    <a:lumMod val="85000"/>
                    <a:lumOff val="15000"/>
                  </a:schemeClr>
                </a:solidFill>
                <a:latin typeface="Helvetica" pitchFamily="34" charset="0"/>
              </a:rPr>
              <a:t> </a:t>
            </a:r>
            <a:r>
              <a:rPr lang="it-IT" sz="1350" dirty="0">
                <a:solidFill>
                  <a:schemeClr val="tx1">
                    <a:lumMod val="85000"/>
                    <a:lumOff val="15000"/>
                  </a:schemeClr>
                </a:solidFill>
                <a:latin typeface="Helvetica" pitchFamily="34" charset="0"/>
              </a:rPr>
              <a:t>le </a:t>
            </a:r>
            <a:r>
              <a:rPr lang="it-IT" sz="1350" dirty="0" err="1">
                <a:solidFill>
                  <a:schemeClr val="tx1">
                    <a:lumMod val="85000"/>
                    <a:lumOff val="15000"/>
                  </a:schemeClr>
                </a:solidFill>
                <a:latin typeface="Helvetica" pitchFamily="34" charset="0"/>
              </a:rPr>
              <a:t>traitement</a:t>
            </a:r>
            <a:r>
              <a:rPr lang="it-IT" sz="1350" dirty="0">
                <a:solidFill>
                  <a:schemeClr val="tx1">
                    <a:lumMod val="85000"/>
                    <a:lumOff val="15000"/>
                  </a:schemeClr>
                </a:solidFill>
                <a:latin typeface="Helvetica" pitchFamily="34" charset="0"/>
              </a:rPr>
              <a:t> </a:t>
            </a:r>
            <a:r>
              <a:rPr lang="it-IT" sz="1350" dirty="0" err="1">
                <a:solidFill>
                  <a:schemeClr val="tx1">
                    <a:lumMod val="85000"/>
                    <a:lumOff val="15000"/>
                  </a:schemeClr>
                </a:solidFill>
                <a:latin typeface="Helvetica" pitchFamily="34" charset="0"/>
              </a:rPr>
              <a:t>BICARmed</a:t>
            </a:r>
            <a:endParaRPr lang="it-IT" sz="1350" dirty="0">
              <a:solidFill>
                <a:schemeClr val="tx1">
                  <a:lumMod val="85000"/>
                  <a:lumOff val="15000"/>
                </a:schemeClr>
              </a:solidFill>
              <a:latin typeface="Helvetica" pitchFamily="34" charset="0"/>
            </a:endParaRPr>
          </a:p>
        </p:txBody>
      </p:sp>
      <p:sp>
        <p:nvSpPr>
          <p:cNvPr id="18" name="CasellaDiTesto 17"/>
          <p:cNvSpPr txBox="1"/>
          <p:nvPr/>
        </p:nvSpPr>
        <p:spPr>
          <a:xfrm>
            <a:off x="354623" y="6400800"/>
            <a:ext cx="2769577" cy="300082"/>
          </a:xfrm>
          <a:prstGeom prst="rect">
            <a:avLst/>
          </a:prstGeom>
          <a:noFill/>
        </p:spPr>
        <p:txBody>
          <a:bodyPr wrap="square" rtlCol="0">
            <a:spAutoFit/>
          </a:bodyPr>
          <a:lstStyle/>
          <a:p>
            <a:r>
              <a:rPr lang="it-IT" sz="1350" b="1" dirty="0" err="1" smtClean="0">
                <a:solidFill>
                  <a:schemeClr val="bg1"/>
                </a:solidFill>
                <a:latin typeface="Helvetica" pitchFamily="34" charset="0"/>
              </a:rPr>
              <a:t>After</a:t>
            </a:r>
            <a:r>
              <a:rPr lang="it-IT" sz="1350" dirty="0" smtClean="0">
                <a:solidFill>
                  <a:schemeClr val="bg1"/>
                </a:solidFill>
                <a:latin typeface="Helvetica" pitchFamily="34" charset="0"/>
              </a:rPr>
              <a:t> </a:t>
            </a:r>
            <a:r>
              <a:rPr lang="it-IT" sz="1350" dirty="0" err="1" smtClean="0">
                <a:solidFill>
                  <a:schemeClr val="bg1"/>
                </a:solidFill>
                <a:latin typeface="Helvetica" pitchFamily="34" charset="0"/>
              </a:rPr>
              <a:t>BICAR</a:t>
            </a:r>
            <a:r>
              <a:rPr lang="it-IT" sz="1350" i="1" dirty="0" err="1" smtClean="0">
                <a:solidFill>
                  <a:schemeClr val="bg1"/>
                </a:solidFill>
                <a:latin typeface="Helvetica" pitchFamily="34" charset="0"/>
              </a:rPr>
              <a:t>med</a:t>
            </a:r>
            <a:r>
              <a:rPr lang="it-IT" sz="1350" dirty="0" smtClean="0">
                <a:solidFill>
                  <a:schemeClr val="bg1"/>
                </a:solidFill>
                <a:latin typeface="Helvetica" pitchFamily="34" charset="0"/>
              </a:rPr>
              <a:t> treatment                    </a:t>
            </a:r>
            <a:endParaRPr lang="it-IT" sz="1350" dirty="0">
              <a:solidFill>
                <a:schemeClr val="bg1"/>
              </a:solidFill>
              <a:latin typeface="Helvetica" pitchFamily="34" charset="0"/>
            </a:endParaRPr>
          </a:p>
        </p:txBody>
      </p:sp>
      <p:sp>
        <p:nvSpPr>
          <p:cNvPr id="19" name="Rettangolo 18"/>
          <p:cNvSpPr/>
          <p:nvPr/>
        </p:nvSpPr>
        <p:spPr>
          <a:xfrm>
            <a:off x="0" y="3962401"/>
            <a:ext cx="3657600" cy="28956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20" name="Rettangolo 19"/>
          <p:cNvSpPr/>
          <p:nvPr/>
        </p:nvSpPr>
        <p:spPr>
          <a:xfrm>
            <a:off x="3642732" y="3962400"/>
            <a:ext cx="3657600" cy="2895600"/>
          </a:xfrm>
          <a:prstGeom prst="rect">
            <a:avLst/>
          </a:prstGeom>
          <a:solidFill>
            <a:srgbClr val="00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21" name="CasellaDiTesto 20"/>
          <p:cNvSpPr txBox="1"/>
          <p:nvPr/>
        </p:nvSpPr>
        <p:spPr>
          <a:xfrm>
            <a:off x="278423" y="6477000"/>
            <a:ext cx="2769577" cy="300082"/>
          </a:xfrm>
          <a:prstGeom prst="rect">
            <a:avLst/>
          </a:prstGeom>
          <a:noFill/>
        </p:spPr>
        <p:txBody>
          <a:bodyPr wrap="square" rtlCol="0">
            <a:spAutoFit/>
          </a:bodyPr>
          <a:lstStyle/>
          <a:p>
            <a:r>
              <a:rPr lang="it-IT" sz="1350" b="1" dirty="0" err="1">
                <a:solidFill>
                  <a:schemeClr val="tx1">
                    <a:lumMod val="85000"/>
                    <a:lumOff val="15000"/>
                  </a:schemeClr>
                </a:solidFill>
                <a:latin typeface="Helvetica" pitchFamily="34" charset="0"/>
              </a:rPr>
              <a:t>Avant</a:t>
            </a:r>
            <a:r>
              <a:rPr lang="it-IT" sz="1350" b="1" dirty="0">
                <a:solidFill>
                  <a:schemeClr val="tx1">
                    <a:lumMod val="85000"/>
                    <a:lumOff val="15000"/>
                  </a:schemeClr>
                </a:solidFill>
                <a:latin typeface="Helvetica" pitchFamily="34" charset="0"/>
              </a:rPr>
              <a:t> </a:t>
            </a:r>
            <a:r>
              <a:rPr lang="it-IT" sz="1350" dirty="0">
                <a:solidFill>
                  <a:schemeClr val="tx1">
                    <a:lumMod val="85000"/>
                    <a:lumOff val="15000"/>
                  </a:schemeClr>
                </a:solidFill>
                <a:latin typeface="Helvetica" pitchFamily="34" charset="0"/>
              </a:rPr>
              <a:t>le </a:t>
            </a:r>
            <a:r>
              <a:rPr lang="it-IT" sz="1350" dirty="0" err="1">
                <a:solidFill>
                  <a:schemeClr val="tx1">
                    <a:lumMod val="85000"/>
                    <a:lumOff val="15000"/>
                  </a:schemeClr>
                </a:solidFill>
                <a:latin typeface="Helvetica" pitchFamily="34" charset="0"/>
              </a:rPr>
              <a:t>traitement</a:t>
            </a:r>
            <a:r>
              <a:rPr lang="it-IT" sz="1350" dirty="0">
                <a:solidFill>
                  <a:schemeClr val="tx1">
                    <a:lumMod val="85000"/>
                    <a:lumOff val="15000"/>
                  </a:schemeClr>
                </a:solidFill>
                <a:latin typeface="Helvetica" pitchFamily="34" charset="0"/>
              </a:rPr>
              <a:t> </a:t>
            </a:r>
            <a:r>
              <a:rPr lang="it-IT" sz="1350" dirty="0" err="1">
                <a:solidFill>
                  <a:schemeClr val="tx1">
                    <a:lumMod val="85000"/>
                    <a:lumOff val="15000"/>
                  </a:schemeClr>
                </a:solidFill>
                <a:latin typeface="Helvetica" pitchFamily="34" charset="0"/>
              </a:rPr>
              <a:t>BICARmed</a:t>
            </a:r>
            <a:endParaRPr lang="it-IT" sz="1350" dirty="0">
              <a:solidFill>
                <a:schemeClr val="tx1">
                  <a:lumMod val="85000"/>
                  <a:lumOff val="15000"/>
                </a:schemeClr>
              </a:solidFill>
              <a:latin typeface="Helvetica" pitchFamily="34" charset="0"/>
            </a:endParaRPr>
          </a:p>
        </p:txBody>
      </p:sp>
      <p:sp>
        <p:nvSpPr>
          <p:cNvPr id="22" name="CasellaDiTesto 21"/>
          <p:cNvSpPr txBox="1"/>
          <p:nvPr/>
        </p:nvSpPr>
        <p:spPr>
          <a:xfrm>
            <a:off x="4085817" y="3505200"/>
            <a:ext cx="2571506" cy="300082"/>
          </a:xfrm>
          <a:prstGeom prst="rect">
            <a:avLst/>
          </a:prstGeom>
          <a:noFill/>
        </p:spPr>
        <p:txBody>
          <a:bodyPr wrap="square" rtlCol="0">
            <a:spAutoFit/>
          </a:bodyPr>
          <a:lstStyle/>
          <a:p>
            <a:r>
              <a:rPr lang="it-IT" sz="1350" b="1" dirty="0" err="1">
                <a:solidFill>
                  <a:schemeClr val="bg1"/>
                </a:solidFill>
                <a:latin typeface="Helvetica" pitchFamily="34" charset="0"/>
              </a:rPr>
              <a:t>Après</a:t>
            </a:r>
            <a:r>
              <a:rPr lang="it-IT" sz="1350" b="1" dirty="0">
                <a:solidFill>
                  <a:schemeClr val="bg1"/>
                </a:solidFill>
                <a:latin typeface="Helvetica" pitchFamily="34" charset="0"/>
              </a:rPr>
              <a:t> </a:t>
            </a:r>
            <a:r>
              <a:rPr lang="it-IT" sz="1350" dirty="0">
                <a:solidFill>
                  <a:schemeClr val="bg1"/>
                </a:solidFill>
                <a:latin typeface="Helvetica" pitchFamily="34" charset="0"/>
              </a:rPr>
              <a:t>le </a:t>
            </a:r>
            <a:r>
              <a:rPr lang="it-IT" sz="1350" dirty="0" err="1">
                <a:solidFill>
                  <a:schemeClr val="bg1"/>
                </a:solidFill>
                <a:latin typeface="Helvetica" pitchFamily="34" charset="0"/>
              </a:rPr>
              <a:t>traitement</a:t>
            </a:r>
            <a:r>
              <a:rPr lang="it-IT" sz="1350" dirty="0">
                <a:solidFill>
                  <a:schemeClr val="bg1"/>
                </a:solidFill>
                <a:latin typeface="Helvetica" pitchFamily="34" charset="0"/>
              </a:rPr>
              <a:t> </a:t>
            </a:r>
            <a:r>
              <a:rPr lang="it-IT" sz="1350" dirty="0" err="1">
                <a:solidFill>
                  <a:schemeClr val="bg1"/>
                </a:solidFill>
                <a:latin typeface="Helvetica" pitchFamily="34" charset="0"/>
              </a:rPr>
              <a:t>BICARmed</a:t>
            </a:r>
            <a:r>
              <a:rPr lang="it-IT" sz="1350" dirty="0">
                <a:solidFill>
                  <a:schemeClr val="bg1"/>
                </a:solidFill>
                <a:latin typeface="Helvetica" pitchFamily="34" charset="0"/>
              </a:rPr>
              <a:t>                    </a:t>
            </a:r>
          </a:p>
        </p:txBody>
      </p:sp>
      <p:sp>
        <p:nvSpPr>
          <p:cNvPr id="23" name="CasellaDiTesto 22"/>
          <p:cNvSpPr txBox="1"/>
          <p:nvPr/>
        </p:nvSpPr>
        <p:spPr>
          <a:xfrm>
            <a:off x="4085817" y="6481718"/>
            <a:ext cx="2582613" cy="300082"/>
          </a:xfrm>
          <a:prstGeom prst="rect">
            <a:avLst/>
          </a:prstGeom>
          <a:noFill/>
        </p:spPr>
        <p:txBody>
          <a:bodyPr wrap="square" rtlCol="0">
            <a:spAutoFit/>
          </a:bodyPr>
          <a:lstStyle/>
          <a:p>
            <a:r>
              <a:rPr lang="it-IT" sz="1350" b="1" dirty="0" err="1">
                <a:solidFill>
                  <a:schemeClr val="bg1"/>
                </a:solidFill>
                <a:latin typeface="Helvetica" pitchFamily="34" charset="0"/>
              </a:rPr>
              <a:t>Après</a:t>
            </a:r>
            <a:r>
              <a:rPr lang="it-IT" sz="1350" b="1" dirty="0">
                <a:solidFill>
                  <a:schemeClr val="bg1"/>
                </a:solidFill>
                <a:latin typeface="Helvetica" pitchFamily="34" charset="0"/>
              </a:rPr>
              <a:t> </a:t>
            </a:r>
            <a:r>
              <a:rPr lang="it-IT" sz="1350" dirty="0">
                <a:solidFill>
                  <a:schemeClr val="bg1"/>
                </a:solidFill>
                <a:latin typeface="Helvetica" pitchFamily="34" charset="0"/>
              </a:rPr>
              <a:t>le </a:t>
            </a:r>
            <a:r>
              <a:rPr lang="it-IT" sz="1350" dirty="0" err="1">
                <a:solidFill>
                  <a:schemeClr val="bg1"/>
                </a:solidFill>
                <a:latin typeface="Helvetica" pitchFamily="34" charset="0"/>
              </a:rPr>
              <a:t>traitement</a:t>
            </a:r>
            <a:r>
              <a:rPr lang="it-IT" sz="1350" dirty="0">
                <a:solidFill>
                  <a:schemeClr val="bg1"/>
                </a:solidFill>
                <a:latin typeface="Helvetica" pitchFamily="34" charset="0"/>
              </a:rPr>
              <a:t> </a:t>
            </a:r>
            <a:r>
              <a:rPr lang="it-IT" sz="1350" dirty="0" err="1">
                <a:solidFill>
                  <a:schemeClr val="bg1"/>
                </a:solidFill>
                <a:latin typeface="Helvetica" pitchFamily="34" charset="0"/>
              </a:rPr>
              <a:t>BICARmed</a:t>
            </a:r>
            <a:r>
              <a:rPr lang="it-IT" sz="1350" dirty="0">
                <a:solidFill>
                  <a:schemeClr val="bg1"/>
                </a:solidFill>
                <a:latin typeface="Helvetica" pitchFamily="34" charset="0"/>
              </a:rPr>
              <a:t>                    </a:t>
            </a:r>
          </a:p>
        </p:txBody>
      </p:sp>
      <p:sp>
        <p:nvSpPr>
          <p:cNvPr id="24" name="object 21"/>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25" name="object 22"/>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26" name="object 23"/>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27"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pic>
        <p:nvPicPr>
          <p:cNvPr id="3" name="Immagin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00" y="1259789"/>
            <a:ext cx="2892282" cy="2169211"/>
          </a:xfrm>
          <a:prstGeom prst="rect">
            <a:avLst/>
          </a:prstGeom>
        </p:spPr>
      </p:pic>
      <p:pic>
        <p:nvPicPr>
          <p:cNvPr id="5" name="Immagin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38600" y="1259790"/>
            <a:ext cx="2892280" cy="2169210"/>
          </a:xfrm>
          <a:prstGeom prst="rect">
            <a:avLst/>
          </a:prstGeom>
        </p:spPr>
      </p:pic>
      <p:pic>
        <p:nvPicPr>
          <p:cNvPr id="7" name="Immagin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23732" y="4207029"/>
            <a:ext cx="2895600" cy="2171700"/>
          </a:xfrm>
          <a:prstGeom prst="rect">
            <a:avLst/>
          </a:prstGeom>
        </p:spPr>
      </p:pic>
      <p:pic>
        <p:nvPicPr>
          <p:cNvPr id="8" name="Immagin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1000" y="4207028"/>
            <a:ext cx="2895601" cy="2171701"/>
          </a:xfrm>
          <a:prstGeom prst="rect">
            <a:avLst/>
          </a:prstGeom>
        </p:spPr>
      </p:pic>
    </p:spTree>
    <p:extLst>
      <p:ext uri="{BB962C8B-B14F-4D97-AF65-F5344CB8AC3E}">
        <p14:creationId xmlns:p14="http://schemas.microsoft.com/office/powerpoint/2010/main" val="118038120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tangolo 11"/>
          <p:cNvSpPr/>
          <p:nvPr/>
        </p:nvSpPr>
        <p:spPr>
          <a:xfrm>
            <a:off x="2775437" y="1596727"/>
            <a:ext cx="3182816" cy="4404023"/>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sp>
        <p:nvSpPr>
          <p:cNvPr id="11" name="Rettangolo 10"/>
          <p:cNvSpPr/>
          <p:nvPr/>
        </p:nvSpPr>
        <p:spPr>
          <a:xfrm>
            <a:off x="5961185" y="1590133"/>
            <a:ext cx="3182816" cy="4410617"/>
          </a:xfrm>
          <a:prstGeom prst="rect">
            <a:avLst/>
          </a:prstGeom>
          <a:solidFill>
            <a:srgbClr val="00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rgbClr val="10D6C3"/>
              </a:solidFill>
            </a:endParaRPr>
          </a:p>
        </p:txBody>
      </p:sp>
      <p:pic>
        <p:nvPicPr>
          <p:cNvPr id="6" name="Immagine 5"/>
          <p:cNvPicPr>
            <a:picLocks noChangeAspect="1"/>
          </p:cNvPicPr>
          <p:nvPr/>
        </p:nvPicPr>
        <p:blipFill rotWithShape="1">
          <a:blip r:embed="rId2" cstate="print">
            <a:extLst>
              <a:ext uri="{28A0092B-C50C-407E-A947-70E740481C1C}">
                <a14:useLocalDpi xmlns:a14="http://schemas.microsoft.com/office/drawing/2010/main" val="0"/>
              </a:ext>
            </a:extLst>
          </a:blip>
          <a:srcRect l="15413" t="19872" r="5535" b="12948"/>
          <a:stretch/>
        </p:blipFill>
        <p:spPr>
          <a:xfrm>
            <a:off x="437418" y="1590132"/>
            <a:ext cx="2123342" cy="2405971"/>
          </a:xfrm>
          <a:prstGeom prst="rect">
            <a:avLst/>
          </a:prstGeom>
        </p:spPr>
      </p:pic>
      <p:pic>
        <p:nvPicPr>
          <p:cNvPr id="4" name="Immagine 3"/>
          <p:cNvPicPr>
            <a:picLocks noChangeAspect="1"/>
          </p:cNvPicPr>
          <p:nvPr/>
        </p:nvPicPr>
        <p:blipFill rotWithShape="1">
          <a:blip r:embed="rId3" cstate="print">
            <a:extLst>
              <a:ext uri="{28A0092B-C50C-407E-A947-70E740481C1C}">
                <a14:useLocalDpi xmlns:a14="http://schemas.microsoft.com/office/drawing/2010/main" val="0"/>
              </a:ext>
            </a:extLst>
          </a:blip>
          <a:srcRect l="3462" t="34635" r="35788" b="29158"/>
          <a:stretch/>
        </p:blipFill>
        <p:spPr>
          <a:xfrm>
            <a:off x="224452" y="3598678"/>
            <a:ext cx="1734284" cy="1378194"/>
          </a:xfrm>
          <a:prstGeom prst="rect">
            <a:avLst/>
          </a:prstGeom>
        </p:spPr>
      </p:pic>
      <p:pic>
        <p:nvPicPr>
          <p:cNvPr id="9" name="Immagine 8"/>
          <p:cNvPicPr>
            <a:picLocks noChangeAspect="1"/>
          </p:cNvPicPr>
          <p:nvPr/>
        </p:nvPicPr>
        <p:blipFill rotWithShape="1">
          <a:blip r:embed="rId4" cstate="print">
            <a:extLst>
              <a:ext uri="{28A0092B-C50C-407E-A947-70E740481C1C}">
                <a14:useLocalDpi xmlns:a14="http://schemas.microsoft.com/office/drawing/2010/main" val="0"/>
              </a:ext>
            </a:extLst>
          </a:blip>
          <a:srcRect l="4826" r="15011"/>
          <a:stretch/>
        </p:blipFill>
        <p:spPr>
          <a:xfrm>
            <a:off x="2973999" y="1891001"/>
            <a:ext cx="2769577" cy="2615170"/>
          </a:xfrm>
          <a:prstGeom prst="rect">
            <a:avLst/>
          </a:prstGeom>
        </p:spPr>
      </p:pic>
      <p:pic>
        <p:nvPicPr>
          <p:cNvPr id="10" name="Immagine 9"/>
          <p:cNvPicPr>
            <a:picLocks noChangeAspect="1"/>
          </p:cNvPicPr>
          <p:nvPr/>
        </p:nvPicPr>
        <p:blipFill rotWithShape="1">
          <a:blip r:embed="rId5" cstate="print">
            <a:extLst>
              <a:ext uri="{28A0092B-C50C-407E-A947-70E740481C1C}">
                <a14:useLocalDpi xmlns:a14="http://schemas.microsoft.com/office/drawing/2010/main" val="0"/>
              </a:ext>
            </a:extLst>
          </a:blip>
          <a:srcRect l="2198" t="-1" r="21417" b="2125"/>
          <a:stretch/>
        </p:blipFill>
        <p:spPr>
          <a:xfrm>
            <a:off x="6229116" y="1912328"/>
            <a:ext cx="2692879" cy="2593843"/>
          </a:xfrm>
          <a:prstGeom prst="rect">
            <a:avLst/>
          </a:prstGeom>
        </p:spPr>
      </p:pic>
      <p:sp>
        <p:nvSpPr>
          <p:cNvPr id="13" name="CasellaDiTesto 12"/>
          <p:cNvSpPr txBox="1"/>
          <p:nvPr/>
        </p:nvSpPr>
        <p:spPr>
          <a:xfrm>
            <a:off x="423371" y="5088145"/>
            <a:ext cx="2137389" cy="1077218"/>
          </a:xfrm>
          <a:prstGeom prst="rect">
            <a:avLst/>
          </a:prstGeom>
          <a:noFill/>
        </p:spPr>
        <p:txBody>
          <a:bodyPr wrap="square" rtlCol="0">
            <a:spAutoFit/>
          </a:bodyPr>
          <a:lstStyle/>
          <a:p>
            <a:r>
              <a:rPr lang="fr-FR" sz="1600" b="1" i="1" spc="10" dirty="0">
                <a:solidFill>
                  <a:srgbClr val="00BCB8"/>
                </a:solidFill>
                <a:latin typeface="Helvetica" pitchFamily="34" charset="0"/>
                <a:cs typeface="Arial"/>
              </a:rPr>
              <a:t>Tissus séchés organiques fixés </a:t>
            </a:r>
            <a:r>
              <a:rPr lang="fr-FR" sz="1600" b="1" i="1" spc="10" dirty="0" smtClean="0">
                <a:solidFill>
                  <a:srgbClr val="00BCB8"/>
                </a:solidFill>
                <a:latin typeface="Helvetica" pitchFamily="34" charset="0"/>
                <a:cs typeface="Arial"/>
              </a:rPr>
              <a:t>sur OPTIQUE RIGIDE </a:t>
            </a:r>
            <a:endParaRPr lang="it-IT" sz="1600" dirty="0">
              <a:solidFill>
                <a:srgbClr val="00BCB8"/>
              </a:solidFill>
              <a:latin typeface="Helvetica" pitchFamily="34" charset="0"/>
              <a:cs typeface="Arial"/>
            </a:endParaRPr>
          </a:p>
        </p:txBody>
      </p:sp>
      <p:sp>
        <p:nvSpPr>
          <p:cNvPr id="14" name="CasellaDiTesto 13"/>
          <p:cNvSpPr txBox="1"/>
          <p:nvPr/>
        </p:nvSpPr>
        <p:spPr>
          <a:xfrm>
            <a:off x="2973998" y="5088145"/>
            <a:ext cx="2769577" cy="300082"/>
          </a:xfrm>
          <a:prstGeom prst="rect">
            <a:avLst/>
          </a:prstGeom>
          <a:noFill/>
        </p:spPr>
        <p:txBody>
          <a:bodyPr wrap="square" rtlCol="0">
            <a:spAutoFit/>
          </a:bodyPr>
          <a:lstStyle/>
          <a:p>
            <a:r>
              <a:rPr lang="it-IT" sz="1350" b="1" dirty="0" err="1">
                <a:solidFill>
                  <a:schemeClr val="tx1">
                    <a:lumMod val="85000"/>
                    <a:lumOff val="15000"/>
                  </a:schemeClr>
                </a:solidFill>
                <a:latin typeface="Helvetica" pitchFamily="34" charset="0"/>
              </a:rPr>
              <a:t>Avant</a:t>
            </a:r>
            <a:r>
              <a:rPr lang="it-IT" sz="1350" b="1" dirty="0">
                <a:solidFill>
                  <a:schemeClr val="tx1">
                    <a:lumMod val="85000"/>
                    <a:lumOff val="15000"/>
                  </a:schemeClr>
                </a:solidFill>
                <a:latin typeface="Helvetica" pitchFamily="34" charset="0"/>
              </a:rPr>
              <a:t> </a:t>
            </a:r>
            <a:r>
              <a:rPr lang="it-IT" sz="1350" dirty="0">
                <a:solidFill>
                  <a:schemeClr val="tx1">
                    <a:lumMod val="85000"/>
                    <a:lumOff val="15000"/>
                  </a:schemeClr>
                </a:solidFill>
                <a:latin typeface="Helvetica" pitchFamily="34" charset="0"/>
              </a:rPr>
              <a:t>le </a:t>
            </a:r>
            <a:r>
              <a:rPr lang="it-IT" sz="1350" dirty="0" err="1">
                <a:solidFill>
                  <a:schemeClr val="tx1">
                    <a:lumMod val="85000"/>
                    <a:lumOff val="15000"/>
                  </a:schemeClr>
                </a:solidFill>
                <a:latin typeface="Helvetica" pitchFamily="34" charset="0"/>
              </a:rPr>
              <a:t>traitement</a:t>
            </a:r>
            <a:r>
              <a:rPr lang="it-IT" sz="1350" dirty="0">
                <a:solidFill>
                  <a:schemeClr val="tx1">
                    <a:lumMod val="85000"/>
                    <a:lumOff val="15000"/>
                  </a:schemeClr>
                </a:solidFill>
                <a:latin typeface="Helvetica" pitchFamily="34" charset="0"/>
              </a:rPr>
              <a:t> </a:t>
            </a:r>
            <a:r>
              <a:rPr lang="it-IT" sz="1350" dirty="0" err="1">
                <a:solidFill>
                  <a:schemeClr val="tx1">
                    <a:lumMod val="85000"/>
                    <a:lumOff val="15000"/>
                  </a:schemeClr>
                </a:solidFill>
                <a:latin typeface="Helvetica" pitchFamily="34" charset="0"/>
              </a:rPr>
              <a:t>BICARmed</a:t>
            </a:r>
            <a:endParaRPr lang="it-IT" sz="1350" dirty="0">
              <a:solidFill>
                <a:schemeClr val="tx1">
                  <a:lumMod val="85000"/>
                  <a:lumOff val="15000"/>
                </a:schemeClr>
              </a:solidFill>
              <a:latin typeface="Helvetica" pitchFamily="34" charset="0"/>
            </a:endParaRPr>
          </a:p>
        </p:txBody>
      </p:sp>
      <p:sp>
        <p:nvSpPr>
          <p:cNvPr id="15" name="CasellaDiTesto 14"/>
          <p:cNvSpPr txBox="1"/>
          <p:nvPr/>
        </p:nvSpPr>
        <p:spPr>
          <a:xfrm>
            <a:off x="6228341" y="5088145"/>
            <a:ext cx="2769577" cy="300082"/>
          </a:xfrm>
          <a:prstGeom prst="rect">
            <a:avLst/>
          </a:prstGeom>
          <a:noFill/>
        </p:spPr>
        <p:txBody>
          <a:bodyPr wrap="square" rtlCol="0">
            <a:spAutoFit/>
          </a:bodyPr>
          <a:lstStyle/>
          <a:p>
            <a:r>
              <a:rPr lang="it-IT" sz="1350" b="1" dirty="0" err="1">
                <a:solidFill>
                  <a:schemeClr val="bg1"/>
                </a:solidFill>
                <a:latin typeface="Helvetica" pitchFamily="34" charset="0"/>
              </a:rPr>
              <a:t>Après</a:t>
            </a:r>
            <a:r>
              <a:rPr lang="it-IT" sz="1350" b="1" dirty="0">
                <a:solidFill>
                  <a:schemeClr val="bg1"/>
                </a:solidFill>
                <a:latin typeface="Helvetica" pitchFamily="34" charset="0"/>
              </a:rPr>
              <a:t> </a:t>
            </a:r>
            <a:r>
              <a:rPr lang="it-IT" sz="1350" dirty="0">
                <a:solidFill>
                  <a:schemeClr val="bg1"/>
                </a:solidFill>
                <a:latin typeface="Helvetica" pitchFamily="34" charset="0"/>
              </a:rPr>
              <a:t>le </a:t>
            </a:r>
            <a:r>
              <a:rPr lang="it-IT" sz="1350" dirty="0" err="1">
                <a:solidFill>
                  <a:schemeClr val="bg1"/>
                </a:solidFill>
                <a:latin typeface="Helvetica" pitchFamily="34" charset="0"/>
              </a:rPr>
              <a:t>traitement</a:t>
            </a:r>
            <a:r>
              <a:rPr lang="it-IT" sz="1350" dirty="0">
                <a:solidFill>
                  <a:schemeClr val="bg1"/>
                </a:solidFill>
                <a:latin typeface="Helvetica" pitchFamily="34" charset="0"/>
              </a:rPr>
              <a:t> </a:t>
            </a:r>
            <a:r>
              <a:rPr lang="it-IT" sz="1350" dirty="0" err="1">
                <a:solidFill>
                  <a:schemeClr val="bg1"/>
                </a:solidFill>
                <a:latin typeface="Helvetica" pitchFamily="34" charset="0"/>
              </a:rPr>
              <a:t>BICARmed</a:t>
            </a:r>
            <a:r>
              <a:rPr lang="it-IT" sz="1350" dirty="0">
                <a:solidFill>
                  <a:schemeClr val="bg1"/>
                </a:solidFill>
                <a:latin typeface="Helvetica" pitchFamily="34" charset="0"/>
              </a:rPr>
              <a:t>                    </a:t>
            </a:r>
          </a:p>
        </p:txBody>
      </p:sp>
      <p:pic>
        <p:nvPicPr>
          <p:cNvPr id="16" name="Immagine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1000" y="226060"/>
            <a:ext cx="2895600" cy="550600"/>
          </a:xfrm>
          <a:prstGeom prst="rect">
            <a:avLst/>
          </a:prstGeom>
        </p:spPr>
      </p:pic>
      <p:sp>
        <p:nvSpPr>
          <p:cNvPr id="17" name="object 21"/>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18" name="object 22"/>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19" name="object 23"/>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20"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spTree>
    <p:extLst>
      <p:ext uri="{BB962C8B-B14F-4D97-AF65-F5344CB8AC3E}">
        <p14:creationId xmlns:p14="http://schemas.microsoft.com/office/powerpoint/2010/main" val="14043913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1"/>
          <p:cNvSpPr txBox="1"/>
          <p:nvPr/>
        </p:nvSpPr>
        <p:spPr>
          <a:xfrm>
            <a:off x="412294" y="1289554"/>
            <a:ext cx="8305799" cy="738664"/>
          </a:xfrm>
          <a:prstGeom prst="rect">
            <a:avLst/>
          </a:prstGeom>
        </p:spPr>
        <p:txBody>
          <a:bodyPr vert="horz" wrap="square" lIns="0" tIns="0" rIns="0" bIns="0" rtlCol="0">
            <a:spAutoFit/>
          </a:bodyPr>
          <a:lstStyle/>
          <a:p>
            <a:pPr algn="ctr"/>
            <a:r>
              <a:rPr lang="fr-FR" sz="2400" b="1" spc="10" dirty="0">
                <a:solidFill>
                  <a:schemeClr val="tx1">
                    <a:lumMod val="85000"/>
                    <a:lumOff val="15000"/>
                  </a:schemeClr>
                </a:solidFill>
                <a:latin typeface="Helvetica" pitchFamily="34" charset="0"/>
                <a:cs typeface="Arial"/>
              </a:rPr>
              <a:t>TOUTES LES OPÉRATIONS DE NETTOYAGE</a:t>
            </a:r>
          </a:p>
          <a:p>
            <a:pPr algn="ctr"/>
            <a:r>
              <a:rPr lang="fr-FR" sz="2400" b="1" spc="10" dirty="0">
                <a:solidFill>
                  <a:schemeClr val="tx1">
                    <a:lumMod val="85000"/>
                    <a:lumOff val="15000"/>
                  </a:schemeClr>
                </a:solidFill>
                <a:latin typeface="Helvetica" pitchFamily="34" charset="0"/>
                <a:cs typeface="Arial"/>
              </a:rPr>
              <a:t>PEUT ÊTRE FAIT AVEC LA MÊME TECHNOLOGIE</a:t>
            </a:r>
            <a:endParaRPr lang="en-US" sz="2400" dirty="0">
              <a:solidFill>
                <a:schemeClr val="tx1">
                  <a:lumMod val="85000"/>
                  <a:lumOff val="15000"/>
                </a:schemeClr>
              </a:solidFill>
              <a:latin typeface="Helvetica" pitchFamily="34" charset="0"/>
              <a:cs typeface="Arial"/>
            </a:endParaRPr>
          </a:p>
        </p:txBody>
      </p:sp>
      <p:sp>
        <p:nvSpPr>
          <p:cNvPr id="3" name="text 1"/>
          <p:cNvSpPr txBox="1"/>
          <p:nvPr/>
        </p:nvSpPr>
        <p:spPr>
          <a:xfrm>
            <a:off x="2514600" y="5591782"/>
            <a:ext cx="6089904" cy="738664"/>
          </a:xfrm>
          <a:prstGeom prst="rect">
            <a:avLst/>
          </a:prstGeom>
        </p:spPr>
        <p:txBody>
          <a:bodyPr vert="horz" wrap="square" lIns="0" tIns="0" rIns="0" bIns="0" rtlCol="0">
            <a:spAutoFit/>
          </a:bodyPr>
          <a:lstStyle/>
          <a:p>
            <a:r>
              <a:rPr lang="fr-FR" sz="2400" b="1" spc="10" dirty="0">
                <a:solidFill>
                  <a:srgbClr val="00BCB8"/>
                </a:solidFill>
                <a:latin typeface="Helvetica" pitchFamily="34" charset="0"/>
                <a:cs typeface="Arial"/>
              </a:rPr>
              <a:t>CONFORTABLEMENT ASSIS</a:t>
            </a:r>
          </a:p>
          <a:p>
            <a:r>
              <a:rPr lang="fr-FR" sz="2400" b="1" spc="10" dirty="0">
                <a:solidFill>
                  <a:srgbClr val="00BCB8"/>
                </a:solidFill>
                <a:latin typeface="Helvetica" pitchFamily="34" charset="0"/>
                <a:cs typeface="Arial"/>
              </a:rPr>
              <a:t>SANS PERTE DE TEMPS</a:t>
            </a:r>
            <a:endParaRPr lang="en-US" sz="2400" b="1" spc="10" dirty="0">
              <a:solidFill>
                <a:srgbClr val="00BCB8"/>
              </a:solidFill>
              <a:latin typeface="Helvetica" pitchFamily="34" charset="0"/>
              <a:cs typeface="Arial"/>
            </a:endParaRPr>
          </a:p>
        </p:txBody>
      </p:sp>
      <p:sp>
        <p:nvSpPr>
          <p:cNvPr id="43" name="object 43"/>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17" name="object 21"/>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18" name="object 22"/>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19" name="object 23"/>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20"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pic>
        <p:nvPicPr>
          <p:cNvPr id="4" name="Immagin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09800" y="2209800"/>
            <a:ext cx="4800600" cy="3200400"/>
          </a:xfrm>
          <a:prstGeom prst="rect">
            <a:avLst/>
          </a:prstGeom>
        </p:spPr>
      </p:pic>
      <p:pic>
        <p:nvPicPr>
          <p:cNvPr id="11" name="Immagin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spTree>
    <p:extLst>
      <p:ext uri="{BB962C8B-B14F-4D97-AF65-F5344CB8AC3E}">
        <p14:creationId xmlns:p14="http://schemas.microsoft.com/office/powerpoint/2010/main" val="21503791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tangolo 11"/>
          <p:cNvSpPr/>
          <p:nvPr/>
        </p:nvSpPr>
        <p:spPr>
          <a:xfrm>
            <a:off x="-1" y="2667000"/>
            <a:ext cx="9144001" cy="4191000"/>
          </a:xfrm>
          <a:prstGeom prst="rect">
            <a:avLst/>
          </a:prstGeom>
          <a:solidFill>
            <a:srgbClr val="00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bg1"/>
              </a:solidFill>
            </a:endParaRPr>
          </a:p>
        </p:txBody>
      </p:sp>
      <p:sp>
        <p:nvSpPr>
          <p:cNvPr id="13" name="text 1"/>
          <p:cNvSpPr txBox="1"/>
          <p:nvPr/>
        </p:nvSpPr>
        <p:spPr>
          <a:xfrm>
            <a:off x="838200" y="3583845"/>
            <a:ext cx="6019800" cy="2031325"/>
          </a:xfrm>
          <a:prstGeom prst="rect">
            <a:avLst/>
          </a:prstGeom>
        </p:spPr>
        <p:txBody>
          <a:bodyPr vert="horz" wrap="square" lIns="0" tIns="0" rIns="0" bIns="0" rtlCol="0">
            <a:spAutoFit/>
          </a:bodyPr>
          <a:lstStyle/>
          <a:p>
            <a:r>
              <a:rPr lang="it-IT" sz="3600" b="1" spc="10" dirty="0" smtClean="0">
                <a:solidFill>
                  <a:schemeClr val="bg1"/>
                </a:solidFill>
                <a:latin typeface="Helvetica" pitchFamily="34" charset="0"/>
                <a:cs typeface="Arial"/>
              </a:rPr>
              <a:t>Liste de </a:t>
            </a:r>
            <a:r>
              <a:rPr lang="it-IT" sz="3600" b="1" spc="10" dirty="0" err="1" smtClean="0">
                <a:solidFill>
                  <a:schemeClr val="bg1"/>
                </a:solidFill>
                <a:latin typeface="Helvetica" pitchFamily="34" charset="0"/>
                <a:cs typeface="Arial"/>
              </a:rPr>
              <a:t>Prix</a:t>
            </a:r>
            <a:r>
              <a:rPr lang="it-IT" sz="3600" b="1" spc="10" dirty="0">
                <a:solidFill>
                  <a:schemeClr val="bg1"/>
                </a:solidFill>
                <a:latin typeface="Helvetica" pitchFamily="34" charset="0"/>
                <a:cs typeface="Arial"/>
              </a:rPr>
              <a:t> </a:t>
            </a:r>
            <a:r>
              <a:rPr lang="it-IT" sz="3600" b="1" spc="10" dirty="0" err="1">
                <a:solidFill>
                  <a:schemeClr val="bg1"/>
                </a:solidFill>
                <a:latin typeface="Helvetica" pitchFamily="34" charset="0"/>
                <a:cs typeface="Arial"/>
              </a:rPr>
              <a:t>BICAR</a:t>
            </a:r>
            <a:r>
              <a:rPr lang="it-IT" sz="3600" b="1" i="1" spc="10" dirty="0" err="1">
                <a:solidFill>
                  <a:schemeClr val="bg1"/>
                </a:solidFill>
                <a:latin typeface="Arno Pro" panose="02020502040506020403" pitchFamily="18" charset="0"/>
                <a:cs typeface="Arial"/>
              </a:rPr>
              <a:t>med</a:t>
            </a:r>
            <a:r>
              <a:rPr lang="it-IT" sz="3600" b="1" spc="10" dirty="0" smtClean="0">
                <a:solidFill>
                  <a:schemeClr val="bg1"/>
                </a:solidFill>
                <a:latin typeface="Helvetica" pitchFamily="34" charset="0"/>
                <a:cs typeface="Arial"/>
              </a:rPr>
              <a:t> </a:t>
            </a:r>
            <a:endParaRPr lang="en-US" sz="3200" spc="10" dirty="0" smtClean="0">
              <a:solidFill>
                <a:schemeClr val="tx1">
                  <a:lumMod val="85000"/>
                  <a:lumOff val="15000"/>
                </a:schemeClr>
              </a:solidFill>
              <a:latin typeface="Helvetica" pitchFamily="34" charset="0"/>
              <a:cs typeface="Arial"/>
            </a:endParaRPr>
          </a:p>
          <a:p>
            <a:endParaRPr lang="en-US" sz="3200" dirty="0">
              <a:latin typeface="Helvetica" panose="020B0604020202020204" pitchFamily="34" charset="0"/>
              <a:cs typeface="Arial"/>
            </a:endParaRPr>
          </a:p>
          <a:p>
            <a:endParaRPr lang="en-US" sz="3200" dirty="0">
              <a:latin typeface="Helvetica" panose="020B0604020202020204" pitchFamily="34" charset="0"/>
              <a:cs typeface="Arial"/>
            </a:endParaRPr>
          </a:p>
          <a:p>
            <a:pPr marL="0">
              <a:lnSpc>
                <a:spcPct val="100000"/>
              </a:lnSpc>
            </a:pPr>
            <a:endParaRPr sz="3200" dirty="0">
              <a:solidFill>
                <a:srgbClr val="00BCB8"/>
              </a:solidFill>
              <a:latin typeface="Helvetica" pitchFamily="34" charset="0"/>
              <a:cs typeface="Arial"/>
            </a:endParaRPr>
          </a:p>
        </p:txBody>
      </p:sp>
      <p:sp>
        <p:nvSpPr>
          <p:cNvPr id="21" name="object 21"/>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22" name="object 22"/>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23" name="object 23"/>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26"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pic>
        <p:nvPicPr>
          <p:cNvPr id="11" name="Immagin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spTree>
    <p:extLst>
      <p:ext uri="{BB962C8B-B14F-4D97-AF65-F5344CB8AC3E}">
        <p14:creationId xmlns:p14="http://schemas.microsoft.com/office/powerpoint/2010/main" val="73102845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10" name="object 10"/>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11" name="object 11"/>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12"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sp>
        <p:nvSpPr>
          <p:cNvPr id="14" name="CasellaDiTesto 13"/>
          <p:cNvSpPr txBox="1"/>
          <p:nvPr/>
        </p:nvSpPr>
        <p:spPr>
          <a:xfrm>
            <a:off x="457200" y="1193854"/>
            <a:ext cx="5943600" cy="769441"/>
          </a:xfrm>
          <a:prstGeom prst="rect">
            <a:avLst/>
          </a:prstGeom>
          <a:noFill/>
        </p:spPr>
        <p:txBody>
          <a:bodyPr wrap="square" rtlCol="0">
            <a:spAutoFit/>
          </a:bodyPr>
          <a:lstStyle/>
          <a:p>
            <a:pPr>
              <a:buClr>
                <a:srgbClr val="00BCB8"/>
              </a:buClr>
            </a:pPr>
            <a:r>
              <a:rPr lang="it-IT" sz="2400" b="1" dirty="0" smtClean="0">
                <a:solidFill>
                  <a:schemeClr val="tx1">
                    <a:lumMod val="65000"/>
                    <a:lumOff val="35000"/>
                  </a:schemeClr>
                </a:solidFill>
                <a:latin typeface="Helvetica" panose="020B0604020202020204" pitchFamily="34" charset="0"/>
              </a:rPr>
              <a:t>Liste de </a:t>
            </a:r>
            <a:r>
              <a:rPr lang="it-IT" sz="2400" b="1" dirty="0" err="1" smtClean="0">
                <a:solidFill>
                  <a:schemeClr val="tx1">
                    <a:lumMod val="65000"/>
                    <a:lumOff val="35000"/>
                  </a:schemeClr>
                </a:solidFill>
                <a:latin typeface="Helvetica" panose="020B0604020202020204" pitchFamily="34" charset="0"/>
              </a:rPr>
              <a:t>Prix</a:t>
            </a:r>
            <a:endParaRPr lang="it-IT" sz="2400" b="1" dirty="0" smtClean="0">
              <a:solidFill>
                <a:schemeClr val="tx1">
                  <a:lumMod val="65000"/>
                  <a:lumOff val="35000"/>
                </a:schemeClr>
              </a:solidFill>
              <a:latin typeface="Helvetica" panose="020B0604020202020204" pitchFamily="34" charset="0"/>
            </a:endParaRPr>
          </a:p>
          <a:p>
            <a:pPr>
              <a:buClr>
                <a:srgbClr val="00BCB8"/>
              </a:buClr>
            </a:pPr>
            <a:r>
              <a:rPr lang="it-IT" sz="2000" b="1" dirty="0" err="1">
                <a:solidFill>
                  <a:srgbClr val="00BCB8"/>
                </a:solidFill>
                <a:latin typeface="Helvetica" panose="020B0604020202020204" pitchFamily="34" charset="0"/>
              </a:rPr>
              <a:t>Deux</a:t>
            </a:r>
            <a:r>
              <a:rPr lang="it-IT" sz="2000" b="1" dirty="0">
                <a:solidFill>
                  <a:srgbClr val="00BCB8"/>
                </a:solidFill>
                <a:latin typeface="Helvetica" panose="020B0604020202020204" pitchFamily="34" charset="0"/>
              </a:rPr>
              <a:t> </a:t>
            </a:r>
            <a:r>
              <a:rPr lang="it-IT" sz="2000" b="1" dirty="0" err="1">
                <a:solidFill>
                  <a:srgbClr val="00BCB8"/>
                </a:solidFill>
                <a:latin typeface="Helvetica" panose="020B0604020202020204" pitchFamily="34" charset="0"/>
              </a:rPr>
              <a:t>options</a:t>
            </a:r>
            <a:endParaRPr lang="it-IT" sz="800" b="1" dirty="0">
              <a:solidFill>
                <a:srgbClr val="00BCB8"/>
              </a:solidFill>
              <a:latin typeface="Helvetica" panose="020B0604020202020204" pitchFamily="34" charset="0"/>
            </a:endParaRPr>
          </a:p>
        </p:txBody>
      </p:sp>
      <p:pic>
        <p:nvPicPr>
          <p:cNvPr id="13" name="Immagin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sp>
        <p:nvSpPr>
          <p:cNvPr id="3" name="Rettangolo 2"/>
          <p:cNvSpPr/>
          <p:nvPr/>
        </p:nvSpPr>
        <p:spPr>
          <a:xfrm>
            <a:off x="495300" y="2286000"/>
            <a:ext cx="6057705" cy="1569660"/>
          </a:xfrm>
          <a:prstGeom prst="rect">
            <a:avLst/>
          </a:prstGeom>
        </p:spPr>
        <p:txBody>
          <a:bodyPr wrap="square">
            <a:spAutoFit/>
          </a:bodyPr>
          <a:lstStyle/>
          <a:p>
            <a:pPr marL="285750" indent="-285750">
              <a:lnSpc>
                <a:spcPct val="200000"/>
              </a:lnSpc>
              <a:spcAft>
                <a:spcPts val="0"/>
              </a:spcAft>
              <a:buFont typeface="Arial" panose="020B0604020202020204" pitchFamily="34" charset="0"/>
              <a:buChar char="•"/>
            </a:pPr>
            <a:r>
              <a:rPr lang="it-IT" b="1" dirty="0" err="1" smtClean="0">
                <a:solidFill>
                  <a:schemeClr val="tx1">
                    <a:lumMod val="65000"/>
                    <a:lumOff val="35000"/>
                  </a:schemeClr>
                </a:solidFill>
                <a:latin typeface="Helvetica" panose="020B0604020202020204" pitchFamily="34" charset="0"/>
                <a:ea typeface="Times New Roman" panose="02020603050405020304" pitchFamily="18" charset="0"/>
                <a:cs typeface="Arial" panose="020B0604020202020204" pitchFamily="34" charset="0"/>
              </a:rPr>
              <a:t>Vente</a:t>
            </a:r>
            <a:r>
              <a:rPr lang="it-IT" b="1" dirty="0" smtClean="0">
                <a:solidFill>
                  <a:schemeClr val="tx1">
                    <a:lumMod val="65000"/>
                    <a:lumOff val="35000"/>
                  </a:schemeClr>
                </a:solidFill>
                <a:latin typeface="Helvetica" panose="020B0604020202020204" pitchFamily="34" charset="0"/>
                <a:ea typeface="Times New Roman" panose="02020603050405020304" pitchFamily="18" charset="0"/>
                <a:cs typeface="Arial" panose="020B0604020202020204" pitchFamily="34" charset="0"/>
              </a:rPr>
              <a:t>      </a:t>
            </a:r>
            <a:r>
              <a:rPr lang="it-IT" b="1" dirty="0" smtClean="0">
                <a:solidFill>
                  <a:schemeClr val="tx1">
                    <a:lumMod val="65000"/>
                    <a:lumOff val="35000"/>
                  </a:schemeClr>
                </a:solidFill>
                <a:latin typeface="Helvetica" panose="020B0604020202020204" pitchFamily="34" charset="0"/>
                <a:ea typeface="Times New Roman" panose="02020603050405020304" pitchFamily="18" charset="0"/>
                <a:cs typeface="Arial" panose="020B0604020202020204" pitchFamily="34" charset="0"/>
                <a:sym typeface="Wingdings" panose="05000000000000000000" pitchFamily="2" charset="2"/>
              </a:rPr>
              <a:t> </a:t>
            </a:r>
            <a:r>
              <a:rPr lang="it-IT" sz="1400" dirty="0" smtClean="0">
                <a:solidFill>
                  <a:schemeClr val="tx1">
                    <a:lumMod val="65000"/>
                    <a:lumOff val="35000"/>
                  </a:schemeClr>
                </a:solidFill>
                <a:latin typeface="Helvetica" panose="020B0604020202020204" pitchFamily="34" charset="0"/>
                <a:ea typeface="Times New Roman" panose="02020603050405020304" pitchFamily="18" charset="0"/>
                <a:cs typeface="Arial" panose="020B0604020202020204" pitchFamily="34" charset="0"/>
                <a:sym typeface="Wingdings" panose="05000000000000000000" pitchFamily="2" charset="2"/>
              </a:rPr>
              <a:t>Liste de </a:t>
            </a:r>
            <a:r>
              <a:rPr lang="it-IT" sz="1400" dirty="0" err="1" smtClean="0">
                <a:solidFill>
                  <a:schemeClr val="tx1">
                    <a:lumMod val="65000"/>
                    <a:lumOff val="35000"/>
                  </a:schemeClr>
                </a:solidFill>
                <a:latin typeface="Helvetica" panose="020B0604020202020204" pitchFamily="34" charset="0"/>
                <a:ea typeface="Times New Roman" panose="02020603050405020304" pitchFamily="18" charset="0"/>
                <a:cs typeface="Arial" panose="020B0604020202020204" pitchFamily="34" charset="0"/>
                <a:sym typeface="Wingdings" panose="05000000000000000000" pitchFamily="2" charset="2"/>
              </a:rPr>
              <a:t>Prix</a:t>
            </a:r>
            <a:r>
              <a:rPr lang="it-IT" sz="1400" dirty="0" smtClean="0">
                <a:solidFill>
                  <a:schemeClr val="tx1">
                    <a:lumMod val="65000"/>
                    <a:lumOff val="35000"/>
                  </a:schemeClr>
                </a:solidFill>
                <a:latin typeface="Helvetica" panose="020B0604020202020204" pitchFamily="34" charset="0"/>
                <a:ea typeface="Times New Roman" panose="02020603050405020304" pitchFamily="18" charset="0"/>
                <a:cs typeface="Arial" panose="020B0604020202020204" pitchFamily="34" charset="0"/>
                <a:sym typeface="Wingdings" panose="05000000000000000000" pitchFamily="2" charset="2"/>
              </a:rPr>
              <a:t> </a:t>
            </a:r>
            <a:endParaRPr lang="it-IT" sz="1400" dirty="0" smtClean="0">
              <a:solidFill>
                <a:schemeClr val="tx1">
                  <a:lumMod val="65000"/>
                  <a:lumOff val="35000"/>
                </a:schemeClr>
              </a:solidFill>
              <a:latin typeface="Helvetica" panose="020B0604020202020204" pitchFamily="34" charset="0"/>
              <a:ea typeface="Times New Roman" panose="02020603050405020304" pitchFamily="18" charset="0"/>
              <a:cs typeface="Arial" panose="020B0604020202020204" pitchFamily="34" charset="0"/>
            </a:endParaRPr>
          </a:p>
          <a:p>
            <a:pPr marL="285750" indent="-285750">
              <a:lnSpc>
                <a:spcPct val="200000"/>
              </a:lnSpc>
              <a:spcAft>
                <a:spcPts val="0"/>
              </a:spcAft>
              <a:buFont typeface="Arial" panose="020B0604020202020204" pitchFamily="34" charset="0"/>
              <a:buChar char="•"/>
            </a:pPr>
            <a:r>
              <a:rPr lang="it-IT" b="1" dirty="0" smtClean="0">
                <a:solidFill>
                  <a:schemeClr val="tx1">
                    <a:lumMod val="65000"/>
                    <a:lumOff val="35000"/>
                  </a:schemeClr>
                </a:solidFill>
                <a:latin typeface="Helvetica" panose="020B0604020202020204" pitchFamily="34" charset="0"/>
                <a:ea typeface="Calibri" panose="020F0502020204030204" pitchFamily="34" charset="0"/>
                <a:cs typeface="Arial" panose="020B0604020202020204" pitchFamily="34" charset="0"/>
              </a:rPr>
              <a:t>Location </a:t>
            </a:r>
            <a:r>
              <a:rPr lang="it-IT" b="1" dirty="0" smtClean="0">
                <a:solidFill>
                  <a:schemeClr val="tx1">
                    <a:lumMod val="65000"/>
                    <a:lumOff val="35000"/>
                  </a:schemeClr>
                </a:solidFill>
                <a:latin typeface="Helvetica" panose="020B0604020202020204" pitchFamily="34" charset="0"/>
                <a:ea typeface="Calibri" panose="020F0502020204030204" pitchFamily="34" charset="0"/>
                <a:cs typeface="Arial" panose="020B0604020202020204" pitchFamily="34" charset="0"/>
                <a:sym typeface="Wingdings" panose="05000000000000000000" pitchFamily="2" charset="2"/>
              </a:rPr>
              <a:t>  </a:t>
            </a:r>
            <a:r>
              <a:rPr lang="it-IT" sz="1400" dirty="0" err="1" smtClean="0">
                <a:solidFill>
                  <a:schemeClr val="tx1">
                    <a:lumMod val="65000"/>
                    <a:lumOff val="35000"/>
                  </a:schemeClr>
                </a:solidFill>
                <a:latin typeface="Helvetica" panose="020B0604020202020204" pitchFamily="34" charset="0"/>
                <a:ea typeface="Calibri" panose="020F0502020204030204" pitchFamily="34" charset="0"/>
                <a:cs typeface="Arial" panose="020B0604020202020204" pitchFamily="34" charset="0"/>
                <a:sym typeface="Wingdings" panose="05000000000000000000" pitchFamily="2" charset="2"/>
              </a:rPr>
              <a:t>Rental</a:t>
            </a:r>
            <a:r>
              <a:rPr lang="it-IT" sz="1400" dirty="0" smtClean="0">
                <a:solidFill>
                  <a:schemeClr val="tx1">
                    <a:lumMod val="65000"/>
                    <a:lumOff val="35000"/>
                  </a:schemeClr>
                </a:solidFill>
                <a:latin typeface="Helvetica" panose="020B0604020202020204" pitchFamily="34" charset="0"/>
                <a:ea typeface="Calibri" panose="020F0502020204030204" pitchFamily="34" charset="0"/>
                <a:cs typeface="Arial" panose="020B0604020202020204" pitchFamily="34" charset="0"/>
                <a:sym typeface="Wingdings" panose="05000000000000000000" pitchFamily="2" charset="2"/>
              </a:rPr>
              <a:t> </a:t>
            </a:r>
            <a:r>
              <a:rPr lang="it-IT" sz="1400" dirty="0" err="1" smtClean="0">
                <a:solidFill>
                  <a:schemeClr val="tx1">
                    <a:lumMod val="65000"/>
                    <a:lumOff val="35000"/>
                  </a:schemeClr>
                </a:solidFill>
                <a:latin typeface="Helvetica" panose="020B0604020202020204" pitchFamily="34" charset="0"/>
                <a:ea typeface="Calibri" panose="020F0502020204030204" pitchFamily="34" charset="0"/>
                <a:cs typeface="Arial" panose="020B0604020202020204" pitchFamily="34" charset="0"/>
                <a:sym typeface="Wingdings" panose="05000000000000000000" pitchFamily="2" charset="2"/>
              </a:rPr>
              <a:t>Simulation</a:t>
            </a:r>
            <a:r>
              <a:rPr lang="it-IT" sz="1400" dirty="0" smtClean="0">
                <a:solidFill>
                  <a:schemeClr val="tx1">
                    <a:lumMod val="65000"/>
                    <a:lumOff val="35000"/>
                  </a:schemeClr>
                </a:solidFill>
                <a:latin typeface="Helvetica" panose="020B0604020202020204" pitchFamily="34" charset="0"/>
                <a:ea typeface="Calibri" panose="020F0502020204030204" pitchFamily="34" charset="0"/>
                <a:cs typeface="Arial" panose="020B0604020202020204" pitchFamily="34" charset="0"/>
                <a:sym typeface="Wingdings" panose="05000000000000000000" pitchFamily="2" charset="2"/>
              </a:rPr>
              <a:t> (1- 5 </a:t>
            </a:r>
            <a:r>
              <a:rPr lang="it-IT" sz="1400" dirty="0" err="1" smtClean="0">
                <a:solidFill>
                  <a:schemeClr val="tx1">
                    <a:lumMod val="65000"/>
                    <a:lumOff val="35000"/>
                  </a:schemeClr>
                </a:solidFill>
                <a:latin typeface="Helvetica" panose="020B0604020202020204" pitchFamily="34" charset="0"/>
                <a:ea typeface="Calibri" panose="020F0502020204030204" pitchFamily="34" charset="0"/>
                <a:cs typeface="Arial" panose="020B0604020202020204" pitchFamily="34" charset="0"/>
                <a:sym typeface="Wingdings" panose="05000000000000000000" pitchFamily="2" charset="2"/>
              </a:rPr>
              <a:t>années</a:t>
            </a:r>
            <a:r>
              <a:rPr lang="it-IT" sz="1600" dirty="0" smtClean="0">
                <a:solidFill>
                  <a:schemeClr val="tx1">
                    <a:lumMod val="65000"/>
                    <a:lumOff val="35000"/>
                  </a:schemeClr>
                </a:solidFill>
                <a:latin typeface="Helvetica" panose="020B0604020202020204" pitchFamily="34" charset="0"/>
                <a:ea typeface="Calibri" panose="020F0502020204030204" pitchFamily="34" charset="0"/>
                <a:cs typeface="Arial" panose="020B0604020202020204" pitchFamily="34" charset="0"/>
                <a:sym typeface="Wingdings" panose="05000000000000000000" pitchFamily="2" charset="2"/>
              </a:rPr>
              <a:t>)</a:t>
            </a:r>
            <a:endParaRPr lang="en-GB" sz="1600" dirty="0">
              <a:solidFill>
                <a:schemeClr val="tx1">
                  <a:lumMod val="65000"/>
                  <a:lumOff val="35000"/>
                </a:schemeClr>
              </a:solidFill>
              <a:latin typeface="Helvetica" panose="020B0604020202020204" pitchFamily="34" charset="0"/>
              <a:ea typeface="Calibri" panose="020F0502020204030204" pitchFamily="34" charset="0"/>
              <a:cs typeface="Arial" panose="020B0604020202020204" pitchFamily="34" charset="0"/>
            </a:endParaRPr>
          </a:p>
          <a:p>
            <a:pPr>
              <a:lnSpc>
                <a:spcPct val="150000"/>
              </a:lnSpc>
              <a:spcAft>
                <a:spcPts val="0"/>
              </a:spcAft>
            </a:pPr>
            <a:endParaRPr lang="en-US" sz="1600" dirty="0" smtClean="0">
              <a:solidFill>
                <a:srgbClr val="3D3C3B"/>
              </a:solidFill>
              <a:latin typeface="Arno Pro" panose="02020502040506020403" pitchFamily="18" charset="0"/>
              <a:ea typeface="Calibri" panose="020F0502020204030204" pitchFamily="34" charset="0"/>
              <a:cs typeface="Montserrat-Light"/>
            </a:endParaRPr>
          </a:p>
        </p:txBody>
      </p:sp>
      <p:pic>
        <p:nvPicPr>
          <p:cNvPr id="2" name="Immagine 1"/>
          <p:cNvPicPr>
            <a:picLocks noChangeAspect="1"/>
          </p:cNvPicPr>
          <p:nvPr/>
        </p:nvPicPr>
        <p:blipFill>
          <a:blip r:embed="rId3"/>
          <a:stretch>
            <a:fillRect/>
          </a:stretch>
        </p:blipFill>
        <p:spPr>
          <a:xfrm>
            <a:off x="4909600" y="2667000"/>
            <a:ext cx="3987511" cy="4000500"/>
          </a:xfrm>
          <a:prstGeom prst="rect">
            <a:avLst/>
          </a:prstGeom>
        </p:spPr>
      </p:pic>
    </p:spTree>
    <p:extLst>
      <p:ext uri="{BB962C8B-B14F-4D97-AF65-F5344CB8AC3E}">
        <p14:creationId xmlns:p14="http://schemas.microsoft.com/office/powerpoint/2010/main" val="134272992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tangolo 11"/>
          <p:cNvSpPr/>
          <p:nvPr/>
        </p:nvSpPr>
        <p:spPr>
          <a:xfrm>
            <a:off x="-1" y="2667000"/>
            <a:ext cx="9144001" cy="4191000"/>
          </a:xfrm>
          <a:prstGeom prst="rect">
            <a:avLst/>
          </a:prstGeom>
          <a:solidFill>
            <a:srgbClr val="00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bg1"/>
              </a:solidFill>
            </a:endParaRPr>
          </a:p>
        </p:txBody>
      </p:sp>
      <p:sp>
        <p:nvSpPr>
          <p:cNvPr id="13" name="text 1"/>
          <p:cNvSpPr txBox="1"/>
          <p:nvPr/>
        </p:nvSpPr>
        <p:spPr>
          <a:xfrm>
            <a:off x="838200" y="3583845"/>
            <a:ext cx="6019800" cy="1538883"/>
          </a:xfrm>
          <a:prstGeom prst="rect">
            <a:avLst/>
          </a:prstGeom>
        </p:spPr>
        <p:txBody>
          <a:bodyPr vert="horz" wrap="square" lIns="0" tIns="0" rIns="0" bIns="0" rtlCol="0">
            <a:spAutoFit/>
          </a:bodyPr>
          <a:lstStyle/>
          <a:p>
            <a:r>
              <a:rPr lang="it-IT" sz="3600" b="1" spc="10" dirty="0">
                <a:solidFill>
                  <a:schemeClr val="bg1"/>
                </a:solidFill>
                <a:latin typeface="Helvetica" pitchFamily="34" charset="0"/>
                <a:cs typeface="Arial"/>
              </a:rPr>
              <a:t>MANUELS TECHNIQUES</a:t>
            </a:r>
            <a:endParaRPr lang="en-US" sz="3200" dirty="0">
              <a:latin typeface="Helvetica" panose="020B0604020202020204" pitchFamily="34" charset="0"/>
              <a:cs typeface="Arial"/>
            </a:endParaRPr>
          </a:p>
          <a:p>
            <a:endParaRPr lang="en-US" sz="3200" dirty="0">
              <a:latin typeface="Helvetica" panose="020B0604020202020204" pitchFamily="34" charset="0"/>
              <a:cs typeface="Arial"/>
            </a:endParaRPr>
          </a:p>
          <a:p>
            <a:pPr marL="0">
              <a:lnSpc>
                <a:spcPct val="100000"/>
              </a:lnSpc>
            </a:pPr>
            <a:endParaRPr sz="3200" dirty="0">
              <a:solidFill>
                <a:srgbClr val="00BCB8"/>
              </a:solidFill>
              <a:latin typeface="Helvetica" pitchFamily="34" charset="0"/>
              <a:cs typeface="Arial"/>
            </a:endParaRPr>
          </a:p>
        </p:txBody>
      </p:sp>
      <p:sp>
        <p:nvSpPr>
          <p:cNvPr id="21" name="object 21"/>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22" name="object 22"/>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23" name="object 23"/>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26"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pic>
        <p:nvPicPr>
          <p:cNvPr id="11" name="Immagin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spTree>
    <p:extLst>
      <p:ext uri="{BB962C8B-B14F-4D97-AF65-F5344CB8AC3E}">
        <p14:creationId xmlns:p14="http://schemas.microsoft.com/office/powerpoint/2010/main" val="336542548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10" name="object 10"/>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11" name="object 11"/>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12"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sp>
        <p:nvSpPr>
          <p:cNvPr id="14" name="CasellaDiTesto 13"/>
          <p:cNvSpPr txBox="1"/>
          <p:nvPr/>
        </p:nvSpPr>
        <p:spPr>
          <a:xfrm>
            <a:off x="457200" y="1193854"/>
            <a:ext cx="5943600" cy="892552"/>
          </a:xfrm>
          <a:prstGeom prst="rect">
            <a:avLst/>
          </a:prstGeom>
          <a:noFill/>
        </p:spPr>
        <p:txBody>
          <a:bodyPr wrap="square" rtlCol="0">
            <a:spAutoFit/>
          </a:bodyPr>
          <a:lstStyle/>
          <a:p>
            <a:pPr>
              <a:buClr>
                <a:srgbClr val="00BCB8"/>
              </a:buClr>
            </a:pPr>
            <a:r>
              <a:rPr lang="it-IT" sz="3200" b="1" dirty="0">
                <a:solidFill>
                  <a:schemeClr val="tx1">
                    <a:lumMod val="65000"/>
                    <a:lumOff val="35000"/>
                  </a:schemeClr>
                </a:solidFill>
                <a:latin typeface="Helvetica" panose="020B0604020202020204" pitchFamily="34" charset="0"/>
              </a:rPr>
              <a:t>MANUELS </a:t>
            </a:r>
            <a:r>
              <a:rPr lang="it-IT" sz="3200" b="1" dirty="0" smtClean="0">
                <a:solidFill>
                  <a:schemeClr val="tx1">
                    <a:lumMod val="65000"/>
                    <a:lumOff val="35000"/>
                  </a:schemeClr>
                </a:solidFill>
                <a:latin typeface="Helvetica" panose="020B0604020202020204" pitchFamily="34" charset="0"/>
              </a:rPr>
              <a:t>TECHNIQUES</a:t>
            </a:r>
          </a:p>
          <a:p>
            <a:pPr>
              <a:buClr>
                <a:srgbClr val="00BCB8"/>
              </a:buClr>
            </a:pPr>
            <a:r>
              <a:rPr lang="it-IT" sz="2000" b="1" dirty="0" err="1">
                <a:solidFill>
                  <a:srgbClr val="00BCB8"/>
                </a:solidFill>
                <a:latin typeface="Helvetica" panose="020B0604020202020204" pitchFamily="34" charset="0"/>
              </a:rPr>
              <a:t>Important</a:t>
            </a:r>
            <a:r>
              <a:rPr lang="it-IT" sz="2000" b="1" dirty="0">
                <a:solidFill>
                  <a:srgbClr val="00BCB8"/>
                </a:solidFill>
                <a:latin typeface="Helvetica" panose="020B0604020202020204" pitchFamily="34" charset="0"/>
              </a:rPr>
              <a:t> à lire</a:t>
            </a:r>
            <a:endParaRPr lang="it-IT" sz="800" b="1" dirty="0">
              <a:solidFill>
                <a:srgbClr val="00BCB8"/>
              </a:solidFill>
              <a:latin typeface="Helvetica" panose="020B0604020202020204" pitchFamily="34" charset="0"/>
            </a:endParaRPr>
          </a:p>
        </p:txBody>
      </p:sp>
      <p:pic>
        <p:nvPicPr>
          <p:cNvPr id="13" name="Immagin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sp>
        <p:nvSpPr>
          <p:cNvPr id="3" name="Rettangolo 2"/>
          <p:cNvSpPr/>
          <p:nvPr/>
        </p:nvSpPr>
        <p:spPr>
          <a:xfrm>
            <a:off x="495495" y="2438400"/>
            <a:ext cx="7487217" cy="1754326"/>
          </a:xfrm>
          <a:prstGeom prst="rect">
            <a:avLst/>
          </a:prstGeom>
        </p:spPr>
        <p:txBody>
          <a:bodyPr wrap="square">
            <a:spAutoFit/>
          </a:bodyPr>
          <a:lstStyle/>
          <a:p>
            <a:pPr marL="285750" indent="-285750">
              <a:lnSpc>
                <a:spcPct val="200000"/>
              </a:lnSpc>
              <a:spcAft>
                <a:spcPts val="0"/>
              </a:spcAft>
              <a:buFont typeface="Arial" panose="020B0604020202020204" pitchFamily="34" charset="0"/>
              <a:buChar char="•"/>
            </a:pPr>
            <a:r>
              <a:rPr lang="it-IT" b="1" dirty="0">
                <a:solidFill>
                  <a:schemeClr val="tx1">
                    <a:lumMod val="65000"/>
                    <a:lumOff val="35000"/>
                  </a:schemeClr>
                </a:solidFill>
                <a:latin typeface="Helvetica" panose="020B0604020202020204" pitchFamily="34" charset="0"/>
                <a:ea typeface="Times New Roman" panose="02020603050405020304" pitchFamily="18" charset="0"/>
                <a:cs typeface="Arial" panose="020B0604020202020204" pitchFamily="34" charset="0"/>
              </a:rPr>
              <a:t>Manuel d'</a:t>
            </a:r>
            <a:r>
              <a:rPr lang="it-IT" b="1" dirty="0" err="1">
                <a:solidFill>
                  <a:schemeClr val="tx1">
                    <a:lumMod val="65000"/>
                    <a:lumOff val="35000"/>
                  </a:schemeClr>
                </a:solidFill>
                <a:latin typeface="Helvetica" panose="020B0604020202020204" pitchFamily="34" charset="0"/>
                <a:ea typeface="Times New Roman" panose="02020603050405020304" pitchFamily="18" charset="0"/>
                <a:cs typeface="Arial" panose="020B0604020202020204" pitchFamily="34" charset="0"/>
              </a:rPr>
              <a:t>utilisation</a:t>
            </a:r>
            <a:r>
              <a:rPr lang="it-IT" b="1" dirty="0">
                <a:solidFill>
                  <a:schemeClr val="tx1">
                    <a:lumMod val="65000"/>
                    <a:lumOff val="35000"/>
                  </a:schemeClr>
                </a:solidFill>
                <a:latin typeface="Helvetica" panose="020B0604020202020204" pitchFamily="34" charset="0"/>
                <a:ea typeface="Times New Roman" panose="02020603050405020304" pitchFamily="18" charset="0"/>
                <a:cs typeface="Arial" panose="020B0604020202020204" pitchFamily="34" charset="0"/>
              </a:rPr>
              <a:t> et </a:t>
            </a:r>
            <a:r>
              <a:rPr lang="it-IT" b="1" dirty="0" smtClean="0">
                <a:solidFill>
                  <a:schemeClr val="tx1">
                    <a:lumMod val="65000"/>
                    <a:lumOff val="35000"/>
                  </a:schemeClr>
                </a:solidFill>
                <a:latin typeface="Helvetica" panose="020B0604020202020204" pitchFamily="34" charset="0"/>
                <a:ea typeface="Times New Roman" panose="02020603050405020304" pitchFamily="18" charset="0"/>
                <a:cs typeface="Arial" panose="020B0604020202020204" pitchFamily="34" charset="0"/>
              </a:rPr>
              <a:t>d'</a:t>
            </a:r>
            <a:r>
              <a:rPr lang="it-IT" b="1" dirty="0" err="1" smtClean="0">
                <a:solidFill>
                  <a:schemeClr val="tx1">
                    <a:lumMod val="65000"/>
                    <a:lumOff val="35000"/>
                  </a:schemeClr>
                </a:solidFill>
                <a:latin typeface="Helvetica" panose="020B0604020202020204" pitchFamily="34" charset="0"/>
                <a:ea typeface="Times New Roman" panose="02020603050405020304" pitchFamily="18" charset="0"/>
                <a:cs typeface="Arial" panose="020B0604020202020204" pitchFamily="34" charset="0"/>
              </a:rPr>
              <a:t>entretien</a:t>
            </a:r>
            <a:endParaRPr lang="it-IT" b="1" dirty="0" smtClean="0">
              <a:solidFill>
                <a:schemeClr val="tx1">
                  <a:lumMod val="65000"/>
                  <a:lumOff val="35000"/>
                </a:schemeClr>
              </a:solidFill>
              <a:latin typeface="Helvetica" panose="020B0604020202020204" pitchFamily="34" charset="0"/>
              <a:ea typeface="Times New Roman" panose="02020603050405020304" pitchFamily="18" charset="0"/>
              <a:cs typeface="Arial" panose="020B0604020202020204" pitchFamily="34" charset="0"/>
            </a:endParaRPr>
          </a:p>
          <a:p>
            <a:pPr marL="285750" indent="-285750">
              <a:lnSpc>
                <a:spcPct val="200000"/>
              </a:lnSpc>
              <a:spcAft>
                <a:spcPts val="0"/>
              </a:spcAft>
              <a:buFont typeface="Arial" panose="020B0604020202020204" pitchFamily="34" charset="0"/>
              <a:buChar char="•"/>
            </a:pPr>
            <a:r>
              <a:rPr lang="it-IT" b="1" dirty="0">
                <a:solidFill>
                  <a:schemeClr val="tx1">
                    <a:lumMod val="65000"/>
                    <a:lumOff val="35000"/>
                  </a:schemeClr>
                </a:solidFill>
                <a:latin typeface="Helvetica" panose="020B0604020202020204" pitchFamily="34" charset="0"/>
                <a:ea typeface="Calibri" panose="020F0502020204030204" pitchFamily="34" charset="0"/>
                <a:cs typeface="Arial" panose="020B0604020202020204" pitchFamily="34" charset="0"/>
              </a:rPr>
              <a:t>Manuel </a:t>
            </a:r>
            <a:r>
              <a:rPr lang="it-IT" b="1" dirty="0" err="1">
                <a:solidFill>
                  <a:schemeClr val="tx1">
                    <a:lumMod val="65000"/>
                    <a:lumOff val="35000"/>
                  </a:schemeClr>
                </a:solidFill>
                <a:latin typeface="Helvetica" panose="020B0604020202020204" pitchFamily="34" charset="0"/>
                <a:ea typeface="Calibri" panose="020F0502020204030204" pitchFamily="34" charset="0"/>
                <a:cs typeface="Arial" panose="020B0604020202020204" pitchFamily="34" charset="0"/>
              </a:rPr>
              <a:t>technique</a:t>
            </a:r>
            <a:r>
              <a:rPr lang="it-IT" b="1" dirty="0">
                <a:solidFill>
                  <a:schemeClr val="tx1">
                    <a:lumMod val="65000"/>
                    <a:lumOff val="35000"/>
                  </a:schemeClr>
                </a:solidFill>
                <a:latin typeface="Helvetica" panose="020B0604020202020204" pitchFamily="34" charset="0"/>
                <a:ea typeface="Calibri" panose="020F0502020204030204" pitchFamily="34" charset="0"/>
                <a:cs typeface="Arial" panose="020B0604020202020204" pitchFamily="34" charset="0"/>
              </a:rPr>
              <a:t> </a:t>
            </a:r>
            <a:r>
              <a:rPr lang="it-IT" b="1" dirty="0" err="1" smtClean="0">
                <a:solidFill>
                  <a:schemeClr val="tx1">
                    <a:lumMod val="65000"/>
                    <a:lumOff val="35000"/>
                  </a:schemeClr>
                </a:solidFill>
                <a:latin typeface="Helvetica" panose="020B0604020202020204" pitchFamily="34" charset="0"/>
                <a:ea typeface="Calibri" panose="020F0502020204030204" pitchFamily="34" charset="0"/>
                <a:cs typeface="Arial" panose="020B0604020202020204" pitchFamily="34" charset="0"/>
              </a:rPr>
              <a:t>spécialisé</a:t>
            </a:r>
            <a:endParaRPr lang="it-IT" b="1" dirty="0" smtClean="0">
              <a:solidFill>
                <a:schemeClr val="tx1">
                  <a:lumMod val="65000"/>
                  <a:lumOff val="35000"/>
                </a:schemeClr>
              </a:solidFill>
              <a:latin typeface="Helvetica" panose="020B0604020202020204" pitchFamily="34" charset="0"/>
              <a:ea typeface="Calibri" panose="020F0502020204030204" pitchFamily="34" charset="0"/>
              <a:cs typeface="Arial" panose="020B0604020202020204" pitchFamily="34" charset="0"/>
            </a:endParaRPr>
          </a:p>
          <a:p>
            <a:pPr marL="285750" indent="-285750">
              <a:lnSpc>
                <a:spcPct val="200000"/>
              </a:lnSpc>
              <a:spcAft>
                <a:spcPts val="0"/>
              </a:spcAft>
              <a:buFont typeface="Arial" panose="020B0604020202020204" pitchFamily="34" charset="0"/>
              <a:buChar char="•"/>
            </a:pPr>
            <a:r>
              <a:rPr lang="it-IT" b="1" dirty="0" err="1">
                <a:solidFill>
                  <a:schemeClr val="tx1">
                    <a:lumMod val="65000"/>
                    <a:lumOff val="35000"/>
                  </a:schemeClr>
                </a:solidFill>
                <a:latin typeface="Helvetica" panose="020B0604020202020204" pitchFamily="34" charset="0"/>
                <a:ea typeface="Calibri" panose="020F0502020204030204" pitchFamily="34" charset="0"/>
                <a:cs typeface="Arial" panose="020B0604020202020204" pitchFamily="34" charset="0"/>
              </a:rPr>
              <a:t>Programme</a:t>
            </a:r>
            <a:r>
              <a:rPr lang="it-IT" b="1" dirty="0">
                <a:solidFill>
                  <a:schemeClr val="tx1">
                    <a:lumMod val="65000"/>
                    <a:lumOff val="35000"/>
                  </a:schemeClr>
                </a:solidFill>
                <a:latin typeface="Helvetica" panose="020B0604020202020204" pitchFamily="34" charset="0"/>
                <a:ea typeface="Calibri" panose="020F0502020204030204" pitchFamily="34" charset="0"/>
                <a:cs typeface="Arial" panose="020B0604020202020204" pitchFamily="34" charset="0"/>
              </a:rPr>
              <a:t> de </a:t>
            </a:r>
            <a:r>
              <a:rPr lang="it-IT" b="1" dirty="0" err="1">
                <a:solidFill>
                  <a:schemeClr val="tx1">
                    <a:lumMod val="65000"/>
                    <a:lumOff val="35000"/>
                  </a:schemeClr>
                </a:solidFill>
                <a:latin typeface="Helvetica" panose="020B0604020202020204" pitchFamily="34" charset="0"/>
                <a:ea typeface="Calibri" panose="020F0502020204030204" pitchFamily="34" charset="0"/>
                <a:cs typeface="Arial" panose="020B0604020202020204" pitchFamily="34" charset="0"/>
              </a:rPr>
              <a:t>maintenance</a:t>
            </a:r>
            <a:r>
              <a:rPr lang="it-IT" b="1" dirty="0">
                <a:solidFill>
                  <a:schemeClr val="tx1">
                    <a:lumMod val="65000"/>
                    <a:lumOff val="35000"/>
                  </a:schemeClr>
                </a:solidFill>
                <a:latin typeface="Helvetica" panose="020B0604020202020204" pitchFamily="34" charset="0"/>
                <a:ea typeface="Calibri" panose="020F0502020204030204" pitchFamily="34" charset="0"/>
                <a:cs typeface="Arial" panose="020B0604020202020204" pitchFamily="34" charset="0"/>
              </a:rPr>
              <a:t> </a:t>
            </a:r>
            <a:r>
              <a:rPr lang="it-IT" b="1" dirty="0" err="1">
                <a:solidFill>
                  <a:schemeClr val="tx1">
                    <a:lumMod val="65000"/>
                    <a:lumOff val="35000"/>
                  </a:schemeClr>
                </a:solidFill>
                <a:latin typeface="Helvetica" panose="020B0604020202020204" pitchFamily="34" charset="0"/>
                <a:ea typeface="Calibri" panose="020F0502020204030204" pitchFamily="34" charset="0"/>
                <a:cs typeface="Arial" panose="020B0604020202020204" pitchFamily="34" charset="0"/>
              </a:rPr>
              <a:t>préventive</a:t>
            </a:r>
            <a:endParaRPr lang="en-US" sz="1600" dirty="0" smtClean="0">
              <a:solidFill>
                <a:srgbClr val="3D3C3B"/>
              </a:solidFill>
              <a:latin typeface="Arno Pro" panose="02020502040506020403" pitchFamily="18" charset="0"/>
              <a:ea typeface="Calibri" panose="020F0502020204030204" pitchFamily="34" charset="0"/>
              <a:cs typeface="Montserrat-Light"/>
            </a:endParaRPr>
          </a:p>
        </p:txBody>
      </p:sp>
    </p:spTree>
    <p:extLst>
      <p:ext uri="{BB962C8B-B14F-4D97-AF65-F5344CB8AC3E}">
        <p14:creationId xmlns:p14="http://schemas.microsoft.com/office/powerpoint/2010/main" val="29160413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10" name="object 10"/>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11" name="object 11"/>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12"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sp>
        <p:nvSpPr>
          <p:cNvPr id="14" name="CasellaDiTesto 13"/>
          <p:cNvSpPr txBox="1"/>
          <p:nvPr/>
        </p:nvSpPr>
        <p:spPr>
          <a:xfrm>
            <a:off x="457200" y="1193854"/>
            <a:ext cx="6324600" cy="400110"/>
          </a:xfrm>
          <a:prstGeom prst="rect">
            <a:avLst/>
          </a:prstGeom>
          <a:noFill/>
        </p:spPr>
        <p:txBody>
          <a:bodyPr wrap="square" rtlCol="0">
            <a:spAutoFit/>
          </a:bodyPr>
          <a:lstStyle/>
          <a:p>
            <a:pPr>
              <a:buClr>
                <a:srgbClr val="00BCB8"/>
              </a:buClr>
            </a:pPr>
            <a:r>
              <a:rPr lang="it-IT" sz="2000" b="1" dirty="0">
                <a:solidFill>
                  <a:schemeClr val="tx1">
                    <a:lumMod val="65000"/>
                    <a:lumOff val="35000"/>
                  </a:schemeClr>
                </a:solidFill>
                <a:latin typeface="Helvetica" panose="020B0604020202020204" pitchFamily="34" charset="0"/>
              </a:rPr>
              <a:t>MANUEL D'UTILISATION </a:t>
            </a:r>
            <a:r>
              <a:rPr lang="it-IT" sz="2000" b="1" dirty="0" smtClean="0">
                <a:solidFill>
                  <a:schemeClr val="tx1">
                    <a:lumMod val="65000"/>
                    <a:lumOff val="35000"/>
                  </a:schemeClr>
                </a:solidFill>
                <a:latin typeface="Helvetica" panose="020B0604020202020204" pitchFamily="34" charset="0"/>
              </a:rPr>
              <a:t>ET D'ENTRETIEN</a:t>
            </a:r>
            <a:endParaRPr lang="it-IT" sz="2000" b="1" dirty="0">
              <a:solidFill>
                <a:srgbClr val="00BCB8"/>
              </a:solidFill>
              <a:latin typeface="Helvetica" panose="020B0604020202020204" pitchFamily="34" charset="0"/>
            </a:endParaRPr>
          </a:p>
        </p:txBody>
      </p:sp>
      <p:pic>
        <p:nvPicPr>
          <p:cNvPr id="13" name="Immagin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sp>
        <p:nvSpPr>
          <p:cNvPr id="3" name="Rettangolo 2"/>
          <p:cNvSpPr/>
          <p:nvPr/>
        </p:nvSpPr>
        <p:spPr>
          <a:xfrm>
            <a:off x="521276" y="1981200"/>
            <a:ext cx="8083228" cy="4278094"/>
          </a:xfrm>
          <a:prstGeom prst="rect">
            <a:avLst/>
          </a:prstGeom>
        </p:spPr>
        <p:txBody>
          <a:bodyPr wrap="square">
            <a:spAutoFit/>
          </a:bodyPr>
          <a:lstStyle/>
          <a:p>
            <a:pPr>
              <a:spcAft>
                <a:spcPts val="0"/>
              </a:spcAft>
            </a:pPr>
            <a:r>
              <a:rPr lang="it-IT" b="1" dirty="0" smtClean="0">
                <a:solidFill>
                  <a:srgbClr val="00BCB8"/>
                </a:solidFill>
                <a:latin typeface="Helvetica" panose="020B0604020202020204" pitchFamily="34" charset="0"/>
              </a:rPr>
              <a:t>QUI</a:t>
            </a:r>
            <a:r>
              <a:rPr lang="it-IT" sz="2000" b="1" dirty="0" smtClean="0">
                <a:solidFill>
                  <a:srgbClr val="00BCB8"/>
                </a:solidFill>
                <a:latin typeface="Helvetica" panose="020B0604020202020204" pitchFamily="34" charset="0"/>
              </a:rPr>
              <a:t>: </a:t>
            </a:r>
            <a:endParaRPr lang="it-IT" sz="2000" b="1" dirty="0" smtClean="0">
              <a:solidFill>
                <a:srgbClr val="00BCB8"/>
              </a:solidFill>
              <a:latin typeface="Helvetica" panose="020B0604020202020204" pitchFamily="34" charset="0"/>
            </a:endParaRPr>
          </a:p>
          <a:p>
            <a:pPr marL="742950" lvl="1" indent="-285750">
              <a:buFont typeface="Arial" panose="020B0604020202020204" pitchFamily="34" charset="0"/>
              <a:buChar char="•"/>
            </a:pPr>
            <a:r>
              <a:rPr lang="it-IT" sz="1600" b="1" dirty="0" smtClean="0">
                <a:solidFill>
                  <a:schemeClr val="tx1">
                    <a:lumMod val="65000"/>
                    <a:lumOff val="35000"/>
                  </a:schemeClr>
                </a:solidFill>
                <a:latin typeface="Helvetica" panose="020B0604020202020204" pitchFamily="34" charset="0"/>
                <a:ea typeface="Times New Roman" panose="02020603050405020304" pitchFamily="18" charset="0"/>
                <a:cs typeface="Arial" panose="020B0604020202020204" pitchFamily="34" charset="0"/>
              </a:rPr>
              <a:t>A </a:t>
            </a:r>
            <a:r>
              <a:rPr lang="it-IT" sz="1600" b="1" dirty="0" err="1" smtClean="0">
                <a:solidFill>
                  <a:schemeClr val="tx1">
                    <a:lumMod val="65000"/>
                    <a:lumOff val="35000"/>
                  </a:schemeClr>
                </a:solidFill>
                <a:latin typeface="Helvetica" panose="020B0604020202020204" pitchFamily="34" charset="0"/>
                <a:ea typeface="Times New Roman" panose="02020603050405020304" pitchFamily="18" charset="0"/>
                <a:cs typeface="Arial" panose="020B0604020202020204" pitchFamily="34" charset="0"/>
              </a:rPr>
              <a:t>remettre</a:t>
            </a:r>
            <a:r>
              <a:rPr lang="it-IT" sz="1600" b="1" dirty="0" smtClean="0">
                <a:solidFill>
                  <a:schemeClr val="tx1">
                    <a:lumMod val="65000"/>
                    <a:lumOff val="35000"/>
                  </a:schemeClr>
                </a:solidFill>
                <a:latin typeface="Helvetica" panose="020B0604020202020204" pitchFamily="34" charset="0"/>
                <a:ea typeface="Times New Roman" panose="02020603050405020304" pitchFamily="18" charset="0"/>
                <a:cs typeface="Arial" panose="020B0604020202020204" pitchFamily="34" charset="0"/>
              </a:rPr>
              <a:t> </a:t>
            </a:r>
            <a:r>
              <a:rPr lang="it-IT" sz="1600" b="1" dirty="0" err="1" smtClean="0">
                <a:solidFill>
                  <a:schemeClr val="tx1">
                    <a:lumMod val="65000"/>
                    <a:lumOff val="35000"/>
                  </a:schemeClr>
                </a:solidFill>
                <a:latin typeface="Helvetica" panose="020B0604020202020204" pitchFamily="34" charset="0"/>
                <a:ea typeface="Times New Roman" panose="02020603050405020304" pitchFamily="18" charset="0"/>
                <a:cs typeface="Arial" panose="020B0604020202020204" pitchFamily="34" charset="0"/>
              </a:rPr>
              <a:t>aux</a:t>
            </a:r>
            <a:r>
              <a:rPr lang="it-IT" sz="1600" b="1" dirty="0" smtClean="0">
                <a:solidFill>
                  <a:schemeClr val="tx1">
                    <a:lumMod val="65000"/>
                    <a:lumOff val="35000"/>
                  </a:schemeClr>
                </a:solidFill>
                <a:latin typeface="Helvetica" panose="020B0604020202020204" pitchFamily="34" charset="0"/>
                <a:ea typeface="Times New Roman" panose="02020603050405020304" pitchFamily="18" charset="0"/>
                <a:cs typeface="Arial" panose="020B0604020202020204" pitchFamily="34" charset="0"/>
              </a:rPr>
              <a:t> </a:t>
            </a:r>
            <a:r>
              <a:rPr lang="it-IT" sz="1600" b="1" dirty="0" err="1" smtClean="0">
                <a:solidFill>
                  <a:schemeClr val="tx1">
                    <a:lumMod val="65000"/>
                    <a:lumOff val="35000"/>
                  </a:schemeClr>
                </a:solidFill>
                <a:latin typeface="Helvetica" panose="020B0604020202020204" pitchFamily="34" charset="0"/>
                <a:ea typeface="Times New Roman" panose="02020603050405020304" pitchFamily="18" charset="0"/>
                <a:cs typeface="Arial" panose="020B0604020202020204" pitchFamily="34" charset="0"/>
              </a:rPr>
              <a:t>responsable</a:t>
            </a:r>
            <a:r>
              <a:rPr lang="it-IT" sz="1600" b="1" dirty="0" smtClean="0">
                <a:solidFill>
                  <a:schemeClr val="tx1">
                    <a:lumMod val="65000"/>
                    <a:lumOff val="35000"/>
                  </a:schemeClr>
                </a:solidFill>
                <a:latin typeface="Helvetica" panose="020B0604020202020204" pitchFamily="34" charset="0"/>
                <a:ea typeface="Times New Roman" panose="02020603050405020304" pitchFamily="18" charset="0"/>
                <a:cs typeface="Arial" panose="020B0604020202020204" pitchFamily="34" charset="0"/>
              </a:rPr>
              <a:t> </a:t>
            </a:r>
            <a:r>
              <a:rPr lang="it-IT" sz="1600" b="1" dirty="0" err="1" smtClean="0">
                <a:solidFill>
                  <a:schemeClr val="tx1">
                    <a:lumMod val="65000"/>
                    <a:lumOff val="35000"/>
                  </a:schemeClr>
                </a:solidFill>
                <a:latin typeface="Helvetica" panose="020B0604020202020204" pitchFamily="34" charset="0"/>
                <a:ea typeface="Times New Roman" panose="02020603050405020304" pitchFamily="18" charset="0"/>
                <a:cs typeface="Arial" panose="020B0604020202020204" pitchFamily="34" charset="0"/>
              </a:rPr>
              <a:t>du</a:t>
            </a:r>
            <a:r>
              <a:rPr lang="it-IT" sz="1600" b="1" dirty="0">
                <a:solidFill>
                  <a:schemeClr val="tx1">
                    <a:lumMod val="65000"/>
                    <a:lumOff val="35000"/>
                  </a:schemeClr>
                </a:solidFill>
                <a:latin typeface="Helvetica" panose="020B0604020202020204" pitchFamily="34" charset="0"/>
                <a:ea typeface="Times New Roman" panose="02020603050405020304" pitchFamily="18" charset="0"/>
                <a:cs typeface="Arial" panose="020B0604020202020204" pitchFamily="34" charset="0"/>
              </a:rPr>
              <a:t> </a:t>
            </a:r>
            <a:r>
              <a:rPr lang="it-IT" sz="1600" b="1" dirty="0" smtClean="0">
                <a:solidFill>
                  <a:schemeClr val="tx1">
                    <a:lumMod val="65000"/>
                    <a:lumOff val="35000"/>
                  </a:schemeClr>
                </a:solidFill>
                <a:latin typeface="Helvetica" panose="020B0604020202020204" pitchFamily="34" charset="0"/>
                <a:ea typeface="Times New Roman" panose="02020603050405020304" pitchFamily="18" charset="0"/>
                <a:cs typeface="Arial" panose="020B0604020202020204" pitchFamily="34" charset="0"/>
              </a:rPr>
              <a:t>CSSD </a:t>
            </a:r>
          </a:p>
          <a:p>
            <a:pPr>
              <a:lnSpc>
                <a:spcPct val="200000"/>
              </a:lnSpc>
            </a:pPr>
            <a:r>
              <a:rPr lang="it-IT" b="1" dirty="0" smtClean="0">
                <a:solidFill>
                  <a:srgbClr val="00BCB8"/>
                </a:solidFill>
                <a:latin typeface="Helvetica" panose="020B0604020202020204" pitchFamily="34" charset="0"/>
              </a:rPr>
              <a:t>QUOI</a:t>
            </a:r>
            <a:r>
              <a:rPr lang="it-IT" b="1" dirty="0" smtClean="0">
                <a:solidFill>
                  <a:srgbClr val="00BCB8"/>
                </a:solidFill>
                <a:latin typeface="Helvetica" panose="020B0604020202020204" pitchFamily="34" charset="0"/>
              </a:rPr>
              <a:t>: </a:t>
            </a:r>
          </a:p>
          <a:p>
            <a:pPr marL="742950" lvl="1" indent="-285750">
              <a:buFont typeface="Arial" panose="020B0604020202020204" pitchFamily="34" charset="0"/>
              <a:buChar char="•"/>
            </a:pPr>
            <a:r>
              <a:rPr lang="it-IT" sz="1600" b="1" dirty="0" smtClean="0">
                <a:solidFill>
                  <a:schemeClr val="tx1">
                    <a:lumMod val="65000"/>
                    <a:lumOff val="35000"/>
                  </a:schemeClr>
                </a:solidFill>
                <a:latin typeface="Helvetica" panose="020B0604020202020204" pitchFamily="34" charset="0"/>
              </a:rPr>
              <a:t>Installation</a:t>
            </a:r>
            <a:endParaRPr lang="it-IT" sz="1600" b="1" dirty="0" smtClean="0">
              <a:solidFill>
                <a:schemeClr val="tx1">
                  <a:lumMod val="65000"/>
                  <a:lumOff val="35000"/>
                </a:schemeClr>
              </a:solidFill>
              <a:latin typeface="Helvetica" panose="020B0604020202020204" pitchFamily="34" charset="0"/>
            </a:endParaRPr>
          </a:p>
          <a:p>
            <a:pPr marL="742950" lvl="1" indent="-285750">
              <a:buFont typeface="Arial" panose="020B0604020202020204" pitchFamily="34" charset="0"/>
              <a:buChar char="•"/>
            </a:pPr>
            <a:r>
              <a:rPr lang="it-IT" sz="1600" b="1" dirty="0" err="1" smtClean="0">
                <a:solidFill>
                  <a:schemeClr val="tx1">
                    <a:lumMod val="65000"/>
                    <a:lumOff val="35000"/>
                  </a:schemeClr>
                </a:solidFill>
                <a:latin typeface="Helvetica" panose="020B0604020202020204" pitchFamily="34" charset="0"/>
              </a:rPr>
              <a:t>Méthode</a:t>
            </a:r>
            <a:r>
              <a:rPr lang="it-IT" sz="1600" b="1" dirty="0" smtClean="0">
                <a:solidFill>
                  <a:schemeClr val="tx1">
                    <a:lumMod val="65000"/>
                    <a:lumOff val="35000"/>
                  </a:schemeClr>
                </a:solidFill>
                <a:latin typeface="Helvetica" panose="020B0604020202020204" pitchFamily="34" charset="0"/>
              </a:rPr>
              <a:t> d’</a:t>
            </a:r>
            <a:r>
              <a:rPr lang="it-IT" sz="1600" b="1" dirty="0" err="1" smtClean="0">
                <a:solidFill>
                  <a:schemeClr val="tx1">
                    <a:lumMod val="65000"/>
                    <a:lumOff val="35000"/>
                  </a:schemeClr>
                </a:solidFill>
                <a:latin typeface="Helvetica" panose="020B0604020202020204" pitchFamily="34" charset="0"/>
              </a:rPr>
              <a:t>utilisation</a:t>
            </a:r>
            <a:r>
              <a:rPr lang="it-IT" sz="1600" b="1" dirty="0" smtClean="0">
                <a:solidFill>
                  <a:schemeClr val="tx1">
                    <a:lumMod val="65000"/>
                    <a:lumOff val="35000"/>
                  </a:schemeClr>
                </a:solidFill>
                <a:latin typeface="Helvetica" panose="020B0604020202020204" pitchFamily="34" charset="0"/>
              </a:rPr>
              <a:t> </a:t>
            </a:r>
            <a:endParaRPr lang="it-IT" sz="1600" b="1" dirty="0" smtClean="0">
              <a:solidFill>
                <a:schemeClr val="tx1">
                  <a:lumMod val="65000"/>
                  <a:lumOff val="35000"/>
                </a:schemeClr>
              </a:solidFill>
              <a:latin typeface="Helvetica" panose="020B0604020202020204" pitchFamily="34" charset="0"/>
            </a:endParaRPr>
          </a:p>
          <a:p>
            <a:pPr marL="742950" lvl="1" indent="-285750">
              <a:buFont typeface="Arial" panose="020B0604020202020204" pitchFamily="34" charset="0"/>
              <a:buChar char="•"/>
            </a:pPr>
            <a:r>
              <a:rPr lang="it-IT" sz="1600" b="1" dirty="0" err="1" smtClean="0">
                <a:solidFill>
                  <a:schemeClr val="tx1">
                    <a:lumMod val="65000"/>
                    <a:lumOff val="35000"/>
                  </a:schemeClr>
                </a:solidFill>
                <a:latin typeface="Helvetica" panose="020B0604020202020204" pitchFamily="34" charset="0"/>
              </a:rPr>
              <a:t>Entretien</a:t>
            </a:r>
            <a:r>
              <a:rPr lang="it-IT" sz="1600" b="1" dirty="0" smtClean="0">
                <a:solidFill>
                  <a:schemeClr val="tx1">
                    <a:lumMod val="65000"/>
                    <a:lumOff val="35000"/>
                  </a:schemeClr>
                </a:solidFill>
                <a:latin typeface="Helvetica" panose="020B0604020202020204" pitchFamily="34" charset="0"/>
              </a:rPr>
              <a:t> </a:t>
            </a:r>
            <a:endParaRPr lang="it-IT" sz="1600" b="1" dirty="0" smtClean="0">
              <a:solidFill>
                <a:schemeClr val="tx1">
                  <a:lumMod val="65000"/>
                  <a:lumOff val="35000"/>
                </a:schemeClr>
              </a:solidFill>
              <a:latin typeface="Helvetica" panose="020B0604020202020204" pitchFamily="34" charset="0"/>
            </a:endParaRPr>
          </a:p>
          <a:p>
            <a:pPr marL="742950" lvl="1" indent="-285750">
              <a:buFont typeface="Arial" panose="020B0604020202020204" pitchFamily="34" charset="0"/>
              <a:buChar char="•"/>
            </a:pPr>
            <a:r>
              <a:rPr lang="it-IT" sz="1600" b="1" dirty="0" err="1" smtClean="0">
                <a:solidFill>
                  <a:schemeClr val="tx1">
                    <a:lumMod val="65000"/>
                    <a:lumOff val="35000"/>
                  </a:schemeClr>
                </a:solidFill>
                <a:latin typeface="Helvetica" panose="020B0604020202020204" pitchFamily="34" charset="0"/>
              </a:rPr>
              <a:t>Nettoyage</a:t>
            </a:r>
            <a:endParaRPr lang="it-IT" sz="1600" b="1" dirty="0" smtClean="0">
              <a:solidFill>
                <a:schemeClr val="tx1">
                  <a:lumMod val="65000"/>
                  <a:lumOff val="35000"/>
                </a:schemeClr>
              </a:solidFill>
              <a:latin typeface="Helvetica" panose="020B0604020202020204" pitchFamily="34" charset="0"/>
            </a:endParaRPr>
          </a:p>
          <a:p>
            <a:pPr marL="742950" lvl="1" indent="-285750">
              <a:buFont typeface="Arial" panose="020B0604020202020204" pitchFamily="34" charset="0"/>
              <a:buChar char="•"/>
            </a:pPr>
            <a:r>
              <a:rPr lang="it-IT" sz="1600" b="1" dirty="0" err="1" smtClean="0">
                <a:solidFill>
                  <a:schemeClr val="tx1">
                    <a:lumMod val="65000"/>
                    <a:lumOff val="35000"/>
                  </a:schemeClr>
                </a:solidFill>
                <a:latin typeface="Helvetica" panose="020B0604020202020204" pitchFamily="34" charset="0"/>
              </a:rPr>
              <a:t>Elimination</a:t>
            </a:r>
            <a:r>
              <a:rPr lang="it-IT" sz="1600" b="1" dirty="0" smtClean="0">
                <a:solidFill>
                  <a:schemeClr val="tx1">
                    <a:lumMod val="65000"/>
                    <a:lumOff val="35000"/>
                  </a:schemeClr>
                </a:solidFill>
                <a:latin typeface="Helvetica" panose="020B0604020202020204" pitchFamily="34" charset="0"/>
              </a:rPr>
              <a:t> </a:t>
            </a:r>
            <a:endParaRPr lang="it-IT" sz="1600" b="1" dirty="0" smtClean="0">
              <a:solidFill>
                <a:schemeClr val="tx1">
                  <a:lumMod val="65000"/>
                  <a:lumOff val="35000"/>
                </a:schemeClr>
              </a:solidFill>
              <a:latin typeface="Helvetica" panose="020B0604020202020204" pitchFamily="34" charset="0"/>
            </a:endParaRPr>
          </a:p>
          <a:p>
            <a:pPr marL="742950" lvl="1" indent="-285750">
              <a:buFont typeface="Arial" panose="020B0604020202020204" pitchFamily="34" charset="0"/>
              <a:buChar char="•"/>
            </a:pPr>
            <a:r>
              <a:rPr lang="it-IT" sz="1600" b="1" dirty="0" err="1" smtClean="0">
                <a:solidFill>
                  <a:schemeClr val="tx1">
                    <a:lumMod val="65000"/>
                    <a:lumOff val="35000"/>
                  </a:schemeClr>
                </a:solidFill>
                <a:latin typeface="Helvetica" panose="020B0604020202020204" pitchFamily="34" charset="0"/>
              </a:rPr>
              <a:t>Caractéristiques</a:t>
            </a:r>
            <a:r>
              <a:rPr lang="it-IT" sz="1600" b="1" dirty="0" smtClean="0">
                <a:solidFill>
                  <a:schemeClr val="tx1">
                    <a:lumMod val="65000"/>
                    <a:lumOff val="35000"/>
                  </a:schemeClr>
                </a:solidFill>
                <a:latin typeface="Helvetica" panose="020B0604020202020204" pitchFamily="34" charset="0"/>
              </a:rPr>
              <a:t> </a:t>
            </a:r>
            <a:r>
              <a:rPr lang="it-IT" sz="1600" b="1" dirty="0" err="1" smtClean="0">
                <a:solidFill>
                  <a:schemeClr val="tx1">
                    <a:lumMod val="65000"/>
                    <a:lumOff val="35000"/>
                  </a:schemeClr>
                </a:solidFill>
                <a:latin typeface="Helvetica" panose="020B0604020202020204" pitchFamily="34" charset="0"/>
              </a:rPr>
              <a:t>techniques</a:t>
            </a:r>
            <a:r>
              <a:rPr lang="it-IT" sz="1600" b="1" dirty="0" smtClean="0">
                <a:solidFill>
                  <a:schemeClr val="tx1">
                    <a:lumMod val="65000"/>
                    <a:lumOff val="35000"/>
                  </a:schemeClr>
                </a:solidFill>
                <a:latin typeface="Helvetica" panose="020B0604020202020204" pitchFamily="34" charset="0"/>
              </a:rPr>
              <a:t> </a:t>
            </a:r>
          </a:p>
          <a:p>
            <a:pPr marL="742950" lvl="1" indent="-285750">
              <a:buFont typeface="Arial" panose="020B0604020202020204" pitchFamily="34" charset="0"/>
              <a:buChar char="•"/>
            </a:pPr>
            <a:r>
              <a:rPr lang="it-IT" sz="1600" b="1" dirty="0" err="1" smtClean="0">
                <a:solidFill>
                  <a:schemeClr val="tx1">
                    <a:lumMod val="65000"/>
                    <a:lumOff val="35000"/>
                  </a:schemeClr>
                </a:solidFill>
                <a:latin typeface="Helvetica" panose="020B0604020202020204" pitchFamily="34" charset="0"/>
              </a:rPr>
              <a:t>Etiquetage</a:t>
            </a:r>
            <a:endParaRPr lang="it-IT" sz="1600" b="1" dirty="0" smtClean="0">
              <a:solidFill>
                <a:schemeClr val="tx1">
                  <a:lumMod val="65000"/>
                  <a:lumOff val="35000"/>
                </a:schemeClr>
              </a:solidFill>
              <a:latin typeface="Helvetica" panose="020B0604020202020204" pitchFamily="34" charset="0"/>
            </a:endParaRPr>
          </a:p>
          <a:p>
            <a:pPr marL="742950" lvl="1" indent="-285750">
              <a:buFont typeface="Arial" panose="020B0604020202020204" pitchFamily="34" charset="0"/>
              <a:buChar char="•"/>
            </a:pPr>
            <a:r>
              <a:rPr lang="fr-FR" sz="1600" b="1" dirty="0">
                <a:solidFill>
                  <a:schemeClr val="tx1">
                    <a:lumMod val="65000"/>
                    <a:lumOff val="35000"/>
                  </a:schemeClr>
                </a:solidFill>
                <a:latin typeface="Helvetica" panose="020B0604020202020204" pitchFamily="34" charset="0"/>
              </a:rPr>
              <a:t>Tutoriel sur le nettoyage correct des </a:t>
            </a:r>
            <a:r>
              <a:rPr lang="fr-FR" sz="1600" b="1" dirty="0" smtClean="0">
                <a:solidFill>
                  <a:schemeClr val="tx1">
                    <a:lumMod val="65000"/>
                    <a:lumOff val="35000"/>
                  </a:schemeClr>
                </a:solidFill>
                <a:latin typeface="Helvetica" panose="020B0604020202020204" pitchFamily="34" charset="0"/>
              </a:rPr>
              <a:t>instruments</a:t>
            </a:r>
          </a:p>
          <a:p>
            <a:pPr marL="742950" lvl="1" indent="-285750">
              <a:buFont typeface="Arial" panose="020B0604020202020204" pitchFamily="34" charset="0"/>
              <a:buChar char="•"/>
            </a:pPr>
            <a:r>
              <a:rPr lang="fr-FR" sz="1600" b="1" dirty="0">
                <a:solidFill>
                  <a:schemeClr val="tx1">
                    <a:lumMod val="65000"/>
                    <a:lumOff val="35000"/>
                  </a:schemeClr>
                </a:solidFill>
                <a:latin typeface="Helvetica" panose="020B0604020202020204" pitchFamily="34" charset="0"/>
              </a:rPr>
              <a:t>Manuel du logiciel (panneau HMI</a:t>
            </a:r>
            <a:r>
              <a:rPr lang="fr-FR" sz="1600" b="1" dirty="0" smtClean="0">
                <a:solidFill>
                  <a:schemeClr val="tx1">
                    <a:lumMod val="65000"/>
                    <a:lumOff val="35000"/>
                  </a:schemeClr>
                </a:solidFill>
                <a:latin typeface="Helvetica" panose="020B0604020202020204" pitchFamily="34" charset="0"/>
              </a:rPr>
              <a:t>)</a:t>
            </a:r>
          </a:p>
          <a:p>
            <a:pPr marL="742950" lvl="1" indent="-285750">
              <a:buFont typeface="Arial" panose="020B0604020202020204" pitchFamily="34" charset="0"/>
              <a:buChar char="•"/>
            </a:pPr>
            <a:r>
              <a:rPr lang="it-IT" sz="1600" b="1" dirty="0" err="1">
                <a:solidFill>
                  <a:schemeClr val="tx1">
                    <a:lumMod val="65000"/>
                    <a:lumOff val="35000"/>
                  </a:schemeClr>
                </a:solidFill>
                <a:latin typeface="Helvetica" panose="020B0604020202020204" pitchFamily="34" charset="0"/>
              </a:rPr>
              <a:t>Utilisateurs</a:t>
            </a:r>
            <a:r>
              <a:rPr lang="it-IT" sz="1600" b="1" dirty="0">
                <a:solidFill>
                  <a:schemeClr val="tx1">
                    <a:lumMod val="65000"/>
                    <a:lumOff val="35000"/>
                  </a:schemeClr>
                </a:solidFill>
                <a:latin typeface="Helvetica" panose="020B0604020202020204" pitchFamily="34" charset="0"/>
              </a:rPr>
              <a:t>/</a:t>
            </a:r>
            <a:r>
              <a:rPr lang="it-IT" sz="1600" b="1" dirty="0" err="1">
                <a:solidFill>
                  <a:schemeClr val="tx1">
                    <a:lumMod val="65000"/>
                    <a:lumOff val="35000"/>
                  </a:schemeClr>
                </a:solidFill>
                <a:latin typeface="Helvetica" panose="020B0604020202020204" pitchFamily="34" charset="0"/>
              </a:rPr>
              <a:t>mots</a:t>
            </a:r>
            <a:r>
              <a:rPr lang="it-IT" sz="1600" b="1" dirty="0">
                <a:solidFill>
                  <a:schemeClr val="tx1">
                    <a:lumMod val="65000"/>
                    <a:lumOff val="35000"/>
                  </a:schemeClr>
                </a:solidFill>
                <a:latin typeface="Helvetica" panose="020B0604020202020204" pitchFamily="34" charset="0"/>
              </a:rPr>
              <a:t> de passe </a:t>
            </a:r>
            <a:r>
              <a:rPr lang="it-IT" sz="1600" b="1" dirty="0" err="1">
                <a:solidFill>
                  <a:schemeClr val="tx1">
                    <a:lumMod val="65000"/>
                    <a:lumOff val="35000"/>
                  </a:schemeClr>
                </a:solidFill>
                <a:latin typeface="Helvetica" panose="020B0604020202020204" pitchFamily="34" charset="0"/>
              </a:rPr>
              <a:t>prédéfinis</a:t>
            </a:r>
            <a:endParaRPr lang="en-US" b="1" dirty="0">
              <a:solidFill>
                <a:schemeClr val="tx1">
                  <a:lumMod val="65000"/>
                  <a:lumOff val="35000"/>
                </a:schemeClr>
              </a:solidFill>
              <a:latin typeface="Helvetica" panose="020B0604020202020204" pitchFamily="34" charset="0"/>
            </a:endParaRPr>
          </a:p>
          <a:p>
            <a:pPr marL="285750" indent="-285750">
              <a:lnSpc>
                <a:spcPct val="200000"/>
              </a:lnSpc>
              <a:spcAft>
                <a:spcPts val="0"/>
              </a:spcAft>
              <a:buFont typeface="Arial" panose="020B0604020202020204" pitchFamily="34" charset="0"/>
              <a:buChar char="•"/>
            </a:pPr>
            <a:endParaRPr lang="it-IT" sz="2000" b="1" dirty="0">
              <a:solidFill>
                <a:srgbClr val="00BCB8"/>
              </a:solidFill>
              <a:latin typeface="Helvetica" panose="020B0604020202020204" pitchFamily="34" charset="0"/>
            </a:endParaRPr>
          </a:p>
        </p:txBody>
      </p:sp>
    </p:spTree>
    <p:extLst>
      <p:ext uri="{BB962C8B-B14F-4D97-AF65-F5344CB8AC3E}">
        <p14:creationId xmlns:p14="http://schemas.microsoft.com/office/powerpoint/2010/main" val="91217489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10" name="object 10"/>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11" name="object 11"/>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12"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sp>
        <p:nvSpPr>
          <p:cNvPr id="14" name="CasellaDiTesto 13"/>
          <p:cNvSpPr txBox="1"/>
          <p:nvPr/>
        </p:nvSpPr>
        <p:spPr>
          <a:xfrm>
            <a:off x="457200" y="1193854"/>
            <a:ext cx="5943600" cy="461665"/>
          </a:xfrm>
          <a:prstGeom prst="rect">
            <a:avLst/>
          </a:prstGeom>
          <a:noFill/>
        </p:spPr>
        <p:txBody>
          <a:bodyPr wrap="square" rtlCol="0">
            <a:spAutoFit/>
          </a:bodyPr>
          <a:lstStyle/>
          <a:p>
            <a:pPr>
              <a:buClr>
                <a:srgbClr val="00BCB8"/>
              </a:buClr>
            </a:pPr>
            <a:r>
              <a:rPr lang="it-IT" sz="2400" b="1" dirty="0">
                <a:solidFill>
                  <a:schemeClr val="tx1">
                    <a:lumMod val="65000"/>
                    <a:lumOff val="35000"/>
                  </a:schemeClr>
                </a:solidFill>
                <a:latin typeface="Helvetica" panose="020B0604020202020204" pitchFamily="34" charset="0"/>
              </a:rPr>
              <a:t>MANUEL TECHNIQUE SPÉCIALISÉ</a:t>
            </a:r>
            <a:endParaRPr lang="it-IT" sz="800" b="1" dirty="0">
              <a:solidFill>
                <a:srgbClr val="00BCB8"/>
              </a:solidFill>
              <a:latin typeface="Helvetica" panose="020B0604020202020204" pitchFamily="34" charset="0"/>
            </a:endParaRPr>
          </a:p>
        </p:txBody>
      </p:sp>
      <p:pic>
        <p:nvPicPr>
          <p:cNvPr id="13" name="Immagin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sp>
        <p:nvSpPr>
          <p:cNvPr id="3" name="Rettangolo 2"/>
          <p:cNvSpPr/>
          <p:nvPr/>
        </p:nvSpPr>
        <p:spPr>
          <a:xfrm>
            <a:off x="521276" y="1981200"/>
            <a:ext cx="8083228" cy="4524315"/>
          </a:xfrm>
          <a:prstGeom prst="rect">
            <a:avLst/>
          </a:prstGeom>
        </p:spPr>
        <p:txBody>
          <a:bodyPr wrap="square">
            <a:spAutoFit/>
          </a:bodyPr>
          <a:lstStyle/>
          <a:p>
            <a:pPr>
              <a:spcAft>
                <a:spcPts val="0"/>
              </a:spcAft>
            </a:pPr>
            <a:r>
              <a:rPr lang="it-IT" b="1" dirty="0" smtClean="0">
                <a:solidFill>
                  <a:srgbClr val="00BCB8"/>
                </a:solidFill>
                <a:latin typeface="Helvetica" panose="020B0604020202020204" pitchFamily="34" charset="0"/>
              </a:rPr>
              <a:t>QUI</a:t>
            </a:r>
            <a:r>
              <a:rPr lang="it-IT" sz="2000" b="1" dirty="0" smtClean="0">
                <a:solidFill>
                  <a:srgbClr val="00BCB8"/>
                </a:solidFill>
                <a:latin typeface="Helvetica" panose="020B0604020202020204" pitchFamily="34" charset="0"/>
              </a:rPr>
              <a:t>: </a:t>
            </a:r>
            <a:endParaRPr lang="it-IT" sz="2000" b="1" dirty="0">
              <a:solidFill>
                <a:srgbClr val="00BCB8"/>
              </a:solidFill>
              <a:latin typeface="Helvetica" panose="020B0604020202020204" pitchFamily="34" charset="0"/>
            </a:endParaRPr>
          </a:p>
          <a:p>
            <a:pPr marL="742950" lvl="1" indent="-285750">
              <a:buFont typeface="Arial" panose="020B0604020202020204" pitchFamily="34" charset="0"/>
              <a:buChar char="•"/>
            </a:pPr>
            <a:r>
              <a:rPr lang="it-IT" sz="1600" b="1" dirty="0" smtClean="0">
                <a:solidFill>
                  <a:schemeClr val="tx1">
                    <a:lumMod val="65000"/>
                    <a:lumOff val="35000"/>
                  </a:schemeClr>
                </a:solidFill>
                <a:latin typeface="Helvetica" panose="020B0604020202020204" pitchFamily="34" charset="0"/>
                <a:ea typeface="Times New Roman" panose="02020603050405020304" pitchFamily="18" charset="0"/>
                <a:cs typeface="Arial" panose="020B0604020202020204" pitchFamily="34" charset="0"/>
              </a:rPr>
              <a:t>A </a:t>
            </a:r>
            <a:r>
              <a:rPr lang="it-IT" sz="1600" b="1" dirty="0" err="1" smtClean="0">
                <a:solidFill>
                  <a:schemeClr val="tx1">
                    <a:lumMod val="65000"/>
                    <a:lumOff val="35000"/>
                  </a:schemeClr>
                </a:solidFill>
                <a:latin typeface="Helvetica" panose="020B0604020202020204" pitchFamily="34" charset="0"/>
                <a:ea typeface="Times New Roman" panose="02020603050405020304" pitchFamily="18" charset="0"/>
                <a:cs typeface="Arial" panose="020B0604020202020204" pitchFamily="34" charset="0"/>
              </a:rPr>
              <a:t>remettre</a:t>
            </a:r>
            <a:r>
              <a:rPr lang="it-IT" sz="1600" b="1" dirty="0" smtClean="0">
                <a:solidFill>
                  <a:schemeClr val="tx1">
                    <a:lumMod val="65000"/>
                    <a:lumOff val="35000"/>
                  </a:schemeClr>
                </a:solidFill>
                <a:latin typeface="Helvetica" panose="020B0604020202020204" pitchFamily="34" charset="0"/>
                <a:ea typeface="Times New Roman" panose="02020603050405020304" pitchFamily="18" charset="0"/>
                <a:cs typeface="Arial" panose="020B0604020202020204" pitchFamily="34" charset="0"/>
              </a:rPr>
              <a:t> </a:t>
            </a:r>
            <a:r>
              <a:rPr lang="it-IT" sz="1600" b="1" dirty="0" err="1" smtClean="0">
                <a:solidFill>
                  <a:schemeClr val="tx1">
                    <a:lumMod val="65000"/>
                    <a:lumOff val="35000"/>
                  </a:schemeClr>
                </a:solidFill>
                <a:latin typeface="Helvetica" panose="020B0604020202020204" pitchFamily="34" charset="0"/>
                <a:ea typeface="Times New Roman" panose="02020603050405020304" pitchFamily="18" charset="0"/>
                <a:cs typeface="Arial" panose="020B0604020202020204" pitchFamily="34" charset="0"/>
              </a:rPr>
              <a:t>aux</a:t>
            </a:r>
            <a:r>
              <a:rPr lang="it-IT" sz="1600" b="1" dirty="0" smtClean="0">
                <a:solidFill>
                  <a:schemeClr val="tx1">
                    <a:lumMod val="65000"/>
                    <a:lumOff val="35000"/>
                  </a:schemeClr>
                </a:solidFill>
                <a:latin typeface="Helvetica" panose="020B0604020202020204" pitchFamily="34" charset="0"/>
                <a:ea typeface="Times New Roman" panose="02020603050405020304" pitchFamily="18" charset="0"/>
                <a:cs typeface="Arial" panose="020B0604020202020204" pitchFamily="34" charset="0"/>
              </a:rPr>
              <a:t> </a:t>
            </a:r>
            <a:r>
              <a:rPr lang="it-IT" sz="1600" b="1" dirty="0" err="1" smtClean="0">
                <a:solidFill>
                  <a:schemeClr val="tx1">
                    <a:lumMod val="65000"/>
                    <a:lumOff val="35000"/>
                  </a:schemeClr>
                </a:solidFill>
                <a:latin typeface="Helvetica" panose="020B0604020202020204" pitchFamily="34" charset="0"/>
                <a:ea typeface="Times New Roman" panose="02020603050405020304" pitchFamily="18" charset="0"/>
                <a:cs typeface="Arial" panose="020B0604020202020204" pitchFamily="34" charset="0"/>
              </a:rPr>
              <a:t>techniciens</a:t>
            </a:r>
            <a:r>
              <a:rPr lang="it-IT" sz="1600" b="1" dirty="0" smtClean="0">
                <a:solidFill>
                  <a:schemeClr val="tx1">
                    <a:lumMod val="65000"/>
                    <a:lumOff val="35000"/>
                  </a:schemeClr>
                </a:solidFill>
                <a:latin typeface="Helvetica" panose="020B0604020202020204" pitchFamily="34" charset="0"/>
                <a:ea typeface="Times New Roman" panose="02020603050405020304" pitchFamily="18" charset="0"/>
                <a:cs typeface="Arial" panose="020B0604020202020204" pitchFamily="34" charset="0"/>
              </a:rPr>
              <a:t> </a:t>
            </a:r>
            <a:endParaRPr lang="it-IT" sz="1600" b="1" dirty="0" smtClean="0">
              <a:solidFill>
                <a:schemeClr val="tx1">
                  <a:lumMod val="65000"/>
                  <a:lumOff val="35000"/>
                </a:schemeClr>
              </a:solidFill>
              <a:latin typeface="Helvetica" panose="020B0604020202020204" pitchFamily="34" charset="0"/>
              <a:ea typeface="Times New Roman" panose="02020603050405020304" pitchFamily="18" charset="0"/>
              <a:cs typeface="Arial" panose="020B0604020202020204" pitchFamily="34" charset="0"/>
            </a:endParaRPr>
          </a:p>
          <a:p>
            <a:pPr>
              <a:lnSpc>
                <a:spcPct val="200000"/>
              </a:lnSpc>
            </a:pPr>
            <a:r>
              <a:rPr lang="it-IT" b="1" dirty="0" smtClean="0">
                <a:solidFill>
                  <a:srgbClr val="00BCB8"/>
                </a:solidFill>
                <a:latin typeface="Helvetica" panose="020B0604020202020204" pitchFamily="34" charset="0"/>
              </a:rPr>
              <a:t>QUOI: </a:t>
            </a:r>
          </a:p>
          <a:p>
            <a:pPr marL="742950" lvl="1" indent="-285750">
              <a:buFont typeface="Arial" panose="020B0604020202020204" pitchFamily="34" charset="0"/>
              <a:buChar char="•"/>
            </a:pPr>
            <a:r>
              <a:rPr lang="it-IT" sz="1600" b="1" dirty="0">
                <a:solidFill>
                  <a:schemeClr val="tx1">
                    <a:lumMod val="65000"/>
                    <a:lumOff val="35000"/>
                  </a:schemeClr>
                </a:solidFill>
                <a:latin typeface="Helvetica" panose="020B0604020202020204" pitchFamily="34" charset="0"/>
              </a:rPr>
              <a:t>Guide </a:t>
            </a:r>
            <a:r>
              <a:rPr lang="it-IT" sz="1600" b="1" dirty="0" err="1">
                <a:solidFill>
                  <a:schemeClr val="tx1">
                    <a:lumMod val="65000"/>
                    <a:lumOff val="35000"/>
                  </a:schemeClr>
                </a:solidFill>
                <a:latin typeface="Helvetica" panose="020B0604020202020204" pitchFamily="34" charset="0"/>
              </a:rPr>
              <a:t>d'installation</a:t>
            </a:r>
            <a:r>
              <a:rPr lang="it-IT" sz="1600" b="1" dirty="0">
                <a:solidFill>
                  <a:schemeClr val="tx1">
                    <a:lumMod val="65000"/>
                    <a:lumOff val="35000"/>
                  </a:schemeClr>
                </a:solidFill>
                <a:latin typeface="Helvetica" panose="020B0604020202020204" pitchFamily="34" charset="0"/>
              </a:rPr>
              <a:t> </a:t>
            </a:r>
            <a:r>
              <a:rPr lang="it-IT" sz="1600" b="1" dirty="0" smtClean="0">
                <a:solidFill>
                  <a:schemeClr val="tx1">
                    <a:lumMod val="65000"/>
                    <a:lumOff val="35000"/>
                  </a:schemeClr>
                </a:solidFill>
                <a:latin typeface="Helvetica" panose="020B0604020202020204" pitchFamily="34" charset="0"/>
              </a:rPr>
              <a:t>– </a:t>
            </a:r>
            <a:r>
              <a:rPr lang="it-IT" sz="1600" b="1" dirty="0" err="1" smtClean="0">
                <a:solidFill>
                  <a:schemeClr val="tx1">
                    <a:lumMod val="65000"/>
                    <a:lumOff val="35000"/>
                  </a:schemeClr>
                </a:solidFill>
                <a:latin typeface="Helvetica" panose="020B0604020202020204" pitchFamily="34" charset="0"/>
              </a:rPr>
              <a:t>connexions</a:t>
            </a:r>
            <a:endParaRPr lang="it-IT" sz="1600" b="1" dirty="0" smtClean="0">
              <a:solidFill>
                <a:schemeClr val="tx1">
                  <a:lumMod val="65000"/>
                  <a:lumOff val="35000"/>
                </a:schemeClr>
              </a:solidFill>
              <a:latin typeface="Helvetica" panose="020B0604020202020204" pitchFamily="34" charset="0"/>
            </a:endParaRPr>
          </a:p>
          <a:p>
            <a:pPr marL="742950" lvl="1" indent="-285750">
              <a:buFont typeface="Arial" panose="020B0604020202020204" pitchFamily="34" charset="0"/>
              <a:buChar char="•"/>
            </a:pPr>
            <a:r>
              <a:rPr lang="fr-FR" sz="1600" b="1" dirty="0">
                <a:solidFill>
                  <a:schemeClr val="tx1">
                    <a:lumMod val="65000"/>
                    <a:lumOff val="35000"/>
                  </a:schemeClr>
                </a:solidFill>
                <a:latin typeface="Helvetica" panose="020B0604020202020204" pitchFamily="34" charset="0"/>
              </a:rPr>
              <a:t>Maintenance (activités de routine, préventives, remplacements de pièces</a:t>
            </a:r>
            <a:r>
              <a:rPr lang="fr-FR" sz="1600" b="1" dirty="0" smtClean="0">
                <a:solidFill>
                  <a:schemeClr val="tx1">
                    <a:lumMod val="65000"/>
                    <a:lumOff val="35000"/>
                  </a:schemeClr>
                </a:solidFill>
                <a:latin typeface="Helvetica" panose="020B0604020202020204" pitchFamily="34" charset="0"/>
              </a:rPr>
              <a:t>)</a:t>
            </a:r>
          </a:p>
          <a:p>
            <a:pPr marL="742950" lvl="1" indent="-285750">
              <a:buFont typeface="Arial" panose="020B0604020202020204" pitchFamily="34" charset="0"/>
              <a:buChar char="•"/>
            </a:pPr>
            <a:r>
              <a:rPr lang="it-IT" sz="1600" b="1" dirty="0" err="1" smtClean="0">
                <a:solidFill>
                  <a:schemeClr val="tx1">
                    <a:lumMod val="65000"/>
                    <a:lumOff val="35000"/>
                  </a:schemeClr>
                </a:solidFill>
                <a:latin typeface="Helvetica" panose="020B0604020202020204" pitchFamily="34" charset="0"/>
              </a:rPr>
              <a:t>Nettoyage</a:t>
            </a:r>
            <a:r>
              <a:rPr lang="it-IT" sz="1600" b="1" dirty="0" smtClean="0">
                <a:solidFill>
                  <a:schemeClr val="tx1">
                    <a:lumMod val="65000"/>
                    <a:lumOff val="35000"/>
                  </a:schemeClr>
                </a:solidFill>
                <a:latin typeface="Helvetica" panose="020B0604020202020204" pitchFamily="34" charset="0"/>
              </a:rPr>
              <a:t> </a:t>
            </a:r>
            <a:endParaRPr lang="it-IT" sz="1600" b="1" dirty="0" smtClean="0">
              <a:solidFill>
                <a:schemeClr val="tx1">
                  <a:lumMod val="65000"/>
                  <a:lumOff val="35000"/>
                </a:schemeClr>
              </a:solidFill>
              <a:latin typeface="Helvetica" panose="020B0604020202020204" pitchFamily="34" charset="0"/>
            </a:endParaRPr>
          </a:p>
          <a:p>
            <a:pPr marL="742950" lvl="1" indent="-285750">
              <a:buFont typeface="Arial" panose="020B0604020202020204" pitchFamily="34" charset="0"/>
              <a:buChar char="•"/>
            </a:pPr>
            <a:r>
              <a:rPr lang="it-IT" sz="1600" b="1" dirty="0">
                <a:solidFill>
                  <a:schemeClr val="tx1">
                    <a:lumMod val="65000"/>
                    <a:lumOff val="35000"/>
                  </a:schemeClr>
                </a:solidFill>
                <a:latin typeface="Helvetica" panose="020B0604020202020204" pitchFamily="34" charset="0"/>
              </a:rPr>
              <a:t>Assistance </a:t>
            </a:r>
            <a:r>
              <a:rPr lang="it-IT" sz="1600" b="1" dirty="0" err="1" smtClean="0">
                <a:solidFill>
                  <a:schemeClr val="tx1">
                    <a:lumMod val="65000"/>
                    <a:lumOff val="35000"/>
                  </a:schemeClr>
                </a:solidFill>
                <a:latin typeface="Helvetica" panose="020B0604020202020204" pitchFamily="34" charset="0"/>
              </a:rPr>
              <a:t>technique</a:t>
            </a:r>
            <a:endParaRPr lang="it-IT" sz="1600" b="1" dirty="0" smtClean="0">
              <a:solidFill>
                <a:schemeClr val="tx1">
                  <a:lumMod val="65000"/>
                  <a:lumOff val="35000"/>
                </a:schemeClr>
              </a:solidFill>
              <a:latin typeface="Helvetica" panose="020B0604020202020204" pitchFamily="34" charset="0"/>
            </a:endParaRPr>
          </a:p>
          <a:p>
            <a:pPr marL="742950" lvl="1" indent="-285750">
              <a:buFont typeface="Arial" panose="020B0604020202020204" pitchFamily="34" charset="0"/>
              <a:buChar char="•"/>
            </a:pPr>
            <a:r>
              <a:rPr lang="it-IT" sz="1600" b="1" dirty="0" err="1">
                <a:solidFill>
                  <a:schemeClr val="tx1">
                    <a:lumMod val="65000"/>
                    <a:lumOff val="35000"/>
                  </a:schemeClr>
                </a:solidFill>
                <a:latin typeface="Helvetica" panose="020B0604020202020204" pitchFamily="34" charset="0"/>
              </a:rPr>
              <a:t>Conditions</a:t>
            </a:r>
            <a:r>
              <a:rPr lang="it-IT" sz="1600" b="1" dirty="0">
                <a:solidFill>
                  <a:schemeClr val="tx1">
                    <a:lumMod val="65000"/>
                    <a:lumOff val="35000"/>
                  </a:schemeClr>
                </a:solidFill>
                <a:latin typeface="Helvetica" panose="020B0604020202020204" pitchFamily="34" charset="0"/>
              </a:rPr>
              <a:t> </a:t>
            </a:r>
            <a:r>
              <a:rPr lang="it-IT" sz="1600" b="1" dirty="0" err="1">
                <a:solidFill>
                  <a:schemeClr val="tx1">
                    <a:lumMod val="65000"/>
                    <a:lumOff val="35000"/>
                  </a:schemeClr>
                </a:solidFill>
                <a:latin typeface="Helvetica" panose="020B0604020202020204" pitchFamily="34" charset="0"/>
              </a:rPr>
              <a:t>générales</a:t>
            </a:r>
            <a:r>
              <a:rPr lang="it-IT" sz="1600" b="1" dirty="0">
                <a:solidFill>
                  <a:schemeClr val="tx1">
                    <a:lumMod val="65000"/>
                    <a:lumOff val="35000"/>
                  </a:schemeClr>
                </a:solidFill>
                <a:latin typeface="Helvetica" panose="020B0604020202020204" pitchFamily="34" charset="0"/>
              </a:rPr>
              <a:t> de </a:t>
            </a:r>
            <a:r>
              <a:rPr lang="it-IT" sz="1600" b="1" dirty="0" err="1" smtClean="0">
                <a:solidFill>
                  <a:schemeClr val="tx1">
                    <a:lumMod val="65000"/>
                    <a:lumOff val="35000"/>
                  </a:schemeClr>
                </a:solidFill>
                <a:latin typeface="Helvetica" panose="020B0604020202020204" pitchFamily="34" charset="0"/>
              </a:rPr>
              <a:t>garantie</a:t>
            </a:r>
            <a:endParaRPr lang="it-IT" sz="1600" b="1" dirty="0" smtClean="0">
              <a:solidFill>
                <a:schemeClr val="tx1">
                  <a:lumMod val="65000"/>
                  <a:lumOff val="35000"/>
                </a:schemeClr>
              </a:solidFill>
              <a:latin typeface="Helvetica" panose="020B0604020202020204" pitchFamily="34" charset="0"/>
            </a:endParaRPr>
          </a:p>
          <a:p>
            <a:pPr marL="742950" lvl="1" indent="-285750">
              <a:buFont typeface="Arial" panose="020B0604020202020204" pitchFamily="34" charset="0"/>
              <a:buChar char="•"/>
            </a:pPr>
            <a:r>
              <a:rPr lang="it-IT" sz="1600" b="1" dirty="0">
                <a:solidFill>
                  <a:schemeClr val="tx1">
                    <a:lumMod val="65000"/>
                    <a:lumOff val="35000"/>
                  </a:schemeClr>
                </a:solidFill>
                <a:latin typeface="Helvetica" panose="020B0604020202020204" pitchFamily="34" charset="0"/>
              </a:rPr>
              <a:t>Guide de </a:t>
            </a:r>
            <a:r>
              <a:rPr lang="it-IT" sz="1600" b="1" dirty="0" err="1" smtClean="0">
                <a:solidFill>
                  <a:schemeClr val="tx1">
                    <a:lumMod val="65000"/>
                    <a:lumOff val="35000"/>
                  </a:schemeClr>
                </a:solidFill>
                <a:latin typeface="Helvetica" panose="020B0604020202020204" pitchFamily="34" charset="0"/>
              </a:rPr>
              <a:t>remplacement</a:t>
            </a:r>
            <a:endParaRPr lang="it-IT" sz="1600" b="1" dirty="0" smtClean="0">
              <a:solidFill>
                <a:schemeClr val="tx1">
                  <a:lumMod val="65000"/>
                  <a:lumOff val="35000"/>
                </a:schemeClr>
              </a:solidFill>
              <a:latin typeface="Helvetica" panose="020B0604020202020204" pitchFamily="34" charset="0"/>
            </a:endParaRPr>
          </a:p>
          <a:p>
            <a:pPr marL="742950" lvl="1" indent="-285750">
              <a:buFont typeface="Arial" panose="020B0604020202020204" pitchFamily="34" charset="0"/>
              <a:buChar char="•"/>
            </a:pPr>
            <a:r>
              <a:rPr lang="it-IT" sz="1600" b="1" dirty="0" err="1" smtClean="0">
                <a:solidFill>
                  <a:schemeClr val="tx1">
                    <a:lumMod val="65000"/>
                    <a:lumOff val="35000"/>
                  </a:schemeClr>
                </a:solidFill>
                <a:latin typeface="Helvetica" panose="020B0604020202020204" pitchFamily="34" charset="0"/>
              </a:rPr>
              <a:t>Alarmes</a:t>
            </a:r>
            <a:endParaRPr lang="it-IT" sz="1600" b="1" dirty="0" smtClean="0">
              <a:solidFill>
                <a:schemeClr val="tx1">
                  <a:lumMod val="65000"/>
                  <a:lumOff val="35000"/>
                </a:schemeClr>
              </a:solidFill>
              <a:latin typeface="Helvetica" panose="020B0604020202020204" pitchFamily="34" charset="0"/>
            </a:endParaRPr>
          </a:p>
          <a:p>
            <a:pPr marL="742950" lvl="1" indent="-285750">
              <a:buFont typeface="Arial" panose="020B0604020202020204" pitchFamily="34" charset="0"/>
              <a:buChar char="•"/>
            </a:pPr>
            <a:r>
              <a:rPr lang="it-IT" sz="1600" b="1" dirty="0" err="1">
                <a:solidFill>
                  <a:schemeClr val="tx1">
                    <a:lumMod val="65000"/>
                    <a:lumOff val="35000"/>
                  </a:schemeClr>
                </a:solidFill>
                <a:latin typeface="Helvetica" panose="020B0604020202020204" pitchFamily="34" charset="0"/>
              </a:rPr>
              <a:t>Elimination</a:t>
            </a:r>
            <a:r>
              <a:rPr lang="it-IT" sz="1600" b="1" dirty="0">
                <a:solidFill>
                  <a:schemeClr val="tx1">
                    <a:lumMod val="65000"/>
                    <a:lumOff val="35000"/>
                  </a:schemeClr>
                </a:solidFill>
                <a:latin typeface="Helvetica" panose="020B0604020202020204" pitchFamily="34" charset="0"/>
              </a:rPr>
              <a:t> </a:t>
            </a:r>
          </a:p>
          <a:p>
            <a:pPr marL="742950" lvl="1" indent="-285750">
              <a:buFont typeface="Arial" panose="020B0604020202020204" pitchFamily="34" charset="0"/>
              <a:buChar char="•"/>
            </a:pPr>
            <a:r>
              <a:rPr lang="it-IT" sz="1600" b="1" dirty="0" err="1" smtClean="0">
                <a:solidFill>
                  <a:schemeClr val="tx1">
                    <a:lumMod val="65000"/>
                    <a:lumOff val="35000"/>
                  </a:schemeClr>
                </a:solidFill>
                <a:latin typeface="Helvetica" panose="020B0604020202020204" pitchFamily="34" charset="0"/>
              </a:rPr>
              <a:t>Etiquetage</a:t>
            </a:r>
            <a:endParaRPr lang="it-IT" sz="1600" b="1" dirty="0" smtClean="0">
              <a:solidFill>
                <a:schemeClr val="tx1">
                  <a:lumMod val="65000"/>
                  <a:lumOff val="35000"/>
                </a:schemeClr>
              </a:solidFill>
              <a:latin typeface="Helvetica" panose="020B0604020202020204" pitchFamily="34" charset="0"/>
            </a:endParaRPr>
          </a:p>
          <a:p>
            <a:pPr marL="742950" lvl="1" indent="-285750">
              <a:buFont typeface="Arial" panose="020B0604020202020204" pitchFamily="34" charset="0"/>
              <a:buChar char="•"/>
            </a:pPr>
            <a:r>
              <a:rPr lang="fr-FR" sz="1600" b="1" dirty="0">
                <a:solidFill>
                  <a:schemeClr val="tx1">
                    <a:lumMod val="65000"/>
                    <a:lumOff val="35000"/>
                  </a:schemeClr>
                </a:solidFill>
                <a:latin typeface="Helvetica" panose="020B0604020202020204" pitchFamily="34" charset="0"/>
              </a:rPr>
              <a:t>Manuel du logiciel (panneau HMI)</a:t>
            </a:r>
          </a:p>
          <a:p>
            <a:pPr marL="742950" lvl="1" indent="-285750">
              <a:buFont typeface="Arial" panose="020B0604020202020204" pitchFamily="34" charset="0"/>
              <a:buChar char="•"/>
            </a:pPr>
            <a:endParaRPr lang="it-IT" sz="1600" b="1" dirty="0" smtClean="0">
              <a:solidFill>
                <a:schemeClr val="tx1">
                  <a:lumMod val="65000"/>
                  <a:lumOff val="35000"/>
                </a:schemeClr>
              </a:solidFill>
              <a:latin typeface="Helvetica" panose="020B0604020202020204" pitchFamily="34" charset="0"/>
            </a:endParaRPr>
          </a:p>
          <a:p>
            <a:pPr marL="285750" indent="-285750">
              <a:lnSpc>
                <a:spcPct val="200000"/>
              </a:lnSpc>
              <a:spcAft>
                <a:spcPts val="0"/>
              </a:spcAft>
              <a:buFont typeface="Arial" panose="020B0604020202020204" pitchFamily="34" charset="0"/>
              <a:buChar char="•"/>
            </a:pPr>
            <a:endParaRPr lang="it-IT" sz="2000" b="1" dirty="0">
              <a:solidFill>
                <a:srgbClr val="00BCB8"/>
              </a:solidFill>
              <a:latin typeface="Helvetica" panose="020B0604020202020204" pitchFamily="34" charset="0"/>
            </a:endParaRPr>
          </a:p>
        </p:txBody>
      </p:sp>
    </p:spTree>
    <p:extLst>
      <p:ext uri="{BB962C8B-B14F-4D97-AF65-F5344CB8AC3E}">
        <p14:creationId xmlns:p14="http://schemas.microsoft.com/office/powerpoint/2010/main" val="214203114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10" name="object 10"/>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11" name="object 11"/>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12"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sp>
        <p:nvSpPr>
          <p:cNvPr id="14" name="CasellaDiTesto 13"/>
          <p:cNvSpPr txBox="1"/>
          <p:nvPr/>
        </p:nvSpPr>
        <p:spPr>
          <a:xfrm>
            <a:off x="457200" y="1193854"/>
            <a:ext cx="7315200" cy="461665"/>
          </a:xfrm>
          <a:prstGeom prst="rect">
            <a:avLst/>
          </a:prstGeom>
          <a:noFill/>
        </p:spPr>
        <p:txBody>
          <a:bodyPr wrap="square" rtlCol="0">
            <a:spAutoFit/>
          </a:bodyPr>
          <a:lstStyle/>
          <a:p>
            <a:pPr>
              <a:buClr>
                <a:srgbClr val="00BCB8"/>
              </a:buClr>
            </a:pPr>
            <a:r>
              <a:rPr lang="it-IT" sz="2400" b="1" dirty="0">
                <a:solidFill>
                  <a:schemeClr val="tx1">
                    <a:lumMod val="65000"/>
                    <a:lumOff val="35000"/>
                  </a:schemeClr>
                </a:solidFill>
                <a:latin typeface="Helvetica" panose="020B0604020202020204" pitchFamily="34" charset="0"/>
              </a:rPr>
              <a:t>PROGRAMME DE MAINTENANCE PRÉVENTIVE</a:t>
            </a:r>
            <a:endParaRPr lang="it-IT" sz="800" b="1" dirty="0">
              <a:solidFill>
                <a:srgbClr val="00BCB8"/>
              </a:solidFill>
              <a:latin typeface="Helvetica" panose="020B0604020202020204" pitchFamily="34" charset="0"/>
            </a:endParaRPr>
          </a:p>
        </p:txBody>
      </p:sp>
      <p:pic>
        <p:nvPicPr>
          <p:cNvPr id="13" name="Immagin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sp>
        <p:nvSpPr>
          <p:cNvPr id="3" name="Rettangolo 2"/>
          <p:cNvSpPr/>
          <p:nvPr/>
        </p:nvSpPr>
        <p:spPr>
          <a:xfrm>
            <a:off x="521276" y="1981200"/>
            <a:ext cx="8083228" cy="2923877"/>
          </a:xfrm>
          <a:prstGeom prst="rect">
            <a:avLst/>
          </a:prstGeom>
        </p:spPr>
        <p:txBody>
          <a:bodyPr wrap="square">
            <a:spAutoFit/>
          </a:bodyPr>
          <a:lstStyle/>
          <a:p>
            <a:pPr>
              <a:spcAft>
                <a:spcPts val="0"/>
              </a:spcAft>
            </a:pPr>
            <a:r>
              <a:rPr lang="it-IT" b="1" dirty="0" smtClean="0">
                <a:solidFill>
                  <a:srgbClr val="00BCB8"/>
                </a:solidFill>
                <a:latin typeface="Helvetica" panose="020B0604020202020204" pitchFamily="34" charset="0"/>
              </a:rPr>
              <a:t>QUI</a:t>
            </a:r>
            <a:r>
              <a:rPr lang="it-IT" sz="2000" b="1" dirty="0" smtClean="0">
                <a:solidFill>
                  <a:srgbClr val="00BCB8"/>
                </a:solidFill>
                <a:latin typeface="Helvetica" panose="020B0604020202020204" pitchFamily="34" charset="0"/>
              </a:rPr>
              <a:t>: </a:t>
            </a:r>
            <a:endParaRPr lang="it-IT" sz="2000" b="1" dirty="0" smtClean="0">
              <a:solidFill>
                <a:srgbClr val="00BCB8"/>
              </a:solidFill>
              <a:latin typeface="Helvetica" panose="020B0604020202020204" pitchFamily="34" charset="0"/>
            </a:endParaRPr>
          </a:p>
          <a:p>
            <a:pPr marL="742950" lvl="1" indent="-285750">
              <a:buFont typeface="Arial" panose="020B0604020202020204" pitchFamily="34" charset="0"/>
              <a:buChar char="•"/>
            </a:pPr>
            <a:r>
              <a:rPr lang="it-IT" sz="1600" b="1" dirty="0" smtClean="0">
                <a:solidFill>
                  <a:schemeClr val="tx1">
                    <a:lumMod val="65000"/>
                    <a:lumOff val="35000"/>
                  </a:schemeClr>
                </a:solidFill>
                <a:latin typeface="Helvetica" panose="020B0604020202020204" pitchFamily="34" charset="0"/>
                <a:ea typeface="Times New Roman" panose="02020603050405020304" pitchFamily="18" charset="0"/>
                <a:cs typeface="Arial" panose="020B0604020202020204" pitchFamily="34" charset="0"/>
              </a:rPr>
              <a:t>Dealer</a:t>
            </a:r>
          </a:p>
          <a:p>
            <a:pPr>
              <a:lnSpc>
                <a:spcPct val="200000"/>
              </a:lnSpc>
            </a:pPr>
            <a:r>
              <a:rPr lang="it-IT" b="1" dirty="0" smtClean="0">
                <a:solidFill>
                  <a:srgbClr val="00BCB8"/>
                </a:solidFill>
                <a:latin typeface="Helvetica" panose="020B0604020202020204" pitchFamily="34" charset="0"/>
              </a:rPr>
              <a:t>QUOI: </a:t>
            </a:r>
            <a:endParaRPr lang="it-IT" b="1" dirty="0" smtClean="0">
              <a:solidFill>
                <a:srgbClr val="00BCB8"/>
              </a:solidFill>
              <a:latin typeface="Helvetica" panose="020B0604020202020204" pitchFamily="34" charset="0"/>
            </a:endParaRPr>
          </a:p>
          <a:p>
            <a:pPr marL="742950" lvl="1" indent="-285750">
              <a:buFont typeface="Arial" panose="020B0604020202020204" pitchFamily="34" charset="0"/>
              <a:buChar char="•"/>
            </a:pPr>
            <a:r>
              <a:rPr lang="it-IT" sz="1400" b="1" dirty="0" smtClean="0">
                <a:solidFill>
                  <a:schemeClr val="tx1">
                    <a:lumMod val="65000"/>
                    <a:lumOff val="35000"/>
                  </a:schemeClr>
                </a:solidFill>
                <a:latin typeface="Helvetica" panose="020B0604020202020204" pitchFamily="34" charset="0"/>
              </a:rPr>
              <a:t>N. </a:t>
            </a:r>
            <a:r>
              <a:rPr lang="it-IT" sz="1400" b="1" dirty="0" err="1" smtClean="0">
                <a:solidFill>
                  <a:schemeClr val="tx1">
                    <a:lumMod val="65000"/>
                    <a:lumOff val="35000"/>
                  </a:schemeClr>
                </a:solidFill>
                <a:latin typeface="Helvetica" panose="020B0604020202020204" pitchFamily="34" charset="0"/>
              </a:rPr>
              <a:t>techniciennes</a:t>
            </a:r>
            <a:endParaRPr lang="it-IT" sz="1400" b="1" dirty="0" smtClean="0">
              <a:solidFill>
                <a:schemeClr val="tx1">
                  <a:lumMod val="65000"/>
                  <a:lumOff val="35000"/>
                </a:schemeClr>
              </a:solidFill>
              <a:latin typeface="Helvetica" panose="020B0604020202020204" pitchFamily="34" charset="0"/>
            </a:endParaRPr>
          </a:p>
          <a:p>
            <a:pPr marL="742950" lvl="1" indent="-285750">
              <a:buFont typeface="Arial" panose="020B0604020202020204" pitchFamily="34" charset="0"/>
              <a:buChar char="•"/>
            </a:pPr>
            <a:r>
              <a:rPr lang="it-IT" sz="1400" b="1" dirty="0" smtClean="0">
                <a:solidFill>
                  <a:schemeClr val="tx1">
                    <a:lumMod val="65000"/>
                    <a:lumOff val="35000"/>
                  </a:schemeClr>
                </a:solidFill>
                <a:latin typeface="Helvetica" panose="020B0604020202020204" pitchFamily="34" charset="0"/>
              </a:rPr>
              <a:t>N. H/</a:t>
            </a:r>
            <a:r>
              <a:rPr lang="it-IT" sz="1400" b="1" dirty="0" err="1" smtClean="0">
                <a:solidFill>
                  <a:schemeClr val="tx1">
                    <a:lumMod val="65000"/>
                    <a:lumOff val="35000"/>
                  </a:schemeClr>
                </a:solidFill>
                <a:latin typeface="Helvetica" panose="020B0604020202020204" pitchFamily="34" charset="0"/>
              </a:rPr>
              <a:t>ps</a:t>
            </a:r>
            <a:endParaRPr lang="it-IT" sz="1400" b="1" dirty="0" smtClean="0">
              <a:solidFill>
                <a:schemeClr val="tx1">
                  <a:lumMod val="65000"/>
                  <a:lumOff val="35000"/>
                </a:schemeClr>
              </a:solidFill>
              <a:latin typeface="Helvetica" panose="020B0604020202020204" pitchFamily="34" charset="0"/>
            </a:endParaRPr>
          </a:p>
          <a:p>
            <a:pPr marL="742950" lvl="1" indent="-285750">
              <a:buFont typeface="Arial" panose="020B0604020202020204" pitchFamily="34" charset="0"/>
              <a:buChar char="•"/>
            </a:pPr>
            <a:r>
              <a:rPr lang="it-IT" sz="1400" b="1" dirty="0" err="1" smtClean="0">
                <a:solidFill>
                  <a:schemeClr val="tx1">
                    <a:lumMod val="65000"/>
                    <a:lumOff val="35000"/>
                  </a:schemeClr>
                </a:solidFill>
                <a:latin typeface="Helvetica" panose="020B0604020202020204" pitchFamily="34" charset="0"/>
              </a:rPr>
              <a:t>Intervention</a:t>
            </a:r>
            <a:endParaRPr lang="it-IT" sz="1400" b="1" dirty="0" smtClean="0">
              <a:solidFill>
                <a:schemeClr val="tx1">
                  <a:lumMod val="65000"/>
                  <a:lumOff val="35000"/>
                </a:schemeClr>
              </a:solidFill>
              <a:latin typeface="Helvetica" panose="020B0604020202020204" pitchFamily="34" charset="0"/>
            </a:endParaRPr>
          </a:p>
          <a:p>
            <a:pPr marL="742950" lvl="1" indent="-285750">
              <a:buFont typeface="Arial" panose="020B0604020202020204" pitchFamily="34" charset="0"/>
              <a:buChar char="•"/>
            </a:pPr>
            <a:r>
              <a:rPr lang="it-IT" sz="1400" b="1" dirty="0" err="1" smtClean="0">
                <a:solidFill>
                  <a:schemeClr val="tx1">
                    <a:lumMod val="65000"/>
                    <a:lumOff val="35000"/>
                  </a:schemeClr>
                </a:solidFill>
                <a:latin typeface="Helvetica" panose="020B0604020202020204" pitchFamily="34" charset="0"/>
              </a:rPr>
              <a:t>Pièces</a:t>
            </a:r>
            <a:r>
              <a:rPr lang="it-IT" sz="1400" b="1" dirty="0" smtClean="0">
                <a:solidFill>
                  <a:schemeClr val="tx1">
                    <a:lumMod val="65000"/>
                    <a:lumOff val="35000"/>
                  </a:schemeClr>
                </a:solidFill>
                <a:latin typeface="Helvetica" panose="020B0604020202020204" pitchFamily="34" charset="0"/>
              </a:rPr>
              <a:t> </a:t>
            </a:r>
            <a:r>
              <a:rPr lang="it-IT" sz="1400" b="1" dirty="0" err="1" smtClean="0">
                <a:solidFill>
                  <a:schemeClr val="tx1">
                    <a:lumMod val="65000"/>
                    <a:lumOff val="35000"/>
                  </a:schemeClr>
                </a:solidFill>
                <a:latin typeface="Helvetica" panose="020B0604020202020204" pitchFamily="34" charset="0"/>
              </a:rPr>
              <a:t>détachées</a:t>
            </a:r>
            <a:r>
              <a:rPr lang="it-IT" sz="1400" b="1" dirty="0" smtClean="0">
                <a:solidFill>
                  <a:schemeClr val="tx1">
                    <a:lumMod val="65000"/>
                    <a:lumOff val="35000"/>
                  </a:schemeClr>
                </a:solidFill>
                <a:latin typeface="Helvetica" panose="020B0604020202020204" pitchFamily="34" charset="0"/>
              </a:rPr>
              <a:t> à </a:t>
            </a:r>
            <a:r>
              <a:rPr lang="it-IT" sz="1400" b="1" dirty="0" err="1" smtClean="0">
                <a:solidFill>
                  <a:schemeClr val="tx1">
                    <a:lumMod val="65000"/>
                    <a:lumOff val="35000"/>
                  </a:schemeClr>
                </a:solidFill>
                <a:latin typeface="Helvetica" panose="020B0604020202020204" pitchFamily="34" charset="0"/>
              </a:rPr>
              <a:t>remplacer</a:t>
            </a:r>
            <a:endParaRPr lang="it-IT" sz="1400" b="1" dirty="0">
              <a:solidFill>
                <a:schemeClr val="tx1">
                  <a:lumMod val="65000"/>
                  <a:lumOff val="35000"/>
                </a:schemeClr>
              </a:solidFill>
              <a:latin typeface="Helvetica" panose="020B0604020202020204" pitchFamily="34" charset="0"/>
            </a:endParaRPr>
          </a:p>
          <a:p>
            <a:pPr marL="742950" lvl="1" indent="-285750">
              <a:buFont typeface="Arial" panose="020B0604020202020204" pitchFamily="34" charset="0"/>
              <a:buChar char="•"/>
            </a:pPr>
            <a:endParaRPr lang="it-IT" sz="1600" b="1" dirty="0" smtClean="0">
              <a:solidFill>
                <a:schemeClr val="tx1">
                  <a:lumMod val="65000"/>
                  <a:lumOff val="35000"/>
                </a:schemeClr>
              </a:solidFill>
              <a:latin typeface="Helvetica" panose="020B0604020202020204" pitchFamily="34" charset="0"/>
            </a:endParaRPr>
          </a:p>
          <a:p>
            <a:pPr marL="285750" indent="-285750">
              <a:lnSpc>
                <a:spcPct val="200000"/>
              </a:lnSpc>
              <a:spcAft>
                <a:spcPts val="0"/>
              </a:spcAft>
              <a:buFont typeface="Arial" panose="020B0604020202020204" pitchFamily="34" charset="0"/>
              <a:buChar char="•"/>
            </a:pPr>
            <a:endParaRPr lang="it-IT" sz="2000" b="1" dirty="0">
              <a:solidFill>
                <a:srgbClr val="00BCB8"/>
              </a:solidFill>
              <a:latin typeface="Helvetica" panose="020B0604020202020204" pitchFamily="34" charset="0"/>
            </a:endParaRPr>
          </a:p>
        </p:txBody>
      </p:sp>
      <p:pic>
        <p:nvPicPr>
          <p:cNvPr id="2" name="Immagine 1"/>
          <p:cNvPicPr>
            <a:picLocks noChangeAspect="1"/>
          </p:cNvPicPr>
          <p:nvPr/>
        </p:nvPicPr>
        <p:blipFill rotWithShape="1">
          <a:blip r:embed="rId3"/>
          <a:srcRect b="1856"/>
          <a:stretch/>
        </p:blipFill>
        <p:spPr>
          <a:xfrm>
            <a:off x="4067278" y="1981200"/>
            <a:ext cx="4372633" cy="4378161"/>
          </a:xfrm>
          <a:prstGeom prst="rect">
            <a:avLst/>
          </a:prstGeom>
        </p:spPr>
      </p:pic>
    </p:spTree>
    <p:extLst>
      <p:ext uri="{BB962C8B-B14F-4D97-AF65-F5344CB8AC3E}">
        <p14:creationId xmlns:p14="http://schemas.microsoft.com/office/powerpoint/2010/main" val="127515051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tangolo 11"/>
          <p:cNvSpPr/>
          <p:nvPr/>
        </p:nvSpPr>
        <p:spPr>
          <a:xfrm>
            <a:off x="-1" y="2667000"/>
            <a:ext cx="9144001" cy="4191000"/>
          </a:xfrm>
          <a:prstGeom prst="rect">
            <a:avLst/>
          </a:prstGeom>
          <a:solidFill>
            <a:srgbClr val="00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bg1"/>
              </a:solidFill>
            </a:endParaRPr>
          </a:p>
        </p:txBody>
      </p:sp>
      <p:sp>
        <p:nvSpPr>
          <p:cNvPr id="13" name="text 1"/>
          <p:cNvSpPr txBox="1"/>
          <p:nvPr/>
        </p:nvSpPr>
        <p:spPr>
          <a:xfrm>
            <a:off x="838200" y="3583845"/>
            <a:ext cx="6019800" cy="2031325"/>
          </a:xfrm>
          <a:prstGeom prst="rect">
            <a:avLst/>
          </a:prstGeom>
        </p:spPr>
        <p:txBody>
          <a:bodyPr vert="horz" wrap="square" lIns="0" tIns="0" rIns="0" bIns="0" rtlCol="0">
            <a:spAutoFit/>
          </a:bodyPr>
          <a:lstStyle/>
          <a:p>
            <a:r>
              <a:rPr lang="it-IT" sz="3600" b="1" spc="10" dirty="0" smtClean="0">
                <a:solidFill>
                  <a:schemeClr val="bg1"/>
                </a:solidFill>
                <a:latin typeface="Helvetica" pitchFamily="34" charset="0"/>
                <a:cs typeface="Arial"/>
              </a:rPr>
              <a:t>MARKETING</a:t>
            </a:r>
            <a:endParaRPr lang="en-US" sz="3200" spc="10" dirty="0" smtClean="0">
              <a:solidFill>
                <a:schemeClr val="tx1">
                  <a:lumMod val="85000"/>
                  <a:lumOff val="15000"/>
                </a:schemeClr>
              </a:solidFill>
              <a:latin typeface="Helvetica" pitchFamily="34" charset="0"/>
              <a:cs typeface="Arial"/>
            </a:endParaRPr>
          </a:p>
          <a:p>
            <a:endParaRPr lang="en-US" sz="3200" dirty="0">
              <a:latin typeface="Helvetica" panose="020B0604020202020204" pitchFamily="34" charset="0"/>
              <a:cs typeface="Arial"/>
            </a:endParaRPr>
          </a:p>
          <a:p>
            <a:endParaRPr lang="en-US" sz="3200" dirty="0">
              <a:latin typeface="Helvetica" panose="020B0604020202020204" pitchFamily="34" charset="0"/>
              <a:cs typeface="Arial"/>
            </a:endParaRPr>
          </a:p>
          <a:p>
            <a:pPr marL="0">
              <a:lnSpc>
                <a:spcPct val="100000"/>
              </a:lnSpc>
            </a:pPr>
            <a:endParaRPr sz="3200" dirty="0">
              <a:solidFill>
                <a:srgbClr val="00BCB8"/>
              </a:solidFill>
              <a:latin typeface="Helvetica" pitchFamily="34" charset="0"/>
              <a:cs typeface="Arial"/>
            </a:endParaRPr>
          </a:p>
        </p:txBody>
      </p:sp>
      <p:sp>
        <p:nvSpPr>
          <p:cNvPr id="21" name="object 21"/>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22" name="object 22"/>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23" name="object 23"/>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26"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pic>
        <p:nvPicPr>
          <p:cNvPr id="11" name="Immagin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spTree>
    <p:extLst>
      <p:ext uri="{BB962C8B-B14F-4D97-AF65-F5344CB8AC3E}">
        <p14:creationId xmlns:p14="http://schemas.microsoft.com/office/powerpoint/2010/main" val="105058608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10" name="object 10"/>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11" name="object 11"/>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12"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sp>
        <p:nvSpPr>
          <p:cNvPr id="14" name="CasellaDiTesto 13"/>
          <p:cNvSpPr txBox="1"/>
          <p:nvPr/>
        </p:nvSpPr>
        <p:spPr>
          <a:xfrm>
            <a:off x="457200" y="1193854"/>
            <a:ext cx="5943600" cy="646331"/>
          </a:xfrm>
          <a:prstGeom prst="rect">
            <a:avLst/>
          </a:prstGeom>
          <a:noFill/>
        </p:spPr>
        <p:txBody>
          <a:bodyPr wrap="square" rtlCol="0">
            <a:spAutoFit/>
          </a:bodyPr>
          <a:lstStyle/>
          <a:p>
            <a:pPr>
              <a:buClr>
                <a:srgbClr val="00BCB8"/>
              </a:buClr>
            </a:pPr>
            <a:r>
              <a:rPr lang="it-IT" sz="2400" b="1" dirty="0" smtClean="0">
                <a:solidFill>
                  <a:schemeClr val="tx1">
                    <a:lumMod val="65000"/>
                    <a:lumOff val="35000"/>
                  </a:schemeClr>
                </a:solidFill>
                <a:latin typeface="Helvetica" panose="020B0604020202020204" pitchFamily="34" charset="0"/>
              </a:rPr>
              <a:t>OUTIL DE </a:t>
            </a:r>
            <a:r>
              <a:rPr lang="it-IT" sz="2400" b="1" dirty="0" smtClean="0">
                <a:solidFill>
                  <a:schemeClr val="tx1">
                    <a:lumMod val="65000"/>
                    <a:lumOff val="35000"/>
                  </a:schemeClr>
                </a:solidFill>
                <a:latin typeface="Helvetica" panose="020B0604020202020204" pitchFamily="34" charset="0"/>
              </a:rPr>
              <a:t>MARKETING</a:t>
            </a:r>
            <a:endParaRPr lang="it-IT" sz="2400" b="1" dirty="0" smtClean="0">
              <a:solidFill>
                <a:schemeClr val="tx1">
                  <a:lumMod val="65000"/>
                  <a:lumOff val="35000"/>
                </a:schemeClr>
              </a:solidFill>
              <a:latin typeface="Helvetica" panose="020B0604020202020204" pitchFamily="34" charset="0"/>
            </a:endParaRPr>
          </a:p>
          <a:p>
            <a:pPr>
              <a:lnSpc>
                <a:spcPct val="150000"/>
              </a:lnSpc>
              <a:buClr>
                <a:srgbClr val="00BCB8"/>
              </a:buClr>
            </a:pPr>
            <a:endParaRPr lang="it-IT" sz="800" b="1" dirty="0">
              <a:solidFill>
                <a:srgbClr val="00BCB8"/>
              </a:solidFill>
              <a:latin typeface="Helvetica" panose="020B0604020202020204" pitchFamily="34" charset="0"/>
            </a:endParaRPr>
          </a:p>
        </p:txBody>
      </p:sp>
      <p:pic>
        <p:nvPicPr>
          <p:cNvPr id="13" name="Immagin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sp>
        <p:nvSpPr>
          <p:cNvPr id="3" name="Rettangolo 2"/>
          <p:cNvSpPr/>
          <p:nvPr/>
        </p:nvSpPr>
        <p:spPr>
          <a:xfrm>
            <a:off x="495495" y="1676400"/>
            <a:ext cx="8083228" cy="4924425"/>
          </a:xfrm>
          <a:prstGeom prst="rect">
            <a:avLst/>
          </a:prstGeom>
        </p:spPr>
        <p:txBody>
          <a:bodyPr wrap="square">
            <a:spAutoFit/>
          </a:bodyPr>
          <a:lstStyle/>
          <a:p>
            <a:pPr>
              <a:lnSpc>
                <a:spcPct val="200000"/>
              </a:lnSpc>
            </a:pPr>
            <a:r>
              <a:rPr lang="it-IT" b="1" dirty="0">
                <a:solidFill>
                  <a:srgbClr val="00BCB8"/>
                </a:solidFill>
                <a:latin typeface="Helvetica" panose="020B0604020202020204" pitchFamily="34" charset="0"/>
              </a:rPr>
              <a:t>ACTIVITÉS PUBLICITAIRES </a:t>
            </a:r>
            <a:r>
              <a:rPr lang="it-IT" b="1" dirty="0" smtClean="0">
                <a:solidFill>
                  <a:srgbClr val="00BCB8"/>
                </a:solidFill>
                <a:latin typeface="Helvetica" panose="020B0604020202020204" pitchFamily="34" charset="0"/>
              </a:rPr>
              <a:t>BICARMED </a:t>
            </a:r>
          </a:p>
          <a:p>
            <a:pPr>
              <a:lnSpc>
                <a:spcPct val="200000"/>
              </a:lnSpc>
            </a:pPr>
            <a:r>
              <a:rPr lang="it-IT" b="1" dirty="0" err="1" smtClean="0">
                <a:solidFill>
                  <a:srgbClr val="00BCB8"/>
                </a:solidFill>
                <a:latin typeface="Helvetica" panose="020B0604020202020204" pitchFamily="34" charset="0"/>
              </a:rPr>
              <a:t>Revue</a:t>
            </a:r>
            <a:r>
              <a:rPr lang="it-IT" sz="1600" b="1" dirty="0" smtClean="0">
                <a:solidFill>
                  <a:schemeClr val="tx1">
                    <a:lumMod val="65000"/>
                    <a:lumOff val="35000"/>
                  </a:schemeClr>
                </a:solidFill>
                <a:latin typeface="Helvetica" panose="020B0604020202020204" pitchFamily="34" charset="0"/>
              </a:rPr>
              <a:t>: </a:t>
            </a:r>
            <a:r>
              <a:rPr lang="it-IT" sz="1600" b="1" dirty="0" err="1" smtClean="0">
                <a:solidFill>
                  <a:schemeClr val="tx1">
                    <a:lumMod val="65000"/>
                    <a:lumOff val="35000"/>
                  </a:schemeClr>
                </a:solidFill>
                <a:latin typeface="Helvetica" panose="020B0604020202020204" pitchFamily="34" charset="0"/>
              </a:rPr>
              <a:t>Publication</a:t>
            </a:r>
            <a:r>
              <a:rPr lang="it-IT" sz="1600" b="1" dirty="0" smtClean="0">
                <a:solidFill>
                  <a:schemeClr val="tx1">
                    <a:lumMod val="65000"/>
                    <a:lumOff val="35000"/>
                  </a:schemeClr>
                </a:solidFill>
                <a:latin typeface="Helvetica" panose="020B0604020202020204" pitchFamily="34" charset="0"/>
              </a:rPr>
              <a:t> et ADV </a:t>
            </a:r>
            <a:r>
              <a:rPr lang="it-IT" sz="1600" b="1" dirty="0" err="1" smtClean="0">
                <a:solidFill>
                  <a:schemeClr val="tx1">
                    <a:lumMod val="65000"/>
                    <a:lumOff val="35000"/>
                  </a:schemeClr>
                </a:solidFill>
                <a:latin typeface="Helvetica" panose="020B0604020202020204" pitchFamily="34" charset="0"/>
              </a:rPr>
              <a:t>sur</a:t>
            </a:r>
            <a:r>
              <a:rPr lang="it-IT" sz="1600" b="1" dirty="0" smtClean="0">
                <a:solidFill>
                  <a:schemeClr val="tx1">
                    <a:lumMod val="65000"/>
                    <a:lumOff val="35000"/>
                  </a:schemeClr>
                </a:solidFill>
                <a:latin typeface="Helvetica" panose="020B0604020202020204" pitchFamily="34" charset="0"/>
              </a:rPr>
              <a:t> </a:t>
            </a:r>
            <a:r>
              <a:rPr lang="it-IT" sz="1600" b="1" dirty="0" err="1" smtClean="0">
                <a:solidFill>
                  <a:schemeClr val="tx1">
                    <a:lumMod val="65000"/>
                    <a:lumOff val="35000"/>
                  </a:schemeClr>
                </a:solidFill>
                <a:latin typeface="Helvetica" panose="020B0604020202020204" pitchFamily="34" charset="0"/>
              </a:rPr>
              <a:t>Zentral</a:t>
            </a:r>
            <a:r>
              <a:rPr lang="it-IT" sz="1600" b="1" dirty="0" smtClean="0">
                <a:solidFill>
                  <a:schemeClr val="tx1">
                    <a:lumMod val="65000"/>
                    <a:lumOff val="35000"/>
                  </a:schemeClr>
                </a:solidFill>
                <a:latin typeface="Helvetica" panose="020B0604020202020204" pitchFamily="34" charset="0"/>
              </a:rPr>
              <a:t> </a:t>
            </a:r>
            <a:r>
              <a:rPr lang="it-IT" sz="1600" b="1" dirty="0" err="1" smtClean="0">
                <a:solidFill>
                  <a:schemeClr val="tx1">
                    <a:lumMod val="65000"/>
                    <a:lumOff val="35000"/>
                  </a:schemeClr>
                </a:solidFill>
                <a:latin typeface="Helvetica" panose="020B0604020202020204" pitchFamily="34" charset="0"/>
              </a:rPr>
              <a:t>Sterilizations</a:t>
            </a:r>
            <a:endParaRPr lang="it-IT" sz="1600" b="1" dirty="0">
              <a:solidFill>
                <a:schemeClr val="tx1">
                  <a:lumMod val="65000"/>
                  <a:lumOff val="35000"/>
                </a:schemeClr>
              </a:solidFill>
              <a:latin typeface="Helvetica" panose="020B0604020202020204" pitchFamily="34" charset="0"/>
            </a:endParaRPr>
          </a:p>
          <a:p>
            <a:pPr marL="742950" lvl="1" indent="-285750">
              <a:buFont typeface="Arial" panose="020B0604020202020204" pitchFamily="34" charset="0"/>
              <a:buChar char="•"/>
            </a:pPr>
            <a:r>
              <a:rPr lang="it-IT" b="1" dirty="0" err="1" smtClean="0">
                <a:solidFill>
                  <a:srgbClr val="00BCB8"/>
                </a:solidFill>
                <a:latin typeface="Helvetica" panose="020B0604020202020204" pitchFamily="34" charset="0"/>
              </a:rPr>
              <a:t>Expositions</a:t>
            </a:r>
            <a:r>
              <a:rPr lang="it-IT" b="1" dirty="0" smtClean="0">
                <a:solidFill>
                  <a:srgbClr val="00BCB8"/>
                </a:solidFill>
                <a:latin typeface="Helvetica" panose="020B0604020202020204" pitchFamily="34" charset="0"/>
              </a:rPr>
              <a:t>: </a:t>
            </a:r>
            <a:r>
              <a:rPr lang="it-IT" sz="1600" b="1" dirty="0">
                <a:solidFill>
                  <a:schemeClr val="tx1">
                    <a:lumMod val="65000"/>
                    <a:lumOff val="35000"/>
                  </a:schemeClr>
                </a:solidFill>
                <a:latin typeface="Helvetica" panose="020B0604020202020204" pitchFamily="34" charset="0"/>
              </a:rPr>
              <a:t>Medical Expo (Düsseldorf – Germany</a:t>
            </a:r>
            <a:r>
              <a:rPr lang="it-IT" sz="1600" b="1" dirty="0" smtClean="0">
                <a:solidFill>
                  <a:schemeClr val="tx1">
                    <a:lumMod val="65000"/>
                    <a:lumOff val="35000"/>
                  </a:schemeClr>
                </a:solidFill>
                <a:latin typeface="Helvetica" panose="020B0604020202020204" pitchFamily="34" charset="0"/>
              </a:rPr>
              <a:t>)</a:t>
            </a:r>
          </a:p>
          <a:p>
            <a:pPr marL="742950" lvl="1" indent="-285750">
              <a:buFont typeface="Arial" panose="020B0604020202020204" pitchFamily="34" charset="0"/>
              <a:buChar char="•"/>
            </a:pPr>
            <a:r>
              <a:rPr lang="it-IT" b="1" dirty="0" err="1">
                <a:solidFill>
                  <a:srgbClr val="00BCB8"/>
                </a:solidFill>
                <a:latin typeface="Helvetica" panose="020B0604020202020204" pitchFamily="34" charset="0"/>
              </a:rPr>
              <a:t>Congress</a:t>
            </a:r>
            <a:r>
              <a:rPr lang="it-IT" sz="1600" b="1" dirty="0" smtClean="0">
                <a:solidFill>
                  <a:schemeClr val="tx1">
                    <a:lumMod val="65000"/>
                    <a:lumOff val="35000"/>
                  </a:schemeClr>
                </a:solidFill>
                <a:latin typeface="Helvetica" panose="020B0604020202020204" pitchFamily="34" charset="0"/>
              </a:rPr>
              <a:t>:  WFHSS</a:t>
            </a:r>
          </a:p>
          <a:p>
            <a:pPr marL="742950" lvl="1" indent="-285750">
              <a:buFont typeface="Arial" panose="020B0604020202020204" pitchFamily="34" charset="0"/>
              <a:buChar char="•"/>
            </a:pPr>
            <a:r>
              <a:rPr lang="it-IT" b="1" dirty="0">
                <a:solidFill>
                  <a:srgbClr val="00BCB8"/>
                </a:solidFill>
                <a:latin typeface="Helvetica" panose="020B0604020202020204" pitchFamily="34" charset="0"/>
                <a:hlinkClick r:id="rId3"/>
              </a:rPr>
              <a:t>Medical Expo Portal</a:t>
            </a:r>
            <a:endParaRPr lang="it-IT" b="1" dirty="0">
              <a:solidFill>
                <a:srgbClr val="00BCB8"/>
              </a:solidFill>
              <a:latin typeface="Helvetica" panose="020B0604020202020204" pitchFamily="34" charset="0"/>
            </a:endParaRPr>
          </a:p>
          <a:p>
            <a:pPr lvl="1"/>
            <a:endParaRPr lang="it-IT" sz="800" b="1" dirty="0" smtClean="0">
              <a:solidFill>
                <a:schemeClr val="tx1">
                  <a:lumMod val="65000"/>
                  <a:lumOff val="35000"/>
                </a:schemeClr>
              </a:solidFill>
              <a:latin typeface="Helvetica" panose="020B0604020202020204" pitchFamily="34" charset="0"/>
            </a:endParaRPr>
          </a:p>
          <a:p>
            <a:pPr>
              <a:lnSpc>
                <a:spcPct val="200000"/>
              </a:lnSpc>
            </a:pPr>
            <a:r>
              <a:rPr lang="it-IT" b="1" dirty="0" smtClean="0">
                <a:solidFill>
                  <a:srgbClr val="00BCB8"/>
                </a:solidFill>
                <a:latin typeface="Helvetica" panose="020B0604020202020204" pitchFamily="34" charset="0"/>
              </a:rPr>
              <a:t>OUTILS</a:t>
            </a:r>
            <a:r>
              <a:rPr lang="it-IT" b="1" dirty="0" smtClean="0">
                <a:solidFill>
                  <a:srgbClr val="00BCB8"/>
                </a:solidFill>
                <a:latin typeface="Helvetica" panose="020B0604020202020204" pitchFamily="34" charset="0"/>
              </a:rPr>
              <a:t>: </a:t>
            </a:r>
            <a:endParaRPr lang="it-IT" b="1" dirty="0" smtClean="0">
              <a:solidFill>
                <a:srgbClr val="00BCB8"/>
              </a:solidFill>
              <a:latin typeface="Helvetica" panose="020B0604020202020204" pitchFamily="34" charset="0"/>
            </a:endParaRPr>
          </a:p>
          <a:p>
            <a:pPr marL="742950" lvl="1" indent="-285750">
              <a:buFont typeface="Arial" panose="020B0604020202020204" pitchFamily="34" charset="0"/>
              <a:buChar char="•"/>
            </a:pPr>
            <a:r>
              <a:rPr lang="it-IT" sz="1600" b="1" dirty="0" err="1" smtClean="0">
                <a:solidFill>
                  <a:schemeClr val="tx1">
                    <a:lumMod val="65000"/>
                    <a:lumOff val="35000"/>
                  </a:schemeClr>
                </a:solidFill>
                <a:latin typeface="Helvetica" panose="020B0604020202020204" pitchFamily="34" charset="0"/>
              </a:rPr>
              <a:t>Brochures</a:t>
            </a:r>
            <a:endParaRPr lang="it-IT" sz="1600" b="1" dirty="0" smtClean="0">
              <a:solidFill>
                <a:schemeClr val="tx1">
                  <a:lumMod val="65000"/>
                  <a:lumOff val="35000"/>
                </a:schemeClr>
              </a:solidFill>
              <a:latin typeface="Helvetica" panose="020B0604020202020204" pitchFamily="34" charset="0"/>
            </a:endParaRPr>
          </a:p>
          <a:p>
            <a:pPr marL="742950" lvl="1" indent="-285750">
              <a:buFont typeface="Arial" panose="020B0604020202020204" pitchFamily="34" charset="0"/>
              <a:buChar char="•"/>
            </a:pPr>
            <a:r>
              <a:rPr lang="it-IT" sz="1600" b="1" dirty="0" err="1" smtClean="0">
                <a:solidFill>
                  <a:schemeClr val="tx1">
                    <a:lumMod val="65000"/>
                    <a:lumOff val="35000"/>
                  </a:schemeClr>
                </a:solidFill>
                <a:latin typeface="Helvetica" panose="020B0604020202020204" pitchFamily="34" charset="0"/>
              </a:rPr>
              <a:t>Photos</a:t>
            </a:r>
            <a:r>
              <a:rPr lang="it-IT" sz="1600" b="1" dirty="0" smtClean="0">
                <a:solidFill>
                  <a:schemeClr val="tx1">
                    <a:lumMod val="65000"/>
                    <a:lumOff val="35000"/>
                  </a:schemeClr>
                </a:solidFill>
                <a:latin typeface="Helvetica" panose="020B0604020202020204" pitchFamily="34" charset="0"/>
              </a:rPr>
              <a:t> </a:t>
            </a:r>
            <a:r>
              <a:rPr lang="it-IT" sz="1600" b="1" dirty="0" smtClean="0">
                <a:solidFill>
                  <a:schemeClr val="tx1">
                    <a:lumMod val="65000"/>
                    <a:lumOff val="35000"/>
                  </a:schemeClr>
                </a:solidFill>
                <a:latin typeface="Helvetica" panose="020B0604020202020204" pitchFamily="34" charset="0"/>
              </a:rPr>
              <a:t>et </a:t>
            </a:r>
            <a:r>
              <a:rPr lang="it-IT" sz="1600" b="1" dirty="0" err="1" smtClean="0">
                <a:solidFill>
                  <a:schemeClr val="tx1">
                    <a:lumMod val="65000"/>
                    <a:lumOff val="35000"/>
                  </a:schemeClr>
                </a:solidFill>
                <a:latin typeface="Helvetica" panose="020B0604020202020204" pitchFamily="34" charset="0"/>
              </a:rPr>
              <a:t>Vidéos</a:t>
            </a:r>
            <a:endParaRPr lang="it-IT" sz="1600" b="1" dirty="0" smtClean="0">
              <a:solidFill>
                <a:schemeClr val="tx1">
                  <a:lumMod val="65000"/>
                  <a:lumOff val="35000"/>
                </a:schemeClr>
              </a:solidFill>
              <a:latin typeface="Helvetica" panose="020B0604020202020204" pitchFamily="34" charset="0"/>
            </a:endParaRPr>
          </a:p>
          <a:p>
            <a:pPr marL="742950" lvl="1" indent="-285750">
              <a:buFont typeface="Arial" panose="020B0604020202020204" pitchFamily="34" charset="0"/>
              <a:buChar char="•"/>
            </a:pPr>
            <a:r>
              <a:rPr lang="it-IT" sz="1600" b="1" dirty="0" err="1" smtClean="0">
                <a:solidFill>
                  <a:schemeClr val="tx1">
                    <a:lumMod val="65000"/>
                    <a:lumOff val="35000"/>
                  </a:schemeClr>
                </a:solidFill>
                <a:latin typeface="Helvetica" panose="020B0604020202020204" pitchFamily="34" charset="0"/>
              </a:rPr>
              <a:t>Roll</a:t>
            </a:r>
            <a:r>
              <a:rPr lang="it-IT" sz="1600" b="1" dirty="0" smtClean="0">
                <a:solidFill>
                  <a:schemeClr val="tx1">
                    <a:lumMod val="65000"/>
                    <a:lumOff val="35000"/>
                  </a:schemeClr>
                </a:solidFill>
                <a:latin typeface="Helvetica" panose="020B0604020202020204" pitchFamily="34" charset="0"/>
              </a:rPr>
              <a:t> up</a:t>
            </a:r>
            <a:endParaRPr lang="en-US" sz="1600" b="1" dirty="0">
              <a:solidFill>
                <a:schemeClr val="tx1">
                  <a:lumMod val="65000"/>
                  <a:lumOff val="35000"/>
                </a:schemeClr>
              </a:solidFill>
              <a:latin typeface="Helvetica" panose="020B0604020202020204" pitchFamily="34" charset="0"/>
            </a:endParaRPr>
          </a:p>
          <a:p>
            <a:pPr marL="742950" lvl="1" indent="-285750">
              <a:buFont typeface="Arial" panose="020B0604020202020204" pitchFamily="34" charset="0"/>
              <a:buChar char="•"/>
            </a:pPr>
            <a:r>
              <a:rPr lang="it-IT" sz="1600" b="1" dirty="0" err="1">
                <a:solidFill>
                  <a:schemeClr val="tx1">
                    <a:lumMod val="65000"/>
                    <a:lumOff val="35000"/>
                  </a:schemeClr>
                </a:solidFill>
                <a:latin typeface="Helvetica" panose="020B0604020202020204" pitchFamily="34" charset="0"/>
              </a:rPr>
              <a:t>Documents</a:t>
            </a:r>
            <a:r>
              <a:rPr lang="it-IT" sz="1600" b="1" dirty="0">
                <a:solidFill>
                  <a:schemeClr val="tx1">
                    <a:lumMod val="65000"/>
                    <a:lumOff val="35000"/>
                  </a:schemeClr>
                </a:solidFill>
                <a:latin typeface="Helvetica" panose="020B0604020202020204" pitchFamily="34" charset="0"/>
              </a:rPr>
              <a:t> </a:t>
            </a:r>
            <a:r>
              <a:rPr lang="it-IT" sz="1600" b="1" dirty="0" err="1" smtClean="0">
                <a:solidFill>
                  <a:schemeClr val="tx1">
                    <a:lumMod val="65000"/>
                    <a:lumOff val="35000"/>
                  </a:schemeClr>
                </a:solidFill>
                <a:latin typeface="Helvetica" panose="020B0604020202020204" pitchFamily="34" charset="0"/>
              </a:rPr>
              <a:t>scientifiques</a:t>
            </a:r>
            <a:endParaRPr lang="it-IT" sz="1600" b="1" dirty="0" smtClean="0">
              <a:solidFill>
                <a:schemeClr val="tx1">
                  <a:lumMod val="65000"/>
                  <a:lumOff val="35000"/>
                </a:schemeClr>
              </a:solidFill>
              <a:latin typeface="Helvetica" panose="020B0604020202020204" pitchFamily="34" charset="0"/>
            </a:endParaRPr>
          </a:p>
          <a:p>
            <a:pPr marL="742950" lvl="1" indent="-285750">
              <a:buFont typeface="Arial" panose="020B0604020202020204" pitchFamily="34" charset="0"/>
              <a:buChar char="•"/>
            </a:pPr>
            <a:endParaRPr lang="it-IT" sz="800" b="1" dirty="0" smtClean="0">
              <a:solidFill>
                <a:schemeClr val="tx1">
                  <a:lumMod val="65000"/>
                  <a:lumOff val="35000"/>
                </a:schemeClr>
              </a:solidFill>
              <a:latin typeface="Helvetica" panose="020B0604020202020204" pitchFamily="34" charset="0"/>
            </a:endParaRPr>
          </a:p>
          <a:p>
            <a:r>
              <a:rPr lang="it-IT" sz="2000" b="1" dirty="0" smtClean="0">
                <a:solidFill>
                  <a:srgbClr val="00BCB8"/>
                </a:solidFill>
                <a:latin typeface="Helvetica" panose="020B0604020202020204" pitchFamily="34" charset="0"/>
              </a:rPr>
              <a:t>INTRANET </a:t>
            </a:r>
          </a:p>
          <a:p>
            <a:pPr marL="285750" indent="-285750">
              <a:buFont typeface="Arial" panose="020B0604020202020204" pitchFamily="34" charset="0"/>
              <a:buChar char="•"/>
            </a:pPr>
            <a:r>
              <a:rPr lang="fr-FR" sz="1600" b="1" dirty="0">
                <a:solidFill>
                  <a:schemeClr val="tx1">
                    <a:lumMod val="65000"/>
                    <a:lumOff val="35000"/>
                  </a:schemeClr>
                </a:solidFill>
                <a:latin typeface="Helvetica" panose="020B0604020202020204" pitchFamily="34" charset="0"/>
              </a:rPr>
              <a:t>Vous trouvez ici tous les documents marketing et </a:t>
            </a:r>
            <a:r>
              <a:rPr lang="fr-FR" sz="1600" b="1" dirty="0" smtClean="0">
                <a:solidFill>
                  <a:schemeClr val="tx1">
                    <a:lumMod val="65000"/>
                    <a:lumOff val="35000"/>
                  </a:schemeClr>
                </a:solidFill>
                <a:latin typeface="Helvetica" panose="020B0604020202020204" pitchFamily="34" charset="0"/>
              </a:rPr>
              <a:t>commerciaux</a:t>
            </a:r>
          </a:p>
          <a:p>
            <a:pPr marL="285750" indent="-285750">
              <a:buFont typeface="Arial" panose="020B0604020202020204" pitchFamily="34" charset="0"/>
              <a:buChar char="•"/>
            </a:pPr>
            <a:endParaRPr lang="fr-FR" sz="1600" b="1" dirty="0" smtClean="0">
              <a:solidFill>
                <a:schemeClr val="tx1">
                  <a:lumMod val="65000"/>
                  <a:lumOff val="35000"/>
                </a:schemeClr>
              </a:solidFill>
              <a:latin typeface="Helvetica" panose="020B0604020202020204" pitchFamily="34" charset="0"/>
            </a:endParaRPr>
          </a:p>
          <a:p>
            <a:pPr marL="285750" indent="-285750">
              <a:buFont typeface="Arial" panose="020B0604020202020204" pitchFamily="34" charset="0"/>
              <a:buChar char="•"/>
            </a:pPr>
            <a:r>
              <a:rPr lang="fr-FR" sz="2000" b="1" dirty="0">
                <a:solidFill>
                  <a:srgbClr val="00BCB8"/>
                </a:solidFill>
                <a:latin typeface="Helvetica" panose="020B0604020202020204" pitchFamily="34" charset="0"/>
              </a:rPr>
              <a:t>RÉUNIONS WEB À LA DEMANDE</a:t>
            </a:r>
            <a:endParaRPr lang="it-IT" sz="2000" b="1" dirty="0">
              <a:solidFill>
                <a:srgbClr val="00BCB8"/>
              </a:solidFill>
              <a:latin typeface="Helvetica" panose="020B0604020202020204" pitchFamily="34" charset="0"/>
            </a:endParaRPr>
          </a:p>
        </p:txBody>
      </p:sp>
    </p:spTree>
    <p:extLst>
      <p:ext uri="{BB962C8B-B14F-4D97-AF65-F5344CB8AC3E}">
        <p14:creationId xmlns:p14="http://schemas.microsoft.com/office/powerpoint/2010/main" val="199422755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p:nvPr/>
        </p:nvSpPr>
        <p:spPr>
          <a:xfrm>
            <a:off x="7982712" y="152400"/>
            <a:ext cx="914399" cy="297180"/>
          </a:xfrm>
          <a:custGeom>
            <a:avLst/>
            <a:gdLst/>
            <a:ahLst/>
            <a:cxnLst/>
            <a:rect l="l" t="t" r="r" b="b"/>
            <a:pathLst>
              <a:path w="914399" h="297180">
                <a:moveTo>
                  <a:pt x="4572" y="292608"/>
                </a:moveTo>
                <a:lnTo>
                  <a:pt x="4572" y="4572"/>
                </a:lnTo>
                <a:lnTo>
                  <a:pt x="909827" y="4572"/>
                </a:lnTo>
                <a:lnTo>
                  <a:pt x="909827" y="292608"/>
                </a:lnTo>
                <a:lnTo>
                  <a:pt x="4572" y="292608"/>
                </a:lnTo>
                <a:close/>
              </a:path>
            </a:pathLst>
          </a:custGeom>
          <a:ln w="9144">
            <a:solidFill>
              <a:srgbClr val="000000"/>
            </a:solidFill>
          </a:ln>
        </p:spPr>
        <p:txBody>
          <a:bodyPr wrap="square" lIns="0" tIns="0" rIns="0" bIns="0" rtlCol="0">
            <a:noAutofit/>
          </a:bodyPr>
          <a:lstStyle/>
          <a:p>
            <a:endParaRPr/>
          </a:p>
        </p:txBody>
      </p:sp>
      <p:sp>
        <p:nvSpPr>
          <p:cNvPr id="10" name="object 10"/>
          <p:cNvSpPr/>
          <p:nvPr/>
        </p:nvSpPr>
        <p:spPr>
          <a:xfrm>
            <a:off x="8604504" y="250063"/>
            <a:ext cx="216027" cy="103378"/>
          </a:xfrm>
          <a:custGeom>
            <a:avLst/>
            <a:gdLst/>
            <a:ahLst/>
            <a:cxnLst/>
            <a:rect l="l" t="t" r="r" b="b"/>
            <a:pathLst>
              <a:path w="216027" h="103378">
                <a:moveTo>
                  <a:pt x="0" y="45339"/>
                </a:moveTo>
                <a:lnTo>
                  <a:pt x="203454" y="45339"/>
                </a:lnTo>
                <a:lnTo>
                  <a:pt x="203454" y="58039"/>
                </a:lnTo>
                <a:lnTo>
                  <a:pt x="0" y="58039"/>
                </a:lnTo>
                <a:close/>
                <a:moveTo>
                  <a:pt x="130429" y="1778"/>
                </a:moveTo>
                <a:lnTo>
                  <a:pt x="216027" y="51689"/>
                </a:lnTo>
                <a:lnTo>
                  <a:pt x="130429" y="101600"/>
                </a:lnTo>
                <a:cubicBezTo>
                  <a:pt x="127381" y="103378"/>
                  <a:pt x="123444" y="102362"/>
                  <a:pt x="121666" y="99314"/>
                </a:cubicBezTo>
                <a:cubicBezTo>
                  <a:pt x="120015" y="96266"/>
                  <a:pt x="121031" y="92455"/>
                  <a:pt x="123952" y="90678"/>
                </a:cubicBezTo>
                <a:lnTo>
                  <a:pt x="200152" y="46228"/>
                </a:lnTo>
                <a:lnTo>
                  <a:pt x="200152" y="57150"/>
                </a:lnTo>
                <a:lnTo>
                  <a:pt x="123952" y="12700"/>
                </a:lnTo>
                <a:cubicBezTo>
                  <a:pt x="121031" y="10922"/>
                  <a:pt x="120015" y="7112"/>
                  <a:pt x="121666" y="4064"/>
                </a:cubicBezTo>
                <a:cubicBezTo>
                  <a:pt x="123444" y="1016"/>
                  <a:pt x="127381" y="0"/>
                  <a:pt x="130429" y="1778"/>
                </a:cubicBezTo>
                <a:close/>
              </a:path>
            </a:pathLst>
          </a:custGeom>
          <a:solidFill>
            <a:srgbClr val="000000"/>
          </a:solidFill>
        </p:spPr>
        <p:txBody>
          <a:bodyPr wrap="square" lIns="0" tIns="0" rIns="0" bIns="0" rtlCol="0">
            <a:noAutofit/>
          </a:bodyPr>
          <a:lstStyle/>
          <a:p>
            <a:endParaRPr/>
          </a:p>
        </p:txBody>
      </p:sp>
      <p:sp>
        <p:nvSpPr>
          <p:cNvPr id="11" name="object 11"/>
          <p:cNvSpPr/>
          <p:nvPr/>
        </p:nvSpPr>
        <p:spPr>
          <a:xfrm>
            <a:off x="8093964" y="230631"/>
            <a:ext cx="484759" cy="145796"/>
          </a:xfrm>
          <a:custGeom>
            <a:avLst/>
            <a:gdLst/>
            <a:ahLst/>
            <a:cxnLst/>
            <a:rect l="l" t="t" r="r" b="b"/>
            <a:pathLst>
              <a:path w="484759" h="145796">
                <a:moveTo>
                  <a:pt x="378587" y="636"/>
                </a:moveTo>
                <a:lnTo>
                  <a:pt x="480441" y="636"/>
                </a:lnTo>
                <a:cubicBezTo>
                  <a:pt x="481076" y="636"/>
                  <a:pt x="481711" y="890"/>
                  <a:pt x="482219" y="1271"/>
                </a:cubicBezTo>
                <a:cubicBezTo>
                  <a:pt x="482854" y="1651"/>
                  <a:pt x="483235" y="2287"/>
                  <a:pt x="483616" y="3303"/>
                </a:cubicBezTo>
                <a:cubicBezTo>
                  <a:pt x="483997" y="4192"/>
                  <a:pt x="484378" y="5462"/>
                  <a:pt x="484505" y="6986"/>
                </a:cubicBezTo>
                <a:cubicBezTo>
                  <a:pt x="484632" y="8510"/>
                  <a:pt x="484759" y="10415"/>
                  <a:pt x="484759" y="12700"/>
                </a:cubicBezTo>
                <a:cubicBezTo>
                  <a:pt x="484759" y="14860"/>
                  <a:pt x="484632" y="16637"/>
                  <a:pt x="484505" y="18162"/>
                </a:cubicBezTo>
                <a:cubicBezTo>
                  <a:pt x="484378" y="19686"/>
                  <a:pt x="483997" y="20956"/>
                  <a:pt x="483616" y="21845"/>
                </a:cubicBezTo>
                <a:cubicBezTo>
                  <a:pt x="483235" y="22861"/>
                  <a:pt x="482854" y="23496"/>
                  <a:pt x="482219" y="24004"/>
                </a:cubicBezTo>
                <a:cubicBezTo>
                  <a:pt x="481711" y="24385"/>
                  <a:pt x="481076" y="24638"/>
                  <a:pt x="480441" y="24638"/>
                </a:cubicBezTo>
                <a:lnTo>
                  <a:pt x="444246" y="24638"/>
                </a:lnTo>
                <a:lnTo>
                  <a:pt x="444246" y="141098"/>
                </a:lnTo>
                <a:cubicBezTo>
                  <a:pt x="444246" y="141860"/>
                  <a:pt x="443992" y="142495"/>
                  <a:pt x="443484" y="143130"/>
                </a:cubicBezTo>
                <a:cubicBezTo>
                  <a:pt x="443103" y="143638"/>
                  <a:pt x="442214" y="144146"/>
                  <a:pt x="441198" y="144527"/>
                </a:cubicBezTo>
                <a:cubicBezTo>
                  <a:pt x="440055" y="144908"/>
                  <a:pt x="438531" y="145162"/>
                  <a:pt x="436626" y="145416"/>
                </a:cubicBezTo>
                <a:cubicBezTo>
                  <a:pt x="434721" y="145670"/>
                  <a:pt x="432308" y="145797"/>
                  <a:pt x="429514" y="145797"/>
                </a:cubicBezTo>
                <a:cubicBezTo>
                  <a:pt x="426720" y="145797"/>
                  <a:pt x="424307" y="145670"/>
                  <a:pt x="422402" y="145416"/>
                </a:cubicBezTo>
                <a:cubicBezTo>
                  <a:pt x="420497" y="145162"/>
                  <a:pt x="419100" y="144908"/>
                  <a:pt x="417957" y="144527"/>
                </a:cubicBezTo>
                <a:cubicBezTo>
                  <a:pt x="416814" y="144146"/>
                  <a:pt x="416052" y="143638"/>
                  <a:pt x="415544" y="143130"/>
                </a:cubicBezTo>
                <a:cubicBezTo>
                  <a:pt x="415036" y="142495"/>
                  <a:pt x="414782" y="141860"/>
                  <a:pt x="414782" y="141098"/>
                </a:cubicBezTo>
                <a:lnTo>
                  <a:pt x="414782" y="24638"/>
                </a:lnTo>
                <a:lnTo>
                  <a:pt x="378587" y="24638"/>
                </a:lnTo>
                <a:cubicBezTo>
                  <a:pt x="377825" y="24638"/>
                  <a:pt x="377317" y="24385"/>
                  <a:pt x="376682" y="24004"/>
                </a:cubicBezTo>
                <a:cubicBezTo>
                  <a:pt x="376174" y="23496"/>
                  <a:pt x="375793" y="22861"/>
                  <a:pt x="375412" y="21845"/>
                </a:cubicBezTo>
                <a:cubicBezTo>
                  <a:pt x="375031" y="20956"/>
                  <a:pt x="374777" y="19686"/>
                  <a:pt x="374523" y="18162"/>
                </a:cubicBezTo>
                <a:cubicBezTo>
                  <a:pt x="374396" y="16637"/>
                  <a:pt x="374269" y="14860"/>
                  <a:pt x="374269" y="12700"/>
                </a:cubicBezTo>
                <a:cubicBezTo>
                  <a:pt x="374269" y="10415"/>
                  <a:pt x="374396" y="8510"/>
                  <a:pt x="374523" y="6986"/>
                </a:cubicBezTo>
                <a:cubicBezTo>
                  <a:pt x="374777" y="5462"/>
                  <a:pt x="375031" y="4192"/>
                  <a:pt x="375412" y="3303"/>
                </a:cubicBezTo>
                <a:cubicBezTo>
                  <a:pt x="375793" y="2287"/>
                  <a:pt x="376174" y="1651"/>
                  <a:pt x="376682" y="1271"/>
                </a:cubicBezTo>
                <a:cubicBezTo>
                  <a:pt x="377317" y="890"/>
                  <a:pt x="377825" y="636"/>
                  <a:pt x="378587" y="636"/>
                </a:cubicBezTo>
                <a:close/>
                <a:moveTo>
                  <a:pt x="159639" y="636"/>
                </a:moveTo>
                <a:lnTo>
                  <a:pt x="231775" y="636"/>
                </a:lnTo>
                <a:cubicBezTo>
                  <a:pt x="232410" y="636"/>
                  <a:pt x="233045" y="890"/>
                  <a:pt x="233553" y="1144"/>
                </a:cubicBezTo>
                <a:cubicBezTo>
                  <a:pt x="234061" y="1525"/>
                  <a:pt x="234442" y="2287"/>
                  <a:pt x="234823" y="3175"/>
                </a:cubicBezTo>
                <a:cubicBezTo>
                  <a:pt x="235204" y="4065"/>
                  <a:pt x="235585" y="5335"/>
                  <a:pt x="235712" y="6732"/>
                </a:cubicBezTo>
                <a:cubicBezTo>
                  <a:pt x="235839" y="8129"/>
                  <a:pt x="235966" y="10034"/>
                  <a:pt x="235966" y="12193"/>
                </a:cubicBezTo>
                <a:cubicBezTo>
                  <a:pt x="235966" y="14351"/>
                  <a:pt x="235839" y="16130"/>
                  <a:pt x="235712" y="17526"/>
                </a:cubicBezTo>
                <a:cubicBezTo>
                  <a:pt x="235585" y="19050"/>
                  <a:pt x="235204" y="20194"/>
                  <a:pt x="234823" y="21083"/>
                </a:cubicBezTo>
                <a:cubicBezTo>
                  <a:pt x="234442" y="21972"/>
                  <a:pt x="234061" y="22607"/>
                  <a:pt x="233553" y="22987"/>
                </a:cubicBezTo>
                <a:cubicBezTo>
                  <a:pt x="233045" y="23369"/>
                  <a:pt x="232410" y="23623"/>
                  <a:pt x="231775" y="23623"/>
                </a:cubicBezTo>
                <a:lnTo>
                  <a:pt x="180213" y="23623"/>
                </a:lnTo>
                <a:lnTo>
                  <a:pt x="180213" y="58929"/>
                </a:lnTo>
                <a:lnTo>
                  <a:pt x="223774" y="58929"/>
                </a:lnTo>
                <a:cubicBezTo>
                  <a:pt x="224536" y="58929"/>
                  <a:pt x="225043" y="59056"/>
                  <a:pt x="225679" y="59563"/>
                </a:cubicBezTo>
                <a:cubicBezTo>
                  <a:pt x="226187" y="59945"/>
                  <a:pt x="226695" y="60580"/>
                  <a:pt x="227076" y="61469"/>
                </a:cubicBezTo>
                <a:cubicBezTo>
                  <a:pt x="227457" y="62231"/>
                  <a:pt x="227711" y="63374"/>
                  <a:pt x="227838" y="64898"/>
                </a:cubicBezTo>
                <a:cubicBezTo>
                  <a:pt x="228092" y="66295"/>
                  <a:pt x="228218" y="68073"/>
                  <a:pt x="228218" y="70232"/>
                </a:cubicBezTo>
                <a:cubicBezTo>
                  <a:pt x="228218" y="72391"/>
                  <a:pt x="228092" y="74169"/>
                  <a:pt x="227838" y="75566"/>
                </a:cubicBezTo>
                <a:cubicBezTo>
                  <a:pt x="227711" y="76962"/>
                  <a:pt x="227457" y="78106"/>
                  <a:pt x="227076" y="78995"/>
                </a:cubicBezTo>
                <a:cubicBezTo>
                  <a:pt x="226695" y="79757"/>
                  <a:pt x="226187" y="80392"/>
                  <a:pt x="225679" y="80773"/>
                </a:cubicBezTo>
                <a:cubicBezTo>
                  <a:pt x="225043" y="81154"/>
                  <a:pt x="224536" y="81408"/>
                  <a:pt x="223774" y="81408"/>
                </a:cubicBezTo>
                <a:lnTo>
                  <a:pt x="180213" y="81408"/>
                </a:lnTo>
                <a:lnTo>
                  <a:pt x="180213" y="122048"/>
                </a:lnTo>
                <a:lnTo>
                  <a:pt x="232155" y="122048"/>
                </a:lnTo>
                <a:cubicBezTo>
                  <a:pt x="232917" y="122048"/>
                  <a:pt x="233426" y="122301"/>
                  <a:pt x="234061" y="122683"/>
                </a:cubicBezTo>
                <a:cubicBezTo>
                  <a:pt x="234568" y="123063"/>
                  <a:pt x="235077" y="123699"/>
                  <a:pt x="235458" y="124715"/>
                </a:cubicBezTo>
                <a:cubicBezTo>
                  <a:pt x="235839" y="125604"/>
                  <a:pt x="236092" y="126747"/>
                  <a:pt x="236220" y="128144"/>
                </a:cubicBezTo>
                <a:cubicBezTo>
                  <a:pt x="236474" y="129668"/>
                  <a:pt x="236601" y="131446"/>
                  <a:pt x="236601" y="133605"/>
                </a:cubicBezTo>
                <a:cubicBezTo>
                  <a:pt x="236601" y="135764"/>
                  <a:pt x="236474" y="137542"/>
                  <a:pt x="236220" y="138939"/>
                </a:cubicBezTo>
                <a:cubicBezTo>
                  <a:pt x="236092" y="140463"/>
                  <a:pt x="235839" y="141606"/>
                  <a:pt x="235458" y="142495"/>
                </a:cubicBezTo>
                <a:cubicBezTo>
                  <a:pt x="235077" y="143384"/>
                  <a:pt x="234568" y="144019"/>
                  <a:pt x="234061" y="144527"/>
                </a:cubicBezTo>
                <a:cubicBezTo>
                  <a:pt x="233426" y="144908"/>
                  <a:pt x="232917" y="145035"/>
                  <a:pt x="232155" y="145035"/>
                </a:cubicBezTo>
                <a:lnTo>
                  <a:pt x="159639" y="145035"/>
                </a:lnTo>
                <a:cubicBezTo>
                  <a:pt x="157226" y="145035"/>
                  <a:pt x="155067" y="144400"/>
                  <a:pt x="153416" y="142876"/>
                </a:cubicBezTo>
                <a:cubicBezTo>
                  <a:pt x="151765" y="141479"/>
                  <a:pt x="150876" y="139066"/>
                  <a:pt x="150876" y="135764"/>
                </a:cubicBezTo>
                <a:lnTo>
                  <a:pt x="150876" y="9907"/>
                </a:lnTo>
                <a:cubicBezTo>
                  <a:pt x="150876" y="6605"/>
                  <a:pt x="151765" y="4319"/>
                  <a:pt x="153416" y="2795"/>
                </a:cubicBezTo>
                <a:cubicBezTo>
                  <a:pt x="155067" y="1398"/>
                  <a:pt x="157226" y="636"/>
                  <a:pt x="159639" y="636"/>
                </a:cubicBezTo>
                <a:close/>
                <a:moveTo>
                  <a:pt x="106299" y="255"/>
                </a:moveTo>
                <a:cubicBezTo>
                  <a:pt x="108839" y="255"/>
                  <a:pt x="110998" y="255"/>
                  <a:pt x="112649" y="509"/>
                </a:cubicBezTo>
                <a:cubicBezTo>
                  <a:pt x="114427" y="636"/>
                  <a:pt x="115697" y="1017"/>
                  <a:pt x="116586" y="1398"/>
                </a:cubicBezTo>
                <a:cubicBezTo>
                  <a:pt x="117602" y="1906"/>
                  <a:pt x="118237" y="2413"/>
                  <a:pt x="118617" y="3049"/>
                </a:cubicBezTo>
                <a:cubicBezTo>
                  <a:pt x="118999" y="3557"/>
                  <a:pt x="119126" y="4192"/>
                  <a:pt x="119126" y="4954"/>
                </a:cubicBezTo>
                <a:lnTo>
                  <a:pt x="119126" y="134875"/>
                </a:lnTo>
                <a:cubicBezTo>
                  <a:pt x="119126" y="136526"/>
                  <a:pt x="118872" y="138050"/>
                  <a:pt x="118237" y="139447"/>
                </a:cubicBezTo>
                <a:cubicBezTo>
                  <a:pt x="117729" y="140717"/>
                  <a:pt x="116840" y="141860"/>
                  <a:pt x="115824" y="142749"/>
                </a:cubicBezTo>
                <a:cubicBezTo>
                  <a:pt x="114808" y="143638"/>
                  <a:pt x="113665" y="144273"/>
                  <a:pt x="112267" y="144654"/>
                </a:cubicBezTo>
                <a:cubicBezTo>
                  <a:pt x="110871" y="145162"/>
                  <a:pt x="109474" y="145289"/>
                  <a:pt x="108077" y="145289"/>
                </a:cubicBezTo>
                <a:lnTo>
                  <a:pt x="95630" y="145289"/>
                </a:lnTo>
                <a:cubicBezTo>
                  <a:pt x="92964" y="145289"/>
                  <a:pt x="90804" y="145035"/>
                  <a:pt x="88900" y="144527"/>
                </a:cubicBezTo>
                <a:cubicBezTo>
                  <a:pt x="86995" y="144019"/>
                  <a:pt x="85217" y="143003"/>
                  <a:pt x="83566" y="141733"/>
                </a:cubicBezTo>
                <a:cubicBezTo>
                  <a:pt x="82042" y="140336"/>
                  <a:pt x="80517" y="138431"/>
                  <a:pt x="78993" y="136145"/>
                </a:cubicBezTo>
                <a:cubicBezTo>
                  <a:pt x="77470" y="133732"/>
                  <a:pt x="75818" y="130684"/>
                  <a:pt x="73914" y="127001"/>
                </a:cubicBezTo>
                <a:lnTo>
                  <a:pt x="37973" y="59437"/>
                </a:lnTo>
                <a:cubicBezTo>
                  <a:pt x="35941" y="55500"/>
                  <a:pt x="33782" y="51055"/>
                  <a:pt x="31623" y="46483"/>
                </a:cubicBezTo>
                <a:cubicBezTo>
                  <a:pt x="29464" y="41784"/>
                  <a:pt x="27559" y="37338"/>
                  <a:pt x="25780" y="32894"/>
                </a:cubicBezTo>
                <a:lnTo>
                  <a:pt x="25654" y="32894"/>
                </a:lnTo>
                <a:cubicBezTo>
                  <a:pt x="25908" y="38228"/>
                  <a:pt x="26162" y="43562"/>
                  <a:pt x="26289" y="48896"/>
                </a:cubicBezTo>
                <a:cubicBezTo>
                  <a:pt x="26416" y="54230"/>
                  <a:pt x="26542" y="59691"/>
                  <a:pt x="26542" y="65406"/>
                </a:cubicBezTo>
                <a:lnTo>
                  <a:pt x="26542" y="140971"/>
                </a:lnTo>
                <a:cubicBezTo>
                  <a:pt x="26542" y="141733"/>
                  <a:pt x="26289" y="142368"/>
                  <a:pt x="25908" y="143003"/>
                </a:cubicBezTo>
                <a:cubicBezTo>
                  <a:pt x="25527" y="143511"/>
                  <a:pt x="24765" y="144019"/>
                  <a:pt x="23749" y="144527"/>
                </a:cubicBezTo>
                <a:cubicBezTo>
                  <a:pt x="22733" y="144908"/>
                  <a:pt x="21463" y="145162"/>
                  <a:pt x="19685" y="145416"/>
                </a:cubicBezTo>
                <a:cubicBezTo>
                  <a:pt x="18034" y="145670"/>
                  <a:pt x="15748" y="145797"/>
                  <a:pt x="13080" y="145797"/>
                </a:cubicBezTo>
                <a:cubicBezTo>
                  <a:pt x="10541" y="145797"/>
                  <a:pt x="8382" y="145670"/>
                  <a:pt x="6604" y="145416"/>
                </a:cubicBezTo>
                <a:cubicBezTo>
                  <a:pt x="4953" y="145162"/>
                  <a:pt x="3555" y="144908"/>
                  <a:pt x="2667" y="144527"/>
                </a:cubicBezTo>
                <a:cubicBezTo>
                  <a:pt x="1651" y="144019"/>
                  <a:pt x="1016" y="143511"/>
                  <a:pt x="635" y="143003"/>
                </a:cubicBezTo>
                <a:cubicBezTo>
                  <a:pt x="254" y="142368"/>
                  <a:pt x="0" y="141733"/>
                  <a:pt x="0" y="140971"/>
                </a:cubicBezTo>
                <a:lnTo>
                  <a:pt x="0" y="11176"/>
                </a:lnTo>
                <a:cubicBezTo>
                  <a:pt x="0" y="7621"/>
                  <a:pt x="1142" y="4954"/>
                  <a:pt x="3175" y="3303"/>
                </a:cubicBezTo>
                <a:cubicBezTo>
                  <a:pt x="5207" y="1525"/>
                  <a:pt x="7747" y="636"/>
                  <a:pt x="10667" y="636"/>
                </a:cubicBezTo>
                <a:lnTo>
                  <a:pt x="26416" y="636"/>
                </a:lnTo>
                <a:cubicBezTo>
                  <a:pt x="29210" y="636"/>
                  <a:pt x="31623" y="890"/>
                  <a:pt x="33528" y="1398"/>
                </a:cubicBezTo>
                <a:cubicBezTo>
                  <a:pt x="35433" y="1906"/>
                  <a:pt x="37211" y="2668"/>
                  <a:pt x="38735" y="3811"/>
                </a:cubicBezTo>
                <a:cubicBezTo>
                  <a:pt x="40259" y="4826"/>
                  <a:pt x="41655" y="6478"/>
                  <a:pt x="43053" y="8383"/>
                </a:cubicBezTo>
                <a:cubicBezTo>
                  <a:pt x="44323" y="10415"/>
                  <a:pt x="45720" y="12828"/>
                  <a:pt x="47117" y="15749"/>
                </a:cubicBezTo>
                <a:lnTo>
                  <a:pt x="75311" y="68454"/>
                </a:lnTo>
                <a:cubicBezTo>
                  <a:pt x="76962" y="71756"/>
                  <a:pt x="78486" y="74804"/>
                  <a:pt x="80137" y="77979"/>
                </a:cubicBezTo>
                <a:cubicBezTo>
                  <a:pt x="81788" y="81026"/>
                  <a:pt x="83312" y="84075"/>
                  <a:pt x="84836" y="87250"/>
                </a:cubicBezTo>
                <a:cubicBezTo>
                  <a:pt x="86233" y="90298"/>
                  <a:pt x="87757" y="93346"/>
                  <a:pt x="89154" y="96267"/>
                </a:cubicBezTo>
                <a:cubicBezTo>
                  <a:pt x="90551" y="99315"/>
                  <a:pt x="91948" y="102236"/>
                  <a:pt x="93217" y="105284"/>
                </a:cubicBezTo>
                <a:lnTo>
                  <a:pt x="93345" y="105284"/>
                </a:lnTo>
                <a:cubicBezTo>
                  <a:pt x="93091" y="100076"/>
                  <a:pt x="92964" y="94616"/>
                  <a:pt x="92837" y="88900"/>
                </a:cubicBezTo>
                <a:cubicBezTo>
                  <a:pt x="92710" y="83312"/>
                  <a:pt x="92710" y="77851"/>
                  <a:pt x="92710" y="72772"/>
                </a:cubicBezTo>
                <a:lnTo>
                  <a:pt x="92710" y="4954"/>
                </a:lnTo>
                <a:cubicBezTo>
                  <a:pt x="92710" y="4192"/>
                  <a:pt x="92964" y="3557"/>
                  <a:pt x="93345" y="3049"/>
                </a:cubicBezTo>
                <a:cubicBezTo>
                  <a:pt x="93853" y="2413"/>
                  <a:pt x="94615" y="1906"/>
                  <a:pt x="95630" y="1398"/>
                </a:cubicBezTo>
                <a:cubicBezTo>
                  <a:pt x="96647" y="1017"/>
                  <a:pt x="98043" y="636"/>
                  <a:pt x="99695" y="509"/>
                </a:cubicBezTo>
                <a:cubicBezTo>
                  <a:pt x="101473" y="255"/>
                  <a:pt x="103632" y="255"/>
                  <a:pt x="106299" y="255"/>
                </a:cubicBezTo>
                <a:close/>
                <a:moveTo>
                  <a:pt x="268478" y="0"/>
                </a:moveTo>
                <a:cubicBezTo>
                  <a:pt x="271907" y="0"/>
                  <a:pt x="274701" y="0"/>
                  <a:pt x="276733" y="255"/>
                </a:cubicBezTo>
                <a:cubicBezTo>
                  <a:pt x="278765" y="382"/>
                  <a:pt x="280416" y="636"/>
                  <a:pt x="281559" y="890"/>
                </a:cubicBezTo>
                <a:cubicBezTo>
                  <a:pt x="282829" y="1271"/>
                  <a:pt x="283591" y="1779"/>
                  <a:pt x="284099" y="2287"/>
                </a:cubicBezTo>
                <a:cubicBezTo>
                  <a:pt x="284607" y="2922"/>
                  <a:pt x="285115" y="3684"/>
                  <a:pt x="285496" y="4573"/>
                </a:cubicBezTo>
                <a:lnTo>
                  <a:pt x="310896" y="52325"/>
                </a:lnTo>
                <a:lnTo>
                  <a:pt x="335534" y="4573"/>
                </a:lnTo>
                <a:cubicBezTo>
                  <a:pt x="335915" y="3684"/>
                  <a:pt x="336423" y="2922"/>
                  <a:pt x="336931" y="2287"/>
                </a:cubicBezTo>
                <a:cubicBezTo>
                  <a:pt x="337439" y="1779"/>
                  <a:pt x="338201" y="1271"/>
                  <a:pt x="339217" y="890"/>
                </a:cubicBezTo>
                <a:cubicBezTo>
                  <a:pt x="340360" y="636"/>
                  <a:pt x="341884" y="382"/>
                  <a:pt x="343789" y="255"/>
                </a:cubicBezTo>
                <a:cubicBezTo>
                  <a:pt x="345567" y="0"/>
                  <a:pt x="348234" y="0"/>
                  <a:pt x="351536" y="0"/>
                </a:cubicBezTo>
                <a:cubicBezTo>
                  <a:pt x="355346" y="0"/>
                  <a:pt x="358267" y="128"/>
                  <a:pt x="360426" y="255"/>
                </a:cubicBezTo>
                <a:cubicBezTo>
                  <a:pt x="362585" y="382"/>
                  <a:pt x="364109" y="890"/>
                  <a:pt x="364871" y="1779"/>
                </a:cubicBezTo>
                <a:cubicBezTo>
                  <a:pt x="365633" y="2541"/>
                  <a:pt x="365887" y="3811"/>
                  <a:pt x="365506" y="5335"/>
                </a:cubicBezTo>
                <a:cubicBezTo>
                  <a:pt x="365125" y="6859"/>
                  <a:pt x="364236" y="9018"/>
                  <a:pt x="362966" y="11685"/>
                </a:cubicBezTo>
                <a:lnTo>
                  <a:pt x="330835" y="70612"/>
                </a:lnTo>
                <a:lnTo>
                  <a:pt x="365125" y="133986"/>
                </a:lnTo>
                <a:cubicBezTo>
                  <a:pt x="366395" y="136653"/>
                  <a:pt x="367284" y="138685"/>
                  <a:pt x="367665" y="140336"/>
                </a:cubicBezTo>
                <a:cubicBezTo>
                  <a:pt x="368173" y="141860"/>
                  <a:pt x="367919" y="143003"/>
                  <a:pt x="367030" y="143892"/>
                </a:cubicBezTo>
                <a:cubicBezTo>
                  <a:pt x="366141" y="144654"/>
                  <a:pt x="364490" y="145162"/>
                  <a:pt x="362204" y="145416"/>
                </a:cubicBezTo>
                <a:cubicBezTo>
                  <a:pt x="359791" y="145670"/>
                  <a:pt x="356489" y="145797"/>
                  <a:pt x="352425" y="145797"/>
                </a:cubicBezTo>
                <a:cubicBezTo>
                  <a:pt x="348869" y="145797"/>
                  <a:pt x="346075" y="145670"/>
                  <a:pt x="344170" y="145543"/>
                </a:cubicBezTo>
                <a:cubicBezTo>
                  <a:pt x="342138" y="145416"/>
                  <a:pt x="340487" y="145162"/>
                  <a:pt x="339344" y="144781"/>
                </a:cubicBezTo>
                <a:cubicBezTo>
                  <a:pt x="338201" y="144527"/>
                  <a:pt x="337439" y="144019"/>
                  <a:pt x="336804" y="143384"/>
                </a:cubicBezTo>
                <a:cubicBezTo>
                  <a:pt x="336296" y="142749"/>
                  <a:pt x="335915" y="142114"/>
                  <a:pt x="335534" y="141225"/>
                </a:cubicBezTo>
                <a:lnTo>
                  <a:pt x="308356" y="89028"/>
                </a:lnTo>
                <a:lnTo>
                  <a:pt x="281432" y="141225"/>
                </a:lnTo>
                <a:cubicBezTo>
                  <a:pt x="280924" y="142114"/>
                  <a:pt x="280416" y="142749"/>
                  <a:pt x="279908" y="143384"/>
                </a:cubicBezTo>
                <a:cubicBezTo>
                  <a:pt x="279400" y="144019"/>
                  <a:pt x="278638" y="144527"/>
                  <a:pt x="277367" y="144781"/>
                </a:cubicBezTo>
                <a:cubicBezTo>
                  <a:pt x="276225" y="145162"/>
                  <a:pt x="274701" y="145416"/>
                  <a:pt x="272668" y="145543"/>
                </a:cubicBezTo>
                <a:cubicBezTo>
                  <a:pt x="270637" y="145670"/>
                  <a:pt x="267842" y="145797"/>
                  <a:pt x="264541" y="145797"/>
                </a:cubicBezTo>
                <a:cubicBezTo>
                  <a:pt x="260604" y="145797"/>
                  <a:pt x="257683" y="145670"/>
                  <a:pt x="255524" y="145416"/>
                </a:cubicBezTo>
                <a:cubicBezTo>
                  <a:pt x="253365" y="145162"/>
                  <a:pt x="251967" y="144654"/>
                  <a:pt x="251205" y="143892"/>
                </a:cubicBezTo>
                <a:cubicBezTo>
                  <a:pt x="250443" y="143003"/>
                  <a:pt x="250317" y="141860"/>
                  <a:pt x="250825" y="140336"/>
                </a:cubicBezTo>
                <a:cubicBezTo>
                  <a:pt x="251205" y="138685"/>
                  <a:pt x="252222" y="136653"/>
                  <a:pt x="253618" y="133986"/>
                </a:cubicBezTo>
                <a:lnTo>
                  <a:pt x="288163" y="70994"/>
                </a:lnTo>
                <a:lnTo>
                  <a:pt x="256032" y="11685"/>
                </a:lnTo>
                <a:cubicBezTo>
                  <a:pt x="254762" y="9018"/>
                  <a:pt x="253746" y="6859"/>
                  <a:pt x="253365" y="5335"/>
                </a:cubicBezTo>
                <a:cubicBezTo>
                  <a:pt x="252857" y="3684"/>
                  <a:pt x="252984" y="2541"/>
                  <a:pt x="253873" y="1651"/>
                </a:cubicBezTo>
                <a:cubicBezTo>
                  <a:pt x="254762" y="890"/>
                  <a:pt x="256286" y="382"/>
                  <a:pt x="258572" y="255"/>
                </a:cubicBezTo>
                <a:cubicBezTo>
                  <a:pt x="260858" y="128"/>
                  <a:pt x="264160" y="0"/>
                  <a:pt x="268478" y="0"/>
                </a:cubicBezTo>
                <a:close/>
              </a:path>
            </a:pathLst>
          </a:custGeom>
          <a:solidFill>
            <a:srgbClr val="FFFFFF"/>
          </a:solidFill>
        </p:spPr>
        <p:txBody>
          <a:bodyPr wrap="square" lIns="0" tIns="0" rIns="0" bIns="0" rtlCol="0">
            <a:noAutofit/>
          </a:bodyPr>
          <a:lstStyle/>
          <a:p>
            <a:endParaRPr/>
          </a:p>
        </p:txBody>
      </p:sp>
      <p:sp>
        <p:nvSpPr>
          <p:cNvPr id="12" name="object 4"/>
          <p:cNvSpPr/>
          <p:nvPr/>
        </p:nvSpPr>
        <p:spPr>
          <a:xfrm>
            <a:off x="8089392" y="226060"/>
            <a:ext cx="493902" cy="154940"/>
          </a:xfrm>
          <a:custGeom>
            <a:avLst/>
            <a:gdLst/>
            <a:ahLst/>
            <a:cxnLst/>
            <a:rect l="l" t="t" r="r" b="b"/>
            <a:pathLst>
              <a:path w="493902" h="154940">
                <a:moveTo>
                  <a:pt x="383159" y="5207"/>
                </a:moveTo>
                <a:lnTo>
                  <a:pt x="485013" y="5207"/>
                </a:lnTo>
                <a:cubicBezTo>
                  <a:pt x="485648" y="5207"/>
                  <a:pt x="486283" y="5461"/>
                  <a:pt x="486791" y="5842"/>
                </a:cubicBezTo>
                <a:cubicBezTo>
                  <a:pt x="487426" y="6222"/>
                  <a:pt x="487807" y="6858"/>
                  <a:pt x="488188" y="7874"/>
                </a:cubicBezTo>
                <a:cubicBezTo>
                  <a:pt x="488569" y="8763"/>
                  <a:pt x="488950" y="10033"/>
                  <a:pt x="489077" y="11557"/>
                </a:cubicBezTo>
                <a:cubicBezTo>
                  <a:pt x="489204" y="13081"/>
                  <a:pt x="489331" y="14986"/>
                  <a:pt x="489331" y="17271"/>
                </a:cubicBezTo>
                <a:cubicBezTo>
                  <a:pt x="489331" y="19431"/>
                  <a:pt x="489204" y="21208"/>
                  <a:pt x="489077" y="22733"/>
                </a:cubicBezTo>
                <a:cubicBezTo>
                  <a:pt x="488950" y="24257"/>
                  <a:pt x="488569" y="25527"/>
                  <a:pt x="488188" y="26416"/>
                </a:cubicBezTo>
                <a:cubicBezTo>
                  <a:pt x="487807" y="27432"/>
                  <a:pt x="487426" y="28067"/>
                  <a:pt x="486791" y="28575"/>
                </a:cubicBezTo>
                <a:cubicBezTo>
                  <a:pt x="486283" y="28956"/>
                  <a:pt x="485648" y="29209"/>
                  <a:pt x="485013" y="29209"/>
                </a:cubicBezTo>
                <a:lnTo>
                  <a:pt x="448818" y="29209"/>
                </a:lnTo>
                <a:lnTo>
                  <a:pt x="448818" y="145669"/>
                </a:lnTo>
                <a:cubicBezTo>
                  <a:pt x="448818" y="146431"/>
                  <a:pt x="448564" y="147066"/>
                  <a:pt x="448056" y="147701"/>
                </a:cubicBezTo>
                <a:cubicBezTo>
                  <a:pt x="447675" y="148209"/>
                  <a:pt x="446786" y="148717"/>
                  <a:pt x="445770" y="149098"/>
                </a:cubicBezTo>
                <a:cubicBezTo>
                  <a:pt x="444627" y="149479"/>
                  <a:pt x="443103" y="149733"/>
                  <a:pt x="441198" y="149987"/>
                </a:cubicBezTo>
                <a:cubicBezTo>
                  <a:pt x="439293" y="150241"/>
                  <a:pt x="436880" y="150368"/>
                  <a:pt x="434086" y="150368"/>
                </a:cubicBezTo>
                <a:cubicBezTo>
                  <a:pt x="431292" y="150368"/>
                  <a:pt x="428879" y="150241"/>
                  <a:pt x="426974" y="149987"/>
                </a:cubicBezTo>
                <a:cubicBezTo>
                  <a:pt x="425069" y="149733"/>
                  <a:pt x="423672" y="149479"/>
                  <a:pt x="422529" y="149098"/>
                </a:cubicBezTo>
                <a:cubicBezTo>
                  <a:pt x="421386" y="148717"/>
                  <a:pt x="420624" y="148209"/>
                  <a:pt x="420116" y="147701"/>
                </a:cubicBezTo>
                <a:cubicBezTo>
                  <a:pt x="419608" y="147066"/>
                  <a:pt x="419354" y="146431"/>
                  <a:pt x="419354" y="145669"/>
                </a:cubicBezTo>
                <a:lnTo>
                  <a:pt x="419354" y="29209"/>
                </a:lnTo>
                <a:lnTo>
                  <a:pt x="383159" y="29209"/>
                </a:lnTo>
                <a:cubicBezTo>
                  <a:pt x="382397" y="29209"/>
                  <a:pt x="381889" y="28956"/>
                  <a:pt x="381254" y="28575"/>
                </a:cubicBezTo>
                <a:cubicBezTo>
                  <a:pt x="380746" y="28067"/>
                  <a:pt x="380365" y="27432"/>
                  <a:pt x="379984" y="26416"/>
                </a:cubicBezTo>
                <a:cubicBezTo>
                  <a:pt x="379603" y="25527"/>
                  <a:pt x="379349" y="24257"/>
                  <a:pt x="379095" y="22733"/>
                </a:cubicBezTo>
                <a:cubicBezTo>
                  <a:pt x="378968" y="21208"/>
                  <a:pt x="378841" y="19431"/>
                  <a:pt x="378841" y="17271"/>
                </a:cubicBezTo>
                <a:cubicBezTo>
                  <a:pt x="378841" y="14986"/>
                  <a:pt x="378968" y="13081"/>
                  <a:pt x="379095" y="11557"/>
                </a:cubicBezTo>
                <a:cubicBezTo>
                  <a:pt x="379349" y="10033"/>
                  <a:pt x="379603" y="8763"/>
                  <a:pt x="379984" y="7874"/>
                </a:cubicBezTo>
                <a:cubicBezTo>
                  <a:pt x="380365" y="6858"/>
                  <a:pt x="380746" y="6222"/>
                  <a:pt x="381254" y="5842"/>
                </a:cubicBezTo>
                <a:cubicBezTo>
                  <a:pt x="381889" y="5461"/>
                  <a:pt x="382397" y="5207"/>
                  <a:pt x="383159" y="5207"/>
                </a:cubicBezTo>
                <a:close/>
                <a:moveTo>
                  <a:pt x="164211" y="5207"/>
                </a:moveTo>
                <a:lnTo>
                  <a:pt x="236347" y="5207"/>
                </a:lnTo>
                <a:cubicBezTo>
                  <a:pt x="236982" y="5207"/>
                  <a:pt x="237617" y="5461"/>
                  <a:pt x="238125" y="5715"/>
                </a:cubicBezTo>
                <a:cubicBezTo>
                  <a:pt x="238633" y="6096"/>
                  <a:pt x="239014" y="6858"/>
                  <a:pt x="239395" y="7746"/>
                </a:cubicBezTo>
                <a:cubicBezTo>
                  <a:pt x="239776" y="8636"/>
                  <a:pt x="240157" y="9906"/>
                  <a:pt x="240284" y="11303"/>
                </a:cubicBezTo>
                <a:cubicBezTo>
                  <a:pt x="240411" y="12700"/>
                  <a:pt x="240538" y="14605"/>
                  <a:pt x="240538" y="16764"/>
                </a:cubicBezTo>
                <a:cubicBezTo>
                  <a:pt x="240538" y="18922"/>
                  <a:pt x="240411" y="20701"/>
                  <a:pt x="240284" y="22097"/>
                </a:cubicBezTo>
                <a:cubicBezTo>
                  <a:pt x="240157" y="23621"/>
                  <a:pt x="239776" y="24765"/>
                  <a:pt x="239395" y="25654"/>
                </a:cubicBezTo>
                <a:cubicBezTo>
                  <a:pt x="239014" y="26543"/>
                  <a:pt x="238633" y="27178"/>
                  <a:pt x="238125" y="27558"/>
                </a:cubicBezTo>
                <a:cubicBezTo>
                  <a:pt x="237617" y="27940"/>
                  <a:pt x="236982" y="28194"/>
                  <a:pt x="236347" y="28194"/>
                </a:cubicBezTo>
                <a:lnTo>
                  <a:pt x="184785" y="28194"/>
                </a:lnTo>
                <a:lnTo>
                  <a:pt x="184785" y="63500"/>
                </a:lnTo>
                <a:lnTo>
                  <a:pt x="228346" y="63500"/>
                </a:lnTo>
                <a:cubicBezTo>
                  <a:pt x="229108" y="63500"/>
                  <a:pt x="229615" y="63627"/>
                  <a:pt x="230251" y="64134"/>
                </a:cubicBezTo>
                <a:cubicBezTo>
                  <a:pt x="230759" y="64516"/>
                  <a:pt x="231267" y="65151"/>
                  <a:pt x="231648" y="66040"/>
                </a:cubicBezTo>
                <a:cubicBezTo>
                  <a:pt x="232029" y="66802"/>
                  <a:pt x="232283" y="67945"/>
                  <a:pt x="232410" y="69469"/>
                </a:cubicBezTo>
                <a:cubicBezTo>
                  <a:pt x="232664" y="70866"/>
                  <a:pt x="232790" y="72644"/>
                  <a:pt x="232790" y="74803"/>
                </a:cubicBezTo>
                <a:cubicBezTo>
                  <a:pt x="232790" y="76962"/>
                  <a:pt x="232664" y="78740"/>
                  <a:pt x="232410" y="80137"/>
                </a:cubicBezTo>
                <a:cubicBezTo>
                  <a:pt x="232283" y="81533"/>
                  <a:pt x="232029" y="82677"/>
                  <a:pt x="231648" y="83566"/>
                </a:cubicBezTo>
                <a:cubicBezTo>
                  <a:pt x="231267" y="84328"/>
                  <a:pt x="230759" y="84963"/>
                  <a:pt x="230251" y="85344"/>
                </a:cubicBezTo>
                <a:cubicBezTo>
                  <a:pt x="229615" y="85725"/>
                  <a:pt x="229108" y="85979"/>
                  <a:pt x="228346" y="85979"/>
                </a:cubicBezTo>
                <a:lnTo>
                  <a:pt x="184785" y="85979"/>
                </a:lnTo>
                <a:lnTo>
                  <a:pt x="184785" y="126619"/>
                </a:lnTo>
                <a:lnTo>
                  <a:pt x="236727" y="126619"/>
                </a:lnTo>
                <a:cubicBezTo>
                  <a:pt x="237489" y="126619"/>
                  <a:pt x="237998" y="126872"/>
                  <a:pt x="238633" y="127254"/>
                </a:cubicBezTo>
                <a:cubicBezTo>
                  <a:pt x="239140" y="127634"/>
                  <a:pt x="239649" y="128270"/>
                  <a:pt x="240030" y="129286"/>
                </a:cubicBezTo>
                <a:cubicBezTo>
                  <a:pt x="240411" y="130175"/>
                  <a:pt x="240664" y="131318"/>
                  <a:pt x="240792" y="132715"/>
                </a:cubicBezTo>
                <a:cubicBezTo>
                  <a:pt x="241046" y="134239"/>
                  <a:pt x="241173" y="136017"/>
                  <a:pt x="241173" y="138176"/>
                </a:cubicBezTo>
                <a:cubicBezTo>
                  <a:pt x="241173" y="140335"/>
                  <a:pt x="241046" y="142113"/>
                  <a:pt x="240792" y="143510"/>
                </a:cubicBezTo>
                <a:cubicBezTo>
                  <a:pt x="240664" y="145034"/>
                  <a:pt x="240411" y="146177"/>
                  <a:pt x="240030" y="147066"/>
                </a:cubicBezTo>
                <a:cubicBezTo>
                  <a:pt x="239649" y="147955"/>
                  <a:pt x="239140" y="148590"/>
                  <a:pt x="238633" y="149098"/>
                </a:cubicBezTo>
                <a:cubicBezTo>
                  <a:pt x="237998" y="149479"/>
                  <a:pt x="237489" y="149606"/>
                  <a:pt x="236727" y="149606"/>
                </a:cubicBezTo>
                <a:lnTo>
                  <a:pt x="164211" y="149606"/>
                </a:lnTo>
                <a:cubicBezTo>
                  <a:pt x="161798" y="149606"/>
                  <a:pt x="159639" y="148971"/>
                  <a:pt x="157988" y="147447"/>
                </a:cubicBezTo>
                <a:cubicBezTo>
                  <a:pt x="156337" y="146050"/>
                  <a:pt x="155448" y="143637"/>
                  <a:pt x="155448" y="140335"/>
                </a:cubicBezTo>
                <a:lnTo>
                  <a:pt x="155448" y="14478"/>
                </a:lnTo>
                <a:cubicBezTo>
                  <a:pt x="155448" y="11176"/>
                  <a:pt x="156337" y="8890"/>
                  <a:pt x="157988" y="7366"/>
                </a:cubicBezTo>
                <a:cubicBezTo>
                  <a:pt x="159639" y="5969"/>
                  <a:pt x="161798" y="5207"/>
                  <a:pt x="164211" y="5207"/>
                </a:cubicBezTo>
                <a:close/>
                <a:moveTo>
                  <a:pt x="110871" y="4826"/>
                </a:moveTo>
                <a:cubicBezTo>
                  <a:pt x="113411" y="4826"/>
                  <a:pt x="115570" y="4826"/>
                  <a:pt x="117221" y="5080"/>
                </a:cubicBezTo>
                <a:cubicBezTo>
                  <a:pt x="118999" y="5207"/>
                  <a:pt x="120269" y="5588"/>
                  <a:pt x="121158" y="5969"/>
                </a:cubicBezTo>
                <a:cubicBezTo>
                  <a:pt x="122174" y="6477"/>
                  <a:pt x="122809" y="6984"/>
                  <a:pt x="123189" y="7620"/>
                </a:cubicBezTo>
                <a:cubicBezTo>
                  <a:pt x="123571" y="8128"/>
                  <a:pt x="123698" y="8763"/>
                  <a:pt x="123698" y="9525"/>
                </a:cubicBezTo>
                <a:lnTo>
                  <a:pt x="123698" y="139446"/>
                </a:lnTo>
                <a:cubicBezTo>
                  <a:pt x="123698" y="141097"/>
                  <a:pt x="123444" y="142621"/>
                  <a:pt x="122809" y="144018"/>
                </a:cubicBezTo>
                <a:cubicBezTo>
                  <a:pt x="122301" y="145288"/>
                  <a:pt x="121412" y="146431"/>
                  <a:pt x="120396" y="147320"/>
                </a:cubicBezTo>
                <a:cubicBezTo>
                  <a:pt x="119380" y="148209"/>
                  <a:pt x="118237" y="148844"/>
                  <a:pt x="116839" y="149225"/>
                </a:cubicBezTo>
                <a:cubicBezTo>
                  <a:pt x="115443" y="149733"/>
                  <a:pt x="114046" y="149860"/>
                  <a:pt x="112649" y="149860"/>
                </a:cubicBezTo>
                <a:lnTo>
                  <a:pt x="100202" y="149860"/>
                </a:lnTo>
                <a:cubicBezTo>
                  <a:pt x="97536" y="149860"/>
                  <a:pt x="95376" y="149606"/>
                  <a:pt x="93472" y="149098"/>
                </a:cubicBezTo>
                <a:cubicBezTo>
                  <a:pt x="91567" y="148590"/>
                  <a:pt x="89789" y="147574"/>
                  <a:pt x="88138" y="146304"/>
                </a:cubicBezTo>
                <a:cubicBezTo>
                  <a:pt x="86614" y="144907"/>
                  <a:pt x="85089" y="143002"/>
                  <a:pt x="83565" y="140716"/>
                </a:cubicBezTo>
                <a:cubicBezTo>
                  <a:pt x="82042" y="138303"/>
                  <a:pt x="80390" y="135255"/>
                  <a:pt x="78486" y="131572"/>
                </a:cubicBezTo>
                <a:lnTo>
                  <a:pt x="42545" y="64008"/>
                </a:lnTo>
                <a:cubicBezTo>
                  <a:pt x="40513" y="60071"/>
                  <a:pt x="38354" y="55626"/>
                  <a:pt x="36195" y="51054"/>
                </a:cubicBezTo>
                <a:cubicBezTo>
                  <a:pt x="34036" y="46355"/>
                  <a:pt x="32131" y="41909"/>
                  <a:pt x="30352" y="37465"/>
                </a:cubicBezTo>
                <a:lnTo>
                  <a:pt x="30226" y="37465"/>
                </a:lnTo>
                <a:cubicBezTo>
                  <a:pt x="30480" y="42799"/>
                  <a:pt x="30734" y="48133"/>
                  <a:pt x="30861" y="53467"/>
                </a:cubicBezTo>
                <a:cubicBezTo>
                  <a:pt x="30988" y="58801"/>
                  <a:pt x="31114" y="64262"/>
                  <a:pt x="31114" y="69977"/>
                </a:cubicBezTo>
                <a:lnTo>
                  <a:pt x="31114" y="145542"/>
                </a:lnTo>
                <a:cubicBezTo>
                  <a:pt x="31114" y="146304"/>
                  <a:pt x="30861" y="146939"/>
                  <a:pt x="30480" y="147574"/>
                </a:cubicBezTo>
                <a:cubicBezTo>
                  <a:pt x="30099" y="148082"/>
                  <a:pt x="29337" y="148590"/>
                  <a:pt x="28321" y="149098"/>
                </a:cubicBezTo>
                <a:cubicBezTo>
                  <a:pt x="27305" y="149479"/>
                  <a:pt x="26035" y="149733"/>
                  <a:pt x="24257" y="149987"/>
                </a:cubicBezTo>
                <a:cubicBezTo>
                  <a:pt x="22606" y="150241"/>
                  <a:pt x="20320" y="150368"/>
                  <a:pt x="17652" y="150368"/>
                </a:cubicBezTo>
                <a:cubicBezTo>
                  <a:pt x="15113" y="150368"/>
                  <a:pt x="12954" y="150241"/>
                  <a:pt x="11176" y="149987"/>
                </a:cubicBezTo>
                <a:cubicBezTo>
                  <a:pt x="9525" y="149733"/>
                  <a:pt x="8127" y="149479"/>
                  <a:pt x="7239" y="149098"/>
                </a:cubicBezTo>
                <a:cubicBezTo>
                  <a:pt x="6223" y="148590"/>
                  <a:pt x="5588" y="148082"/>
                  <a:pt x="5207" y="147574"/>
                </a:cubicBezTo>
                <a:cubicBezTo>
                  <a:pt x="4826" y="146939"/>
                  <a:pt x="4572" y="146304"/>
                  <a:pt x="4572" y="145542"/>
                </a:cubicBezTo>
                <a:lnTo>
                  <a:pt x="4572" y="15747"/>
                </a:lnTo>
                <a:cubicBezTo>
                  <a:pt x="4572" y="12192"/>
                  <a:pt x="5714" y="9525"/>
                  <a:pt x="7747" y="7874"/>
                </a:cubicBezTo>
                <a:cubicBezTo>
                  <a:pt x="9779" y="6096"/>
                  <a:pt x="12319" y="5207"/>
                  <a:pt x="15239" y="5207"/>
                </a:cubicBezTo>
                <a:lnTo>
                  <a:pt x="30988" y="5207"/>
                </a:lnTo>
                <a:cubicBezTo>
                  <a:pt x="33782" y="5207"/>
                  <a:pt x="36195" y="5461"/>
                  <a:pt x="38100" y="5969"/>
                </a:cubicBezTo>
                <a:cubicBezTo>
                  <a:pt x="40005" y="6477"/>
                  <a:pt x="41783" y="7239"/>
                  <a:pt x="43307" y="8382"/>
                </a:cubicBezTo>
                <a:cubicBezTo>
                  <a:pt x="44831" y="9397"/>
                  <a:pt x="46227" y="11049"/>
                  <a:pt x="47625" y="12954"/>
                </a:cubicBezTo>
                <a:cubicBezTo>
                  <a:pt x="48895" y="14986"/>
                  <a:pt x="50292" y="17399"/>
                  <a:pt x="51689" y="20320"/>
                </a:cubicBezTo>
                <a:lnTo>
                  <a:pt x="79883" y="73025"/>
                </a:lnTo>
                <a:cubicBezTo>
                  <a:pt x="81534" y="76327"/>
                  <a:pt x="83058" y="79375"/>
                  <a:pt x="84709" y="82550"/>
                </a:cubicBezTo>
                <a:cubicBezTo>
                  <a:pt x="86360" y="85597"/>
                  <a:pt x="87884" y="88646"/>
                  <a:pt x="89408" y="91821"/>
                </a:cubicBezTo>
                <a:cubicBezTo>
                  <a:pt x="90805" y="94869"/>
                  <a:pt x="92329" y="97917"/>
                  <a:pt x="93726" y="100838"/>
                </a:cubicBezTo>
                <a:cubicBezTo>
                  <a:pt x="95123" y="103886"/>
                  <a:pt x="96520" y="106807"/>
                  <a:pt x="97789" y="109855"/>
                </a:cubicBezTo>
                <a:lnTo>
                  <a:pt x="97917" y="109855"/>
                </a:lnTo>
                <a:cubicBezTo>
                  <a:pt x="97663" y="104647"/>
                  <a:pt x="97536" y="99187"/>
                  <a:pt x="97409" y="93471"/>
                </a:cubicBezTo>
                <a:cubicBezTo>
                  <a:pt x="97282" y="87883"/>
                  <a:pt x="97282" y="82422"/>
                  <a:pt x="97282" y="77343"/>
                </a:cubicBezTo>
                <a:lnTo>
                  <a:pt x="97282" y="9525"/>
                </a:lnTo>
                <a:cubicBezTo>
                  <a:pt x="97282" y="8763"/>
                  <a:pt x="97536" y="8128"/>
                  <a:pt x="97917" y="7620"/>
                </a:cubicBezTo>
                <a:cubicBezTo>
                  <a:pt x="98425" y="6984"/>
                  <a:pt x="99187" y="6477"/>
                  <a:pt x="100202" y="5969"/>
                </a:cubicBezTo>
                <a:cubicBezTo>
                  <a:pt x="101219" y="5588"/>
                  <a:pt x="102615" y="5207"/>
                  <a:pt x="104267" y="5080"/>
                </a:cubicBezTo>
                <a:cubicBezTo>
                  <a:pt x="106045" y="4826"/>
                  <a:pt x="108204" y="4826"/>
                  <a:pt x="110871" y="4826"/>
                </a:cubicBezTo>
                <a:close/>
                <a:moveTo>
                  <a:pt x="273050" y="4571"/>
                </a:moveTo>
                <a:cubicBezTo>
                  <a:pt x="276479" y="4571"/>
                  <a:pt x="279273" y="4571"/>
                  <a:pt x="281305" y="4826"/>
                </a:cubicBezTo>
                <a:cubicBezTo>
                  <a:pt x="283337" y="4953"/>
                  <a:pt x="284988" y="5207"/>
                  <a:pt x="286131" y="5461"/>
                </a:cubicBezTo>
                <a:cubicBezTo>
                  <a:pt x="287401" y="5842"/>
                  <a:pt x="288163" y="6350"/>
                  <a:pt x="288671" y="6858"/>
                </a:cubicBezTo>
                <a:cubicBezTo>
                  <a:pt x="289179" y="7493"/>
                  <a:pt x="289687" y="8255"/>
                  <a:pt x="290068" y="9144"/>
                </a:cubicBezTo>
                <a:lnTo>
                  <a:pt x="315468" y="56896"/>
                </a:lnTo>
                <a:lnTo>
                  <a:pt x="340106" y="9144"/>
                </a:lnTo>
                <a:cubicBezTo>
                  <a:pt x="340487" y="8255"/>
                  <a:pt x="340995" y="7493"/>
                  <a:pt x="341503" y="6858"/>
                </a:cubicBezTo>
                <a:cubicBezTo>
                  <a:pt x="342011" y="6350"/>
                  <a:pt x="342773" y="5842"/>
                  <a:pt x="343789" y="5461"/>
                </a:cubicBezTo>
                <a:cubicBezTo>
                  <a:pt x="344932" y="5207"/>
                  <a:pt x="346456" y="4953"/>
                  <a:pt x="348361" y="4826"/>
                </a:cubicBezTo>
                <a:cubicBezTo>
                  <a:pt x="350139" y="4571"/>
                  <a:pt x="352806" y="4571"/>
                  <a:pt x="356108" y="4571"/>
                </a:cubicBezTo>
                <a:cubicBezTo>
                  <a:pt x="359918" y="4571"/>
                  <a:pt x="362839" y="4699"/>
                  <a:pt x="364998" y="4826"/>
                </a:cubicBezTo>
                <a:cubicBezTo>
                  <a:pt x="367157" y="4953"/>
                  <a:pt x="368681" y="5461"/>
                  <a:pt x="369443" y="6350"/>
                </a:cubicBezTo>
                <a:cubicBezTo>
                  <a:pt x="370205" y="7112"/>
                  <a:pt x="370459" y="8382"/>
                  <a:pt x="370078" y="9906"/>
                </a:cubicBezTo>
                <a:cubicBezTo>
                  <a:pt x="369697" y="11430"/>
                  <a:pt x="368808" y="13589"/>
                  <a:pt x="367538" y="16256"/>
                </a:cubicBezTo>
                <a:lnTo>
                  <a:pt x="335407" y="75183"/>
                </a:lnTo>
                <a:lnTo>
                  <a:pt x="369697" y="138557"/>
                </a:lnTo>
                <a:cubicBezTo>
                  <a:pt x="370967" y="141224"/>
                  <a:pt x="371856" y="143256"/>
                  <a:pt x="372237" y="144907"/>
                </a:cubicBezTo>
                <a:cubicBezTo>
                  <a:pt x="372745" y="146431"/>
                  <a:pt x="372491" y="147574"/>
                  <a:pt x="371602" y="148463"/>
                </a:cubicBezTo>
                <a:cubicBezTo>
                  <a:pt x="370713" y="149225"/>
                  <a:pt x="369062" y="149733"/>
                  <a:pt x="366776" y="149987"/>
                </a:cubicBezTo>
                <a:cubicBezTo>
                  <a:pt x="364363" y="150241"/>
                  <a:pt x="361061" y="150368"/>
                  <a:pt x="356997" y="150368"/>
                </a:cubicBezTo>
                <a:cubicBezTo>
                  <a:pt x="353441" y="150368"/>
                  <a:pt x="350647" y="150241"/>
                  <a:pt x="348742" y="150114"/>
                </a:cubicBezTo>
                <a:cubicBezTo>
                  <a:pt x="346710" y="149987"/>
                  <a:pt x="345059" y="149733"/>
                  <a:pt x="343916" y="149352"/>
                </a:cubicBezTo>
                <a:cubicBezTo>
                  <a:pt x="342773" y="149098"/>
                  <a:pt x="342011" y="148590"/>
                  <a:pt x="341376" y="147955"/>
                </a:cubicBezTo>
                <a:cubicBezTo>
                  <a:pt x="340868" y="147320"/>
                  <a:pt x="340487" y="146685"/>
                  <a:pt x="340106" y="145796"/>
                </a:cubicBezTo>
                <a:lnTo>
                  <a:pt x="312928" y="93599"/>
                </a:lnTo>
                <a:lnTo>
                  <a:pt x="286004" y="145796"/>
                </a:lnTo>
                <a:cubicBezTo>
                  <a:pt x="285496" y="146685"/>
                  <a:pt x="284988" y="147320"/>
                  <a:pt x="284480" y="147955"/>
                </a:cubicBezTo>
                <a:cubicBezTo>
                  <a:pt x="283972" y="148590"/>
                  <a:pt x="283210" y="149098"/>
                  <a:pt x="281939" y="149352"/>
                </a:cubicBezTo>
                <a:cubicBezTo>
                  <a:pt x="280797" y="149733"/>
                  <a:pt x="279273" y="149987"/>
                  <a:pt x="277240" y="150114"/>
                </a:cubicBezTo>
                <a:cubicBezTo>
                  <a:pt x="275209" y="150241"/>
                  <a:pt x="272414" y="150368"/>
                  <a:pt x="269113" y="150368"/>
                </a:cubicBezTo>
                <a:cubicBezTo>
                  <a:pt x="265176" y="150368"/>
                  <a:pt x="262255" y="150241"/>
                  <a:pt x="260096" y="149987"/>
                </a:cubicBezTo>
                <a:cubicBezTo>
                  <a:pt x="257937" y="149733"/>
                  <a:pt x="256539" y="149225"/>
                  <a:pt x="255777" y="148463"/>
                </a:cubicBezTo>
                <a:cubicBezTo>
                  <a:pt x="255015" y="147574"/>
                  <a:pt x="254889" y="146431"/>
                  <a:pt x="255397" y="144907"/>
                </a:cubicBezTo>
                <a:cubicBezTo>
                  <a:pt x="255777" y="143256"/>
                  <a:pt x="256794" y="141224"/>
                  <a:pt x="258190" y="138557"/>
                </a:cubicBezTo>
                <a:lnTo>
                  <a:pt x="292735" y="75565"/>
                </a:lnTo>
                <a:lnTo>
                  <a:pt x="260604" y="16256"/>
                </a:lnTo>
                <a:cubicBezTo>
                  <a:pt x="259334" y="13589"/>
                  <a:pt x="258318" y="11430"/>
                  <a:pt x="257937" y="9906"/>
                </a:cubicBezTo>
                <a:cubicBezTo>
                  <a:pt x="257429" y="8255"/>
                  <a:pt x="257556" y="7112"/>
                  <a:pt x="258445" y="6222"/>
                </a:cubicBezTo>
                <a:cubicBezTo>
                  <a:pt x="259334" y="5461"/>
                  <a:pt x="260858" y="4953"/>
                  <a:pt x="263144" y="4826"/>
                </a:cubicBezTo>
                <a:cubicBezTo>
                  <a:pt x="265430" y="4699"/>
                  <a:pt x="268732" y="4571"/>
                  <a:pt x="273050" y="4571"/>
                </a:cubicBezTo>
                <a:close/>
              </a:path>
            </a:pathLst>
          </a:custGeom>
          <a:solidFill>
            <a:srgbClr val="00BCB8"/>
          </a:solidFill>
          <a:ln w="9144">
            <a:noFill/>
          </a:ln>
        </p:spPr>
        <p:txBody>
          <a:bodyPr wrap="square" lIns="0" tIns="0" rIns="0" bIns="0" rtlCol="0">
            <a:noAutofit/>
          </a:bodyPr>
          <a:lstStyle/>
          <a:p>
            <a:endParaRPr/>
          </a:p>
        </p:txBody>
      </p:sp>
      <p:sp>
        <p:nvSpPr>
          <p:cNvPr id="14" name="CasellaDiTesto 13"/>
          <p:cNvSpPr txBox="1"/>
          <p:nvPr/>
        </p:nvSpPr>
        <p:spPr>
          <a:xfrm>
            <a:off x="457200" y="1193854"/>
            <a:ext cx="5943600" cy="646331"/>
          </a:xfrm>
          <a:prstGeom prst="rect">
            <a:avLst/>
          </a:prstGeom>
          <a:noFill/>
        </p:spPr>
        <p:txBody>
          <a:bodyPr wrap="square" rtlCol="0">
            <a:spAutoFit/>
          </a:bodyPr>
          <a:lstStyle/>
          <a:p>
            <a:pPr>
              <a:buClr>
                <a:srgbClr val="00BCB8"/>
              </a:buClr>
            </a:pPr>
            <a:r>
              <a:rPr lang="it-IT" sz="2400" b="1" dirty="0" smtClean="0">
                <a:solidFill>
                  <a:schemeClr val="tx1">
                    <a:lumMod val="65000"/>
                    <a:lumOff val="35000"/>
                  </a:schemeClr>
                </a:solidFill>
                <a:latin typeface="Helvetica" panose="020B0604020202020204" pitchFamily="34" charset="0"/>
              </a:rPr>
              <a:t>MARKETING </a:t>
            </a:r>
            <a:r>
              <a:rPr lang="it-IT" sz="2400" b="1" dirty="0" smtClean="0">
                <a:solidFill>
                  <a:schemeClr val="tx1">
                    <a:lumMod val="65000"/>
                    <a:lumOff val="35000"/>
                  </a:schemeClr>
                </a:solidFill>
                <a:latin typeface="Helvetica" panose="020B0604020202020204" pitchFamily="34" charset="0"/>
              </a:rPr>
              <a:t>CONSEILS</a:t>
            </a:r>
            <a:endParaRPr lang="it-IT" sz="2400" b="1" dirty="0" smtClean="0">
              <a:solidFill>
                <a:schemeClr val="tx1">
                  <a:lumMod val="65000"/>
                  <a:lumOff val="35000"/>
                </a:schemeClr>
              </a:solidFill>
              <a:latin typeface="Helvetica" panose="020B0604020202020204" pitchFamily="34" charset="0"/>
            </a:endParaRPr>
          </a:p>
          <a:p>
            <a:pPr>
              <a:lnSpc>
                <a:spcPct val="150000"/>
              </a:lnSpc>
              <a:buClr>
                <a:srgbClr val="00BCB8"/>
              </a:buClr>
            </a:pPr>
            <a:endParaRPr lang="it-IT" sz="800" b="1" dirty="0">
              <a:solidFill>
                <a:srgbClr val="00BCB8"/>
              </a:solidFill>
              <a:latin typeface="Helvetica" panose="020B0604020202020204" pitchFamily="34" charset="0"/>
            </a:endParaRPr>
          </a:p>
        </p:txBody>
      </p:sp>
      <p:pic>
        <p:nvPicPr>
          <p:cNvPr id="13" name="Immagin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5495" y="338857"/>
            <a:ext cx="2400105" cy="456381"/>
          </a:xfrm>
          <a:prstGeom prst="rect">
            <a:avLst/>
          </a:prstGeom>
        </p:spPr>
      </p:pic>
      <p:sp>
        <p:nvSpPr>
          <p:cNvPr id="3" name="Rettangolo 2"/>
          <p:cNvSpPr/>
          <p:nvPr/>
        </p:nvSpPr>
        <p:spPr>
          <a:xfrm>
            <a:off x="521276" y="1981200"/>
            <a:ext cx="8083228" cy="3539430"/>
          </a:xfrm>
          <a:prstGeom prst="rect">
            <a:avLst/>
          </a:prstGeom>
        </p:spPr>
        <p:txBody>
          <a:bodyPr wrap="square">
            <a:spAutoFit/>
          </a:bodyPr>
          <a:lstStyle/>
          <a:p>
            <a:pPr>
              <a:lnSpc>
                <a:spcPct val="200000"/>
              </a:lnSpc>
            </a:pPr>
            <a:r>
              <a:rPr lang="it-IT" b="1" dirty="0" smtClean="0">
                <a:solidFill>
                  <a:srgbClr val="00BCB8"/>
                </a:solidFill>
                <a:latin typeface="Helvetica" panose="020B0604020202020204" pitchFamily="34" charset="0"/>
              </a:rPr>
              <a:t>SITE WEB </a:t>
            </a:r>
            <a:endParaRPr lang="it-IT" b="1" dirty="0" smtClean="0">
              <a:solidFill>
                <a:srgbClr val="00BCB8"/>
              </a:solidFill>
              <a:latin typeface="Helvetica" panose="020B0604020202020204" pitchFamily="34" charset="0"/>
            </a:endParaRPr>
          </a:p>
          <a:p>
            <a:pPr marL="742950" lvl="1" indent="-285750">
              <a:buFont typeface="Arial" panose="020B0604020202020204" pitchFamily="34" charset="0"/>
              <a:buChar char="•"/>
            </a:pPr>
            <a:r>
              <a:rPr lang="fr-FR" sz="1600" b="1" dirty="0">
                <a:solidFill>
                  <a:schemeClr val="tx1">
                    <a:lumMod val="65000"/>
                    <a:lumOff val="35000"/>
                  </a:schemeClr>
                </a:solidFill>
                <a:latin typeface="Helvetica" panose="020B0604020202020204" pitchFamily="34" charset="0"/>
              </a:rPr>
              <a:t>Ajouter une page </a:t>
            </a:r>
            <a:r>
              <a:rPr lang="fr-FR" sz="1600" b="1" dirty="0" smtClean="0">
                <a:solidFill>
                  <a:schemeClr val="tx1">
                    <a:lumMod val="65000"/>
                    <a:lumOff val="35000"/>
                  </a:schemeClr>
                </a:solidFill>
                <a:latin typeface="Helvetica" panose="020B0604020202020204" pitchFamily="34" charset="0"/>
              </a:rPr>
              <a:t>avec les </a:t>
            </a:r>
            <a:r>
              <a:rPr lang="it-IT" sz="1600" b="1" dirty="0" err="1" smtClean="0">
                <a:solidFill>
                  <a:schemeClr val="tx1">
                    <a:lumMod val="65000"/>
                    <a:lumOff val="35000"/>
                  </a:schemeClr>
                </a:solidFill>
                <a:latin typeface="Helvetica" panose="020B0604020202020204" pitchFamily="34" charset="0"/>
              </a:rPr>
              <a:t>machines</a:t>
            </a:r>
            <a:r>
              <a:rPr lang="it-IT" sz="1600" b="1" dirty="0" smtClean="0">
                <a:solidFill>
                  <a:schemeClr val="tx1">
                    <a:lumMod val="65000"/>
                    <a:lumOff val="35000"/>
                  </a:schemeClr>
                </a:solidFill>
                <a:latin typeface="Helvetica" panose="020B0604020202020204" pitchFamily="34" charset="0"/>
              </a:rPr>
              <a:t> BICARMED</a:t>
            </a:r>
            <a:endParaRPr lang="it-IT" sz="1600" b="1" dirty="0">
              <a:solidFill>
                <a:schemeClr val="tx1">
                  <a:lumMod val="65000"/>
                  <a:lumOff val="35000"/>
                </a:schemeClr>
              </a:solidFill>
              <a:latin typeface="Helvetica" panose="020B0604020202020204" pitchFamily="34" charset="0"/>
            </a:endParaRPr>
          </a:p>
          <a:p>
            <a:pPr>
              <a:lnSpc>
                <a:spcPct val="200000"/>
              </a:lnSpc>
            </a:pPr>
            <a:r>
              <a:rPr lang="it-IT" b="1" dirty="0">
                <a:solidFill>
                  <a:srgbClr val="00BCB8"/>
                </a:solidFill>
                <a:latin typeface="Helvetica" panose="020B0604020202020204" pitchFamily="34" charset="0"/>
              </a:rPr>
              <a:t>ÉVÉNEMENTS : </a:t>
            </a:r>
            <a:endParaRPr lang="it-IT" b="1" dirty="0" smtClean="0">
              <a:solidFill>
                <a:srgbClr val="00BCB8"/>
              </a:solidFill>
              <a:latin typeface="Helvetica" panose="020B0604020202020204" pitchFamily="34" charset="0"/>
            </a:endParaRPr>
          </a:p>
          <a:p>
            <a:pPr marL="742950" lvl="1" indent="-285750">
              <a:buFont typeface="Arial" panose="020B0604020202020204" pitchFamily="34" charset="0"/>
              <a:buChar char="•"/>
            </a:pPr>
            <a:r>
              <a:rPr lang="fr-FR" sz="1600" b="1" dirty="0">
                <a:solidFill>
                  <a:schemeClr val="tx1">
                    <a:lumMod val="65000"/>
                    <a:lumOff val="35000"/>
                  </a:schemeClr>
                </a:solidFill>
                <a:latin typeface="Helvetica" panose="020B0604020202020204" pitchFamily="34" charset="0"/>
              </a:rPr>
              <a:t>Participez à notre exposition et congrès </a:t>
            </a:r>
            <a:r>
              <a:rPr lang="fr-FR" sz="1600" b="1" dirty="0" smtClean="0">
                <a:solidFill>
                  <a:schemeClr val="tx1">
                    <a:lumMod val="65000"/>
                    <a:lumOff val="35000"/>
                  </a:schemeClr>
                </a:solidFill>
                <a:latin typeface="Helvetica" panose="020B0604020202020204" pitchFamily="34" charset="0"/>
              </a:rPr>
              <a:t>:</a:t>
            </a:r>
          </a:p>
          <a:p>
            <a:pPr marL="742950" lvl="1" indent="-285750">
              <a:buFont typeface="Arial" panose="020B0604020202020204" pitchFamily="34" charset="0"/>
              <a:buChar char="•"/>
            </a:pPr>
            <a:r>
              <a:rPr lang="fr-FR" sz="1600" dirty="0">
                <a:solidFill>
                  <a:schemeClr val="tx1">
                    <a:lumMod val="65000"/>
                    <a:lumOff val="35000"/>
                  </a:schemeClr>
                </a:solidFill>
                <a:latin typeface="Helvetica" panose="020B0604020202020204" pitchFamily="34" charset="0"/>
              </a:rPr>
              <a:t>cela devrait être une bonne occasion de mieux connaître nos produits et d'obtenir plus </a:t>
            </a:r>
            <a:r>
              <a:rPr lang="fr-FR" sz="1600" dirty="0" smtClean="0">
                <a:solidFill>
                  <a:schemeClr val="tx1">
                    <a:lumMod val="65000"/>
                    <a:lumOff val="35000"/>
                  </a:schemeClr>
                </a:solidFill>
                <a:latin typeface="Helvetica" panose="020B0604020202020204" pitchFamily="34" charset="0"/>
              </a:rPr>
              <a:t>d'informations</a:t>
            </a:r>
          </a:p>
          <a:p>
            <a:pPr marL="742950" lvl="1" indent="-285750">
              <a:buFont typeface="Arial" panose="020B0604020202020204" pitchFamily="34" charset="0"/>
              <a:buChar char="•"/>
            </a:pPr>
            <a:endParaRPr lang="it-IT" sz="1600" dirty="0">
              <a:solidFill>
                <a:schemeClr val="tx1">
                  <a:lumMod val="65000"/>
                  <a:lumOff val="35000"/>
                </a:schemeClr>
              </a:solidFill>
              <a:latin typeface="Helvetica" panose="020B0604020202020204" pitchFamily="34" charset="0"/>
            </a:endParaRPr>
          </a:p>
          <a:p>
            <a:pPr marL="742950" lvl="1" indent="-285750">
              <a:buFont typeface="Arial" panose="020B0604020202020204" pitchFamily="34" charset="0"/>
              <a:buChar char="•"/>
            </a:pPr>
            <a:r>
              <a:rPr lang="fr-FR" sz="1600" b="1" dirty="0">
                <a:solidFill>
                  <a:schemeClr val="tx1">
                    <a:lumMod val="65000"/>
                    <a:lumOff val="35000"/>
                  </a:schemeClr>
                </a:solidFill>
                <a:latin typeface="Helvetica" panose="020B0604020202020204" pitchFamily="34" charset="0"/>
              </a:rPr>
              <a:t>Faites-nous savoir quels sont les congrès locaux de votre pays </a:t>
            </a:r>
            <a:r>
              <a:rPr lang="fr-FR" sz="1600" b="1" dirty="0" smtClean="0">
                <a:solidFill>
                  <a:schemeClr val="tx1">
                    <a:lumMod val="65000"/>
                    <a:lumOff val="35000"/>
                  </a:schemeClr>
                </a:solidFill>
                <a:latin typeface="Helvetica" panose="020B0604020202020204" pitchFamily="34" charset="0"/>
              </a:rPr>
              <a:t>:</a:t>
            </a:r>
          </a:p>
          <a:p>
            <a:pPr marL="742950" lvl="1" indent="-285750">
              <a:buFont typeface="Arial" panose="020B0604020202020204" pitchFamily="34" charset="0"/>
              <a:buChar char="•"/>
            </a:pPr>
            <a:r>
              <a:rPr lang="fr-FR" sz="1600" dirty="0">
                <a:solidFill>
                  <a:schemeClr val="tx1">
                    <a:lumMod val="65000"/>
                    <a:lumOff val="35000"/>
                  </a:schemeClr>
                </a:solidFill>
                <a:latin typeface="Helvetica" panose="020B0604020202020204" pitchFamily="34" charset="0"/>
              </a:rPr>
              <a:t>nous vous apporterons notre soutien</a:t>
            </a:r>
            <a:endParaRPr lang="it-IT" sz="1600" b="1" dirty="0" smtClean="0">
              <a:solidFill>
                <a:schemeClr val="tx1">
                  <a:lumMod val="65000"/>
                  <a:lumOff val="35000"/>
                </a:schemeClr>
              </a:solidFill>
              <a:latin typeface="Helvetica" panose="020B0604020202020204" pitchFamily="34" charset="0"/>
            </a:endParaRPr>
          </a:p>
          <a:p>
            <a:pPr marL="285750" indent="-285750">
              <a:lnSpc>
                <a:spcPct val="200000"/>
              </a:lnSpc>
              <a:spcAft>
                <a:spcPts val="0"/>
              </a:spcAft>
              <a:buFont typeface="Arial" panose="020B0604020202020204" pitchFamily="34" charset="0"/>
              <a:buChar char="•"/>
            </a:pPr>
            <a:endParaRPr lang="it-IT" sz="2000" b="1" dirty="0">
              <a:solidFill>
                <a:srgbClr val="00BCB8"/>
              </a:solidFill>
              <a:latin typeface="Helvetica" panose="020B0604020202020204" pitchFamily="34" charset="0"/>
            </a:endParaRPr>
          </a:p>
        </p:txBody>
      </p:sp>
    </p:spTree>
    <p:extLst>
      <p:ext uri="{BB962C8B-B14F-4D97-AF65-F5344CB8AC3E}">
        <p14:creationId xmlns:p14="http://schemas.microsoft.com/office/powerpoint/2010/main" val="328790116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800" y="1143000"/>
            <a:ext cx="4114800" cy="782433"/>
          </a:xfrm>
          <a:prstGeom prst="rect">
            <a:avLst/>
          </a:prstGeom>
        </p:spPr>
      </p:pic>
      <p:pic>
        <p:nvPicPr>
          <p:cNvPr id="4" name="Immagine 3"/>
          <p:cNvPicPr>
            <a:picLocks noChangeAspect="1"/>
          </p:cNvPicPr>
          <p:nvPr/>
        </p:nvPicPr>
        <p:blipFill>
          <a:blip r:embed="rId3"/>
          <a:stretch>
            <a:fillRect/>
          </a:stretch>
        </p:blipFill>
        <p:spPr>
          <a:xfrm>
            <a:off x="0" y="4305984"/>
            <a:ext cx="9144000" cy="2569336"/>
          </a:xfrm>
          <a:prstGeom prst="rect">
            <a:avLst/>
          </a:prstGeom>
        </p:spPr>
      </p:pic>
      <p:sp>
        <p:nvSpPr>
          <p:cNvPr id="6" name="CasellaDiTesto 5"/>
          <p:cNvSpPr txBox="1"/>
          <p:nvPr/>
        </p:nvSpPr>
        <p:spPr>
          <a:xfrm>
            <a:off x="609600" y="2774958"/>
            <a:ext cx="5943600" cy="461665"/>
          </a:xfrm>
          <a:prstGeom prst="rect">
            <a:avLst/>
          </a:prstGeom>
          <a:noFill/>
        </p:spPr>
        <p:txBody>
          <a:bodyPr wrap="square" rtlCol="0">
            <a:spAutoFit/>
          </a:bodyPr>
          <a:lstStyle/>
          <a:p>
            <a:pPr>
              <a:buClr>
                <a:srgbClr val="00BCB8"/>
              </a:buClr>
            </a:pPr>
            <a:r>
              <a:rPr lang="it-IT" sz="2400" b="1" dirty="0">
                <a:solidFill>
                  <a:schemeClr val="tx1">
                    <a:lumMod val="65000"/>
                    <a:lumOff val="35000"/>
                  </a:schemeClr>
                </a:solidFill>
                <a:latin typeface="Helvetica" panose="020B0604020202020204" pitchFamily="34" charset="0"/>
              </a:rPr>
              <a:t>MERCI DE VOTRE ATTENTION</a:t>
            </a:r>
            <a:endParaRPr lang="it-IT" sz="800" b="1" dirty="0">
              <a:solidFill>
                <a:srgbClr val="00BCB8"/>
              </a:solidFill>
              <a:latin typeface="Helvetica" panose="020B0604020202020204" pitchFamily="34" charset="0"/>
            </a:endParaRPr>
          </a:p>
        </p:txBody>
      </p:sp>
    </p:spTree>
    <p:extLst>
      <p:ext uri="{BB962C8B-B14F-4D97-AF65-F5344CB8AC3E}">
        <p14:creationId xmlns:p14="http://schemas.microsoft.com/office/powerpoint/2010/main" val="163040386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921</TotalTime>
  <Words>2202</Words>
  <Application>Microsoft Office PowerPoint</Application>
  <PresentationFormat>Presentazione su schermo (4:3)</PresentationFormat>
  <Paragraphs>468</Paragraphs>
  <Slides>61</Slides>
  <Notes>3</Notes>
  <HiddenSlides>0</HiddenSlides>
  <MMClips>0</MMClips>
  <ScaleCrop>false</ScaleCrop>
  <HeadingPairs>
    <vt:vector size="6" baseType="variant">
      <vt:variant>
        <vt:lpstr>Caratteri utilizzati</vt:lpstr>
      </vt:variant>
      <vt:variant>
        <vt:i4>9</vt:i4>
      </vt:variant>
      <vt:variant>
        <vt:lpstr>Tema</vt:lpstr>
      </vt:variant>
      <vt:variant>
        <vt:i4>1</vt:i4>
      </vt:variant>
      <vt:variant>
        <vt:lpstr>Titoli diapositive</vt:lpstr>
      </vt:variant>
      <vt:variant>
        <vt:i4>61</vt:i4>
      </vt:variant>
    </vt:vector>
  </HeadingPairs>
  <TitlesOfParts>
    <vt:vector size="71" baseType="lpstr">
      <vt:lpstr>Arial</vt:lpstr>
      <vt:lpstr>Arno Pro</vt:lpstr>
      <vt:lpstr>Arno Pro Caption</vt:lpstr>
      <vt:lpstr>Calibri</vt:lpstr>
      <vt:lpstr>Courier New</vt:lpstr>
      <vt:lpstr>Helvetica</vt:lpstr>
      <vt:lpstr>Montserrat-Light</vt:lpstr>
      <vt:lpstr>Times New Roman</vt:lpstr>
      <vt:lpstr>Wingdings</vt:lpstr>
      <vt:lpstr>Office Theme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Marketing</dc:creator>
  <cp:lastModifiedBy>Silvia Acciaro</cp:lastModifiedBy>
  <cp:revision>190</cp:revision>
  <dcterms:created xsi:type="dcterms:W3CDTF">2020-05-04T03:54:01Z</dcterms:created>
  <dcterms:modified xsi:type="dcterms:W3CDTF">2024-02-10T11:25:42Z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2020-05-04T00:00:00Z</vt:filetime>
  </property>
  <property fmtid="{D5CDD505-2E9C-101B-9397-08002B2CF9AE}" pid="3" name="LastSaved">
    <vt:filetime>2020-05-04T00:00:00Z</vt:filetime>
  </property>
</Properties>
</file>